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7.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08" r:id="rId6"/>
    <p:sldMasterId id="2147483744" r:id="rId7"/>
    <p:sldMasterId id="2147483780" r:id="rId8"/>
    <p:sldMasterId id="2147483819" r:id="rId9"/>
    <p:sldMasterId id="2147483855" r:id="rId10"/>
  </p:sldMasterIdLst>
  <p:notesMasterIdLst>
    <p:notesMasterId r:id="rId37"/>
  </p:notesMasterIdLst>
  <p:sldIdLst>
    <p:sldId id="2147475153" r:id="rId11"/>
    <p:sldId id="2147375690" r:id="rId12"/>
    <p:sldId id="2147475127" r:id="rId13"/>
    <p:sldId id="2147475159" r:id="rId14"/>
    <p:sldId id="2147475175" r:id="rId15"/>
    <p:sldId id="2139118708" r:id="rId16"/>
    <p:sldId id="2147475184" r:id="rId17"/>
    <p:sldId id="2147475186" r:id="rId18"/>
    <p:sldId id="2139118701" r:id="rId19"/>
    <p:sldId id="2147475088" r:id="rId20"/>
    <p:sldId id="2139118706" r:id="rId21"/>
    <p:sldId id="2139118694" r:id="rId22"/>
    <p:sldId id="2139118705" r:id="rId23"/>
    <p:sldId id="2139118693" r:id="rId24"/>
    <p:sldId id="2147378468" r:id="rId25"/>
    <p:sldId id="2139118709" r:id="rId26"/>
    <p:sldId id="2147475170" r:id="rId27"/>
    <p:sldId id="2147475176" r:id="rId28"/>
    <p:sldId id="2139118676" r:id="rId29"/>
    <p:sldId id="2139118711" r:id="rId30"/>
    <p:sldId id="2147475154" r:id="rId31"/>
    <p:sldId id="2139118667" r:id="rId32"/>
    <p:sldId id="2139118695" r:id="rId33"/>
    <p:sldId id="2139118696" r:id="rId34"/>
    <p:sldId id="2139118654" r:id="rId35"/>
    <p:sldId id="2147475131"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2C4423-25F3-8CD2-5F98-C78AC51C7CE6}" name="Carr, Patricia (Distribution)" initials="PC" userId="S::Patricia.Carr@sse.com::50c22ce8-6857-45ea-8259-31f18ee6ee77" providerId="AD"/>
  <p188:author id="{932CCC26-B89E-EAE4-28A7-71DC5AE5D373}" name="Beveridge, Susan E" initials="SB" userId="S::Susan.E.Beveridge@sse.com::10db00c4-deab-4fc2-ba46-ee59ba3baeaa" providerId="AD"/>
  <p188:author id="{AD0A3636-FC95-6A21-A3E0-B0B770B1F1B2}" name="Ajadi Ronke (Distribution)" initials="RA" userId="S::Ronke.Ajadi@sse.com::82dcf928-9e8e-4550-94e4-b9e54e75a825" providerId="AD"/>
  <p188:author id="{CA7C9A37-1F66-838E-0492-FA895FB38138}" name="Ajadi Ronke (Distribution)" initials="A(" userId="S::ronke.ajadi@sse.com::82dcf928-9e8e-4550-94e4-b9e54e75a825" providerId="AD"/>
  <p188:author id="{0D03C246-DE30-F19A-57EC-6C776A5B755C}" name="Stainton, Lyndsey (Distribution)" initials="LS" userId="S::lyndsey.stainton@sse.com::2d2c716d-5048-4934-aa6c-6941e6062928" providerId="AD"/>
  <p188:author id="{B460CF48-B94B-EB83-1527-E8A13C9E4CB2}" name="Beveridge, Susan E" initials="BE" userId="S::susan.e.beveridge@sse.com::10db00c4-deab-4fc2-ba46-ee59ba3baeaa" providerId="AD"/>
  <p188:author id="{FCA4344C-751F-96C2-6513-0CCD131FF89D}" name="Phillips, Nicholas" initials="PN" userId="S::Nicholas.Phillips@sse.com::0c1701da-27f6-47ed-8ab3-d2457fcd3f93" providerId="AD"/>
  <p188:author id="{DDDF2091-BA5D-0B31-C646-7B409B012D4D}" name="Elizabeth Porter" initials="EP" userId="S::Elizabeth.Porter2@sse.com::82f09735-55ce-4825-87a1-d9aba747a0b5" providerId="AD"/>
  <p188:author id="{1F64FCA9-5919-66B1-C7F6-5DB2A7964801}" name="Berwick, Fiona (Distribution)" initials="BF(" userId="S::fiona.berwick@sse.com::c2890b4e-e25a-4a65-88bf-f3f48ffd84d1" providerId="AD"/>
  <p188:author id="{5523C1CD-528E-7B7F-EDCE-AE8B124198FE}" name="Smith, Emily (Distribution)" initials="SE(" userId="S::Emily.Smith@sse.com::1f25d231-886a-494e-93b1-e57a282b51c0" providerId="AD"/>
  <p188:author id="{44CF39D5-13B7-F9A6-E1D9-81EF65E11D38}" name="Porter, Elizabeth (Distribution)" initials="P(" userId="S::elizabeth.porter2@sse.com::82f09735-55ce-4825-87a1-d9aba747a0b5" providerId="AD"/>
  <p188:author id="{A73BE8DB-620A-6093-459F-171135E7B0B2}" name="Morrissey, Fiona (Distribution)" initials="FM" userId="S::fiona.morrissey@sse.com::c2890b4e-e25a-4a65-88bf-f3f48ffd84d1" providerId="AD"/>
  <p188:author id="{2AE088FA-7C71-59E0-7F3E-CF7A9CCFF130}" name="Winning, Catherine (Distribution)" initials="WC(" userId="S::Catherine.Winning@sse.com::dd39f468-a2a3-4140-9c3e-31d66bbb0d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C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95FD7-AA28-46E7-A2F2-DD2546B1FF4F}" v="1" dt="2024-05-14T10:45:33.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jadi Ronke (Distribution)" userId="82dcf928-9e8e-4550-94e4-b9e54e75a825" providerId="ADAL" clId="{64695FD7-AA28-46E7-A2F2-DD2546B1FF4F}"/>
    <pc:docChg chg="custSel delSld modSld">
      <pc:chgData name="Ajadi Ronke (Distribution)" userId="82dcf928-9e8e-4550-94e4-b9e54e75a825" providerId="ADAL" clId="{64695FD7-AA28-46E7-A2F2-DD2546B1FF4F}" dt="2024-05-14T10:45:48.346" v="30" actId="6549"/>
      <pc:docMkLst>
        <pc:docMk/>
      </pc:docMkLst>
      <pc:sldChg chg="modSp mod">
        <pc:chgData name="Ajadi Ronke (Distribution)" userId="82dcf928-9e8e-4550-94e4-b9e54e75a825" providerId="ADAL" clId="{64695FD7-AA28-46E7-A2F2-DD2546B1FF4F}" dt="2024-05-14T10:45:35.891" v="29" actId="108"/>
        <pc:sldMkLst>
          <pc:docMk/>
          <pc:sldMk cId="585414429" sldId="2139118654"/>
        </pc:sldMkLst>
        <pc:graphicFrameChg chg="mod modGraphic">
          <ac:chgData name="Ajadi Ronke (Distribution)" userId="82dcf928-9e8e-4550-94e4-b9e54e75a825" providerId="ADAL" clId="{64695FD7-AA28-46E7-A2F2-DD2546B1FF4F}" dt="2024-05-14T10:45:35.891" v="29" actId="108"/>
          <ac:graphicFrameMkLst>
            <pc:docMk/>
            <pc:sldMk cId="585414429" sldId="2139118654"/>
            <ac:graphicFrameMk id="4" creationId="{8671BEC3-23F0-9DDE-6075-C8D8988F3AE6}"/>
          </ac:graphicFrameMkLst>
        </pc:graphicFrameChg>
      </pc:sldChg>
      <pc:sldChg chg="modSp mod">
        <pc:chgData name="Ajadi Ronke (Distribution)" userId="82dcf928-9e8e-4550-94e4-b9e54e75a825" providerId="ADAL" clId="{64695FD7-AA28-46E7-A2F2-DD2546B1FF4F}" dt="2024-05-14T10:42:43.347" v="18" actId="20577"/>
        <pc:sldMkLst>
          <pc:docMk/>
          <pc:sldMk cId="2597616749" sldId="2139118695"/>
        </pc:sldMkLst>
        <pc:spChg chg="mod">
          <ac:chgData name="Ajadi Ronke (Distribution)" userId="82dcf928-9e8e-4550-94e4-b9e54e75a825" providerId="ADAL" clId="{64695FD7-AA28-46E7-A2F2-DD2546B1FF4F}" dt="2024-05-14T10:42:43.347" v="18" actId="20577"/>
          <ac:spMkLst>
            <pc:docMk/>
            <pc:sldMk cId="2597616749" sldId="2139118695"/>
            <ac:spMk id="145" creationId="{9EFB95B8-7912-266B-1A9C-CD161A257F9F}"/>
          </ac:spMkLst>
        </pc:spChg>
      </pc:sldChg>
      <pc:sldChg chg="del">
        <pc:chgData name="Ajadi Ronke (Distribution)" userId="82dcf928-9e8e-4550-94e4-b9e54e75a825" providerId="ADAL" clId="{64695FD7-AA28-46E7-A2F2-DD2546B1FF4F}" dt="2024-05-14T10:44:48.663" v="19" actId="47"/>
        <pc:sldMkLst>
          <pc:docMk/>
          <pc:sldMk cId="2057092687" sldId="2147475096"/>
        </pc:sldMkLst>
      </pc:sldChg>
      <pc:sldChg chg="modSp mod">
        <pc:chgData name="Ajadi Ronke (Distribution)" userId="82dcf928-9e8e-4550-94e4-b9e54e75a825" providerId="ADAL" clId="{64695FD7-AA28-46E7-A2F2-DD2546B1FF4F}" dt="2024-05-14T10:45:48.346" v="30" actId="6549"/>
        <pc:sldMkLst>
          <pc:docMk/>
          <pc:sldMk cId="2152163071" sldId="2147475131"/>
        </pc:sldMkLst>
        <pc:spChg chg="mod">
          <ac:chgData name="Ajadi Ronke (Distribution)" userId="82dcf928-9e8e-4550-94e4-b9e54e75a825" providerId="ADAL" clId="{64695FD7-AA28-46E7-A2F2-DD2546B1FF4F}" dt="2024-05-14T10:45:48.346" v="30" actId="6549"/>
          <ac:spMkLst>
            <pc:docMk/>
            <pc:sldMk cId="2152163071" sldId="2147475131"/>
            <ac:spMk id="9" creationId="{CD934CD6-1651-2590-4856-592C2B9B8FD6}"/>
          </ac:spMkLst>
        </pc:spChg>
      </pc:sldChg>
      <pc:sldChg chg="del">
        <pc:chgData name="Ajadi Ronke (Distribution)" userId="82dcf928-9e8e-4550-94e4-b9e54e75a825" providerId="ADAL" clId="{64695FD7-AA28-46E7-A2F2-DD2546B1FF4F}" dt="2024-05-14T10:44:56.499" v="20" actId="47"/>
        <pc:sldMkLst>
          <pc:docMk/>
          <pc:sldMk cId="2155457932" sldId="2147475155"/>
        </pc:sldMkLst>
      </pc:sldChg>
      <pc:sldChg chg="del">
        <pc:chgData name="Ajadi Ronke (Distribution)" userId="82dcf928-9e8e-4550-94e4-b9e54e75a825" providerId="ADAL" clId="{64695FD7-AA28-46E7-A2F2-DD2546B1FF4F}" dt="2024-05-14T10:44:57.199" v="21" actId="47"/>
        <pc:sldMkLst>
          <pc:docMk/>
          <pc:sldMk cId="928827978" sldId="2147475156"/>
        </pc:sldMkLst>
      </pc:sldChg>
      <pc:sldChg chg="del">
        <pc:chgData name="Ajadi Ronke (Distribution)" userId="82dcf928-9e8e-4550-94e4-b9e54e75a825" providerId="ADAL" clId="{64695FD7-AA28-46E7-A2F2-DD2546B1FF4F}" dt="2024-05-14T10:44:57.869" v="22" actId="47"/>
        <pc:sldMkLst>
          <pc:docMk/>
          <pc:sldMk cId="716207353" sldId="2147475157"/>
        </pc:sldMkLst>
      </pc:sldChg>
      <pc:sldChg chg="del">
        <pc:chgData name="Ajadi Ronke (Distribution)" userId="82dcf928-9e8e-4550-94e4-b9e54e75a825" providerId="ADAL" clId="{64695FD7-AA28-46E7-A2F2-DD2546B1FF4F}" dt="2024-05-14T10:45:00.668" v="24" actId="47"/>
        <pc:sldMkLst>
          <pc:docMk/>
          <pc:sldMk cId="713617074" sldId="2147475158"/>
        </pc:sldMkLst>
      </pc:sldChg>
      <pc:sldChg chg="del">
        <pc:chgData name="Ajadi Ronke (Distribution)" userId="82dcf928-9e8e-4550-94e4-b9e54e75a825" providerId="ADAL" clId="{64695FD7-AA28-46E7-A2F2-DD2546B1FF4F}" dt="2024-05-14T10:44:59.216" v="23" actId="47"/>
        <pc:sldMkLst>
          <pc:docMk/>
          <pc:sldMk cId="2738001748" sldId="2147475163"/>
        </pc:sldMkLst>
      </pc:sldChg>
    </pc:docChg>
  </pc:docChgLst>
  <pc:docChgLst>
    <pc:chgData name="Ajadi Ronke (Distribution)" userId="82dcf928-9e8e-4550-94e4-b9e54e75a825" providerId="ADAL" clId="{BD1C8876-EB37-415A-8B50-8D5BA801A2ED}"/>
    <pc:docChg chg="custSel delSld modSld">
      <pc:chgData name="Ajadi Ronke (Distribution)" userId="82dcf928-9e8e-4550-94e4-b9e54e75a825" providerId="ADAL" clId="{BD1C8876-EB37-415A-8B50-8D5BA801A2ED}" dt="2024-05-14T11:29:29.382" v="12" actId="1076"/>
      <pc:docMkLst>
        <pc:docMk/>
      </pc:docMkLst>
      <pc:sldChg chg="modSp mod">
        <pc:chgData name="Ajadi Ronke (Distribution)" userId="82dcf928-9e8e-4550-94e4-b9e54e75a825" providerId="ADAL" clId="{BD1C8876-EB37-415A-8B50-8D5BA801A2ED}" dt="2024-05-14T11:29:29.382" v="12" actId="1076"/>
        <pc:sldMkLst>
          <pc:docMk/>
          <pc:sldMk cId="3901132573" sldId="2139118693"/>
        </pc:sldMkLst>
        <pc:spChg chg="mod">
          <ac:chgData name="Ajadi Ronke (Distribution)" userId="82dcf928-9e8e-4550-94e4-b9e54e75a825" providerId="ADAL" clId="{BD1C8876-EB37-415A-8B50-8D5BA801A2ED}" dt="2024-05-14T11:29:29.382" v="12" actId="1076"/>
          <ac:spMkLst>
            <pc:docMk/>
            <pc:sldMk cId="3901132573" sldId="2139118693"/>
            <ac:spMk id="5" creationId="{E75A8C4C-5172-C9DB-58F8-73F711170699}"/>
          </ac:spMkLst>
        </pc:spChg>
        <pc:spChg chg="mod">
          <ac:chgData name="Ajadi Ronke (Distribution)" userId="82dcf928-9e8e-4550-94e4-b9e54e75a825" providerId="ADAL" clId="{BD1C8876-EB37-415A-8B50-8D5BA801A2ED}" dt="2024-05-14T11:29:27.529" v="11" actId="1076"/>
          <ac:spMkLst>
            <pc:docMk/>
            <pc:sldMk cId="3901132573" sldId="2139118693"/>
            <ac:spMk id="32" creationId="{913DB18F-E0C8-CF66-50FD-6A1B0C222A8E}"/>
          </ac:spMkLst>
        </pc:spChg>
      </pc:sldChg>
      <pc:sldChg chg="modSp mod">
        <pc:chgData name="Ajadi Ronke (Distribution)" userId="82dcf928-9e8e-4550-94e4-b9e54e75a825" providerId="ADAL" clId="{BD1C8876-EB37-415A-8B50-8D5BA801A2ED}" dt="2024-05-14T11:28:09.059" v="8" actId="2084"/>
        <pc:sldMkLst>
          <pc:docMk/>
          <pc:sldMk cId="1723384377" sldId="2139118701"/>
        </pc:sldMkLst>
        <pc:graphicFrameChg chg="modGraphic">
          <ac:chgData name="Ajadi Ronke (Distribution)" userId="82dcf928-9e8e-4550-94e4-b9e54e75a825" providerId="ADAL" clId="{BD1C8876-EB37-415A-8B50-8D5BA801A2ED}" dt="2024-05-14T11:28:09.059" v="8" actId="2084"/>
          <ac:graphicFrameMkLst>
            <pc:docMk/>
            <pc:sldMk cId="1723384377" sldId="2139118701"/>
            <ac:graphicFrameMk id="3" creationId="{23374A49-2AFB-1D14-EB4C-716EC93CDF55}"/>
          </ac:graphicFrameMkLst>
        </pc:graphicFrameChg>
      </pc:sldChg>
      <pc:sldChg chg="del">
        <pc:chgData name="Ajadi Ronke (Distribution)" userId="82dcf928-9e8e-4550-94e4-b9e54e75a825" providerId="ADAL" clId="{BD1C8876-EB37-415A-8B50-8D5BA801A2ED}" dt="2024-05-14T11:25:45.469" v="0" actId="47"/>
        <pc:sldMkLst>
          <pc:docMk/>
          <pc:sldMk cId="272501327" sldId="2147378464"/>
        </pc:sldMkLst>
      </pc:sldChg>
      <pc:sldChg chg="del">
        <pc:chgData name="Ajadi Ronke (Distribution)" userId="82dcf928-9e8e-4550-94e4-b9e54e75a825" providerId="ADAL" clId="{BD1C8876-EB37-415A-8B50-8D5BA801A2ED}" dt="2024-05-14T11:27:44.280" v="3" actId="47"/>
        <pc:sldMkLst>
          <pc:docMk/>
          <pc:sldMk cId="1829134018" sldId="2147475178"/>
        </pc:sldMkLst>
      </pc:sldChg>
      <pc:sldChg chg="del">
        <pc:chgData name="Ajadi Ronke (Distribution)" userId="82dcf928-9e8e-4550-94e4-b9e54e75a825" providerId="ADAL" clId="{BD1C8876-EB37-415A-8B50-8D5BA801A2ED}" dt="2024-05-14T11:27:45.897" v="4" actId="47"/>
        <pc:sldMkLst>
          <pc:docMk/>
          <pc:sldMk cId="4208206893" sldId="2147475179"/>
        </pc:sldMkLst>
      </pc:sldChg>
      <pc:sldChg chg="del">
        <pc:chgData name="Ajadi Ronke (Distribution)" userId="82dcf928-9e8e-4550-94e4-b9e54e75a825" providerId="ADAL" clId="{BD1C8876-EB37-415A-8B50-8D5BA801A2ED}" dt="2024-05-14T11:27:47.136" v="5" actId="47"/>
        <pc:sldMkLst>
          <pc:docMk/>
          <pc:sldMk cId="2014871571" sldId="2147475180"/>
        </pc:sldMkLst>
      </pc:sldChg>
      <pc:sldChg chg="del">
        <pc:chgData name="Ajadi Ronke (Distribution)" userId="82dcf928-9e8e-4550-94e4-b9e54e75a825" providerId="ADAL" clId="{BD1C8876-EB37-415A-8B50-8D5BA801A2ED}" dt="2024-05-14T11:27:48.252" v="6" actId="47"/>
        <pc:sldMkLst>
          <pc:docMk/>
          <pc:sldMk cId="3525511493" sldId="2147475181"/>
        </pc:sldMkLst>
      </pc:sldChg>
      <pc:sldChg chg="del">
        <pc:chgData name="Ajadi Ronke (Distribution)" userId="82dcf928-9e8e-4550-94e4-b9e54e75a825" providerId="ADAL" clId="{BD1C8876-EB37-415A-8B50-8D5BA801A2ED}" dt="2024-05-14T11:27:00.505" v="1" actId="47"/>
        <pc:sldMkLst>
          <pc:docMk/>
          <pc:sldMk cId="1250705560" sldId="2147475183"/>
        </pc:sldMkLst>
      </pc:sldChg>
      <pc:sldChg chg="del">
        <pc:chgData name="Ajadi Ronke (Distribution)" userId="82dcf928-9e8e-4550-94e4-b9e54e75a825" providerId="ADAL" clId="{BD1C8876-EB37-415A-8B50-8D5BA801A2ED}" dt="2024-05-14T11:27:15.780" v="2" actId="47"/>
        <pc:sldMkLst>
          <pc:docMk/>
          <pc:sldMk cId="2803205425" sldId="214747518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75A2F-61B6-42E9-88A3-1DFBACF701D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1F739F10-50B8-4D10-A1AF-63AD88AEB418}">
      <dgm:prSet phldrT="[Text]"/>
      <dgm:spPr/>
      <dgm:t>
        <a:bodyPr/>
        <a:lstStyle/>
        <a:p>
          <a:pPr algn="l" rtl="0"/>
          <a:r>
            <a:rPr lang="en-GB"/>
            <a:t>DPS Registration</a:t>
          </a:r>
        </a:p>
      </dgm:t>
    </dgm:pt>
    <dgm:pt modelId="{A0E47651-878B-476F-9B6A-A7BA08790AA3}" type="parTrans" cxnId="{15D7ABF8-84A6-4CF2-9804-0A3DDB189D37}">
      <dgm:prSet/>
      <dgm:spPr/>
      <dgm:t>
        <a:bodyPr/>
        <a:lstStyle/>
        <a:p>
          <a:endParaRPr lang="en-GB"/>
        </a:p>
      </dgm:t>
    </dgm:pt>
    <dgm:pt modelId="{4FF52063-9659-45ED-A7EE-B12F1A8C571C}" type="sibTrans" cxnId="{15D7ABF8-84A6-4CF2-9804-0A3DDB189D37}">
      <dgm:prSet/>
      <dgm:spPr/>
      <dgm:t>
        <a:bodyPr/>
        <a:lstStyle/>
        <a:p>
          <a:endParaRPr lang="en-GB"/>
        </a:p>
      </dgm:t>
    </dgm:pt>
    <dgm:pt modelId="{DA94BC09-AE3D-42A3-B951-2DEE170A210E}">
      <dgm:prSet phldrT="[Text]"/>
      <dgm:spPr/>
      <dgm:t>
        <a:bodyPr/>
        <a:lstStyle/>
        <a:p>
          <a:r>
            <a:rPr lang="en-GB"/>
            <a:t>Pre-Qualification</a:t>
          </a:r>
        </a:p>
      </dgm:t>
    </dgm:pt>
    <dgm:pt modelId="{EC03C220-2C28-4643-BC8B-EE204F47FEB0}" type="parTrans" cxnId="{2CF71E37-1627-4ACB-9716-4DC1F18E4180}">
      <dgm:prSet/>
      <dgm:spPr/>
      <dgm:t>
        <a:bodyPr/>
        <a:lstStyle/>
        <a:p>
          <a:endParaRPr lang="en-GB"/>
        </a:p>
      </dgm:t>
    </dgm:pt>
    <dgm:pt modelId="{BABEA34D-17A0-4A23-88EA-92309203B6DC}" type="sibTrans" cxnId="{2CF71E37-1627-4ACB-9716-4DC1F18E4180}">
      <dgm:prSet/>
      <dgm:spPr/>
      <dgm:t>
        <a:bodyPr/>
        <a:lstStyle/>
        <a:p>
          <a:endParaRPr lang="en-GB"/>
        </a:p>
      </dgm:t>
    </dgm:pt>
    <dgm:pt modelId="{4660622D-871A-48B0-B0C3-307B5053C8B7}">
      <dgm:prSet phldrT="[Text]"/>
      <dgm:spPr/>
      <dgm:t>
        <a:bodyPr/>
        <a:lstStyle/>
        <a:p>
          <a:r>
            <a:rPr lang="en-GB"/>
            <a:t>Mini-Competition</a:t>
          </a:r>
        </a:p>
      </dgm:t>
    </dgm:pt>
    <dgm:pt modelId="{1971F4E4-5414-4245-84F7-9E86201AD5C4}" type="parTrans" cxnId="{B1CE503B-69B5-4776-988E-0A248B443573}">
      <dgm:prSet/>
      <dgm:spPr/>
      <dgm:t>
        <a:bodyPr/>
        <a:lstStyle/>
        <a:p>
          <a:endParaRPr lang="en-GB"/>
        </a:p>
      </dgm:t>
    </dgm:pt>
    <dgm:pt modelId="{97343E8B-FB9E-4E1A-AF0F-BBCF0C50C795}" type="sibTrans" cxnId="{B1CE503B-69B5-4776-988E-0A248B443573}">
      <dgm:prSet/>
      <dgm:spPr/>
      <dgm:t>
        <a:bodyPr/>
        <a:lstStyle/>
        <a:p>
          <a:endParaRPr lang="en-GB"/>
        </a:p>
      </dgm:t>
    </dgm:pt>
    <dgm:pt modelId="{59B05F2E-57C5-4A24-A0DE-5DEA1D7FB0BC}">
      <dgm:prSet/>
      <dgm:spPr/>
      <dgm:t>
        <a:bodyPr/>
        <a:lstStyle/>
        <a:p>
          <a:r>
            <a:rPr lang="en-GB"/>
            <a:t>Asset Registration</a:t>
          </a:r>
        </a:p>
      </dgm:t>
    </dgm:pt>
    <dgm:pt modelId="{2C106F0D-B422-4174-96A5-C4B29843E476}" type="parTrans" cxnId="{B0B8813F-4B92-4E24-9B4F-9531A6ADD40D}">
      <dgm:prSet/>
      <dgm:spPr/>
      <dgm:t>
        <a:bodyPr/>
        <a:lstStyle/>
        <a:p>
          <a:endParaRPr lang="en-GB"/>
        </a:p>
      </dgm:t>
    </dgm:pt>
    <dgm:pt modelId="{2068FDF4-5C52-49E6-A4E7-40EE9E6410B0}" type="sibTrans" cxnId="{B0B8813F-4B92-4E24-9B4F-9531A6ADD40D}">
      <dgm:prSet/>
      <dgm:spPr/>
      <dgm:t>
        <a:bodyPr/>
        <a:lstStyle/>
        <a:p>
          <a:endParaRPr lang="en-GB"/>
        </a:p>
      </dgm:t>
    </dgm:pt>
    <dgm:pt modelId="{092831E8-BCDD-46A3-A8D1-D18CBC803663}">
      <dgm:prSet/>
      <dgm:spPr/>
      <dgm:t>
        <a:bodyPr/>
        <a:lstStyle/>
        <a:p>
          <a:r>
            <a:rPr lang="en-GB"/>
            <a:t>Bidding</a:t>
          </a:r>
        </a:p>
      </dgm:t>
    </dgm:pt>
    <dgm:pt modelId="{F4709389-15DF-47E6-9BF7-C22D7429CE62}" type="parTrans" cxnId="{CCE7AA3D-173D-45FD-ACDE-84231843CE5C}">
      <dgm:prSet/>
      <dgm:spPr/>
      <dgm:t>
        <a:bodyPr/>
        <a:lstStyle/>
        <a:p>
          <a:endParaRPr lang="en-GB"/>
        </a:p>
      </dgm:t>
    </dgm:pt>
    <dgm:pt modelId="{62E54209-6702-42B1-92A1-C1C4C8D01CA0}" type="sibTrans" cxnId="{CCE7AA3D-173D-45FD-ACDE-84231843CE5C}">
      <dgm:prSet/>
      <dgm:spPr/>
      <dgm:t>
        <a:bodyPr/>
        <a:lstStyle/>
        <a:p>
          <a:endParaRPr lang="en-GB"/>
        </a:p>
      </dgm:t>
    </dgm:pt>
    <dgm:pt modelId="{7D73C5E7-42D0-4BB1-A73E-BB0E6ECCB72C}" type="pres">
      <dgm:prSet presAssocID="{45975A2F-61B6-42E9-88A3-1DFBACF701DE}" presName="outerComposite" presStyleCnt="0">
        <dgm:presLayoutVars>
          <dgm:chMax val="5"/>
          <dgm:dir/>
          <dgm:resizeHandles val="exact"/>
        </dgm:presLayoutVars>
      </dgm:prSet>
      <dgm:spPr/>
    </dgm:pt>
    <dgm:pt modelId="{47E4674F-277E-4772-B9AB-E8D58DF8A13D}" type="pres">
      <dgm:prSet presAssocID="{45975A2F-61B6-42E9-88A3-1DFBACF701DE}" presName="dummyMaxCanvas" presStyleCnt="0">
        <dgm:presLayoutVars/>
      </dgm:prSet>
      <dgm:spPr/>
    </dgm:pt>
    <dgm:pt modelId="{A9040B92-CC03-4DFE-B0AB-0A7F26276E22}" type="pres">
      <dgm:prSet presAssocID="{45975A2F-61B6-42E9-88A3-1DFBACF701DE}" presName="FiveNodes_1" presStyleLbl="node1" presStyleIdx="0" presStyleCnt="5">
        <dgm:presLayoutVars>
          <dgm:bulletEnabled val="1"/>
        </dgm:presLayoutVars>
      </dgm:prSet>
      <dgm:spPr/>
    </dgm:pt>
    <dgm:pt modelId="{7173588E-A937-45B3-AC77-0D997FD3C500}" type="pres">
      <dgm:prSet presAssocID="{45975A2F-61B6-42E9-88A3-1DFBACF701DE}" presName="FiveNodes_2" presStyleLbl="node1" presStyleIdx="1" presStyleCnt="5">
        <dgm:presLayoutVars>
          <dgm:bulletEnabled val="1"/>
        </dgm:presLayoutVars>
      </dgm:prSet>
      <dgm:spPr/>
    </dgm:pt>
    <dgm:pt modelId="{A8573972-84F8-4ACA-B9FD-3E14177E233D}" type="pres">
      <dgm:prSet presAssocID="{45975A2F-61B6-42E9-88A3-1DFBACF701DE}" presName="FiveNodes_3" presStyleLbl="node1" presStyleIdx="2" presStyleCnt="5">
        <dgm:presLayoutVars>
          <dgm:bulletEnabled val="1"/>
        </dgm:presLayoutVars>
      </dgm:prSet>
      <dgm:spPr/>
    </dgm:pt>
    <dgm:pt modelId="{9719CB3D-CBA7-41EE-AAEE-5EA0F2E24D87}" type="pres">
      <dgm:prSet presAssocID="{45975A2F-61B6-42E9-88A3-1DFBACF701DE}" presName="FiveNodes_4" presStyleLbl="node1" presStyleIdx="3" presStyleCnt="5">
        <dgm:presLayoutVars>
          <dgm:bulletEnabled val="1"/>
        </dgm:presLayoutVars>
      </dgm:prSet>
      <dgm:spPr/>
    </dgm:pt>
    <dgm:pt modelId="{3E85BB1A-F25F-4ABE-BF1B-6FB9BBDC742F}" type="pres">
      <dgm:prSet presAssocID="{45975A2F-61B6-42E9-88A3-1DFBACF701DE}" presName="FiveNodes_5" presStyleLbl="node1" presStyleIdx="4" presStyleCnt="5">
        <dgm:presLayoutVars>
          <dgm:bulletEnabled val="1"/>
        </dgm:presLayoutVars>
      </dgm:prSet>
      <dgm:spPr/>
    </dgm:pt>
    <dgm:pt modelId="{50F7CAC5-3CA8-4549-BAF9-B91EFABB3403}" type="pres">
      <dgm:prSet presAssocID="{45975A2F-61B6-42E9-88A3-1DFBACF701DE}" presName="FiveConn_1-2" presStyleLbl="fgAccFollowNode1" presStyleIdx="0" presStyleCnt="4">
        <dgm:presLayoutVars>
          <dgm:bulletEnabled val="1"/>
        </dgm:presLayoutVars>
      </dgm:prSet>
      <dgm:spPr/>
    </dgm:pt>
    <dgm:pt modelId="{455B0F6E-DE67-4654-97FD-645D3D8A3C60}" type="pres">
      <dgm:prSet presAssocID="{45975A2F-61B6-42E9-88A3-1DFBACF701DE}" presName="FiveConn_2-3" presStyleLbl="fgAccFollowNode1" presStyleIdx="1" presStyleCnt="4">
        <dgm:presLayoutVars>
          <dgm:bulletEnabled val="1"/>
        </dgm:presLayoutVars>
      </dgm:prSet>
      <dgm:spPr/>
    </dgm:pt>
    <dgm:pt modelId="{EA571800-2FA4-411E-BF7C-C7753183C83B}" type="pres">
      <dgm:prSet presAssocID="{45975A2F-61B6-42E9-88A3-1DFBACF701DE}" presName="FiveConn_3-4" presStyleLbl="fgAccFollowNode1" presStyleIdx="2" presStyleCnt="4">
        <dgm:presLayoutVars>
          <dgm:bulletEnabled val="1"/>
        </dgm:presLayoutVars>
      </dgm:prSet>
      <dgm:spPr/>
    </dgm:pt>
    <dgm:pt modelId="{679F1B8C-0582-4BA8-8099-8068781092F8}" type="pres">
      <dgm:prSet presAssocID="{45975A2F-61B6-42E9-88A3-1DFBACF701DE}" presName="FiveConn_4-5" presStyleLbl="fgAccFollowNode1" presStyleIdx="3" presStyleCnt="4">
        <dgm:presLayoutVars>
          <dgm:bulletEnabled val="1"/>
        </dgm:presLayoutVars>
      </dgm:prSet>
      <dgm:spPr/>
    </dgm:pt>
    <dgm:pt modelId="{3A3CD2E5-92BB-4CF7-BE8B-B9E97ADE2C25}" type="pres">
      <dgm:prSet presAssocID="{45975A2F-61B6-42E9-88A3-1DFBACF701DE}" presName="FiveNodes_1_text" presStyleLbl="node1" presStyleIdx="4" presStyleCnt="5">
        <dgm:presLayoutVars>
          <dgm:bulletEnabled val="1"/>
        </dgm:presLayoutVars>
      </dgm:prSet>
      <dgm:spPr/>
    </dgm:pt>
    <dgm:pt modelId="{DCCB0DC9-A7C3-4694-8BEB-1CEEE1B448DF}" type="pres">
      <dgm:prSet presAssocID="{45975A2F-61B6-42E9-88A3-1DFBACF701DE}" presName="FiveNodes_2_text" presStyleLbl="node1" presStyleIdx="4" presStyleCnt="5">
        <dgm:presLayoutVars>
          <dgm:bulletEnabled val="1"/>
        </dgm:presLayoutVars>
      </dgm:prSet>
      <dgm:spPr/>
    </dgm:pt>
    <dgm:pt modelId="{E222D412-18C1-4BF0-A2E3-9BD69430BB4C}" type="pres">
      <dgm:prSet presAssocID="{45975A2F-61B6-42E9-88A3-1DFBACF701DE}" presName="FiveNodes_3_text" presStyleLbl="node1" presStyleIdx="4" presStyleCnt="5">
        <dgm:presLayoutVars>
          <dgm:bulletEnabled val="1"/>
        </dgm:presLayoutVars>
      </dgm:prSet>
      <dgm:spPr/>
    </dgm:pt>
    <dgm:pt modelId="{C7B351E9-9B22-40BF-8E7C-4033D116278B}" type="pres">
      <dgm:prSet presAssocID="{45975A2F-61B6-42E9-88A3-1DFBACF701DE}" presName="FiveNodes_4_text" presStyleLbl="node1" presStyleIdx="4" presStyleCnt="5">
        <dgm:presLayoutVars>
          <dgm:bulletEnabled val="1"/>
        </dgm:presLayoutVars>
      </dgm:prSet>
      <dgm:spPr/>
    </dgm:pt>
    <dgm:pt modelId="{EF92DDA4-7824-4DF0-824F-3A2F8D7830FD}" type="pres">
      <dgm:prSet presAssocID="{45975A2F-61B6-42E9-88A3-1DFBACF701DE}" presName="FiveNodes_5_text" presStyleLbl="node1" presStyleIdx="4" presStyleCnt="5">
        <dgm:presLayoutVars>
          <dgm:bulletEnabled val="1"/>
        </dgm:presLayoutVars>
      </dgm:prSet>
      <dgm:spPr/>
    </dgm:pt>
  </dgm:ptLst>
  <dgm:cxnLst>
    <dgm:cxn modelId="{767D2903-FBF0-4D9A-AD68-53D4CCF4783A}" type="presOf" srcId="{59B05F2E-57C5-4A24-A0DE-5DEA1D7FB0BC}" destId="{C7B351E9-9B22-40BF-8E7C-4033D116278B}" srcOrd="1" destOrd="0" presId="urn:microsoft.com/office/officeart/2005/8/layout/vProcess5"/>
    <dgm:cxn modelId="{15F3631D-CADA-4BBA-97C9-1AE2D2EC3246}" type="presOf" srcId="{DA94BC09-AE3D-42A3-B951-2DEE170A210E}" destId="{7173588E-A937-45B3-AC77-0D997FD3C500}" srcOrd="0" destOrd="0" presId="urn:microsoft.com/office/officeart/2005/8/layout/vProcess5"/>
    <dgm:cxn modelId="{7FFB6E2A-C8FD-4AFD-8F92-6016AF70CC61}" type="presOf" srcId="{45975A2F-61B6-42E9-88A3-1DFBACF701DE}" destId="{7D73C5E7-42D0-4BB1-A73E-BB0E6ECCB72C}" srcOrd="0" destOrd="0" presId="urn:microsoft.com/office/officeart/2005/8/layout/vProcess5"/>
    <dgm:cxn modelId="{2265FD32-485F-407F-AA1C-40CCB3B69EDD}" type="presOf" srcId="{4FF52063-9659-45ED-A7EE-B12F1A8C571C}" destId="{50F7CAC5-3CA8-4549-BAF9-B91EFABB3403}" srcOrd="0" destOrd="0" presId="urn:microsoft.com/office/officeart/2005/8/layout/vProcess5"/>
    <dgm:cxn modelId="{68DF9135-3E0D-4566-BCC6-8200BA56933D}" type="presOf" srcId="{092831E8-BCDD-46A3-A8D1-D18CBC803663}" destId="{EF92DDA4-7824-4DF0-824F-3A2F8D7830FD}" srcOrd="1" destOrd="0" presId="urn:microsoft.com/office/officeart/2005/8/layout/vProcess5"/>
    <dgm:cxn modelId="{2CF71E37-1627-4ACB-9716-4DC1F18E4180}" srcId="{45975A2F-61B6-42E9-88A3-1DFBACF701DE}" destId="{DA94BC09-AE3D-42A3-B951-2DEE170A210E}" srcOrd="1" destOrd="0" parTransId="{EC03C220-2C28-4643-BC8B-EE204F47FEB0}" sibTransId="{BABEA34D-17A0-4A23-88EA-92309203B6DC}"/>
    <dgm:cxn modelId="{AA6E8237-1890-4003-8AD6-75BA70035CEA}" type="presOf" srcId="{1F739F10-50B8-4D10-A1AF-63AD88AEB418}" destId="{3A3CD2E5-92BB-4CF7-BE8B-B9E97ADE2C25}" srcOrd="1" destOrd="0" presId="urn:microsoft.com/office/officeart/2005/8/layout/vProcess5"/>
    <dgm:cxn modelId="{1562E03A-1629-4001-8E47-4B35B104D4E8}" type="presOf" srcId="{4660622D-871A-48B0-B0C3-307B5053C8B7}" destId="{E222D412-18C1-4BF0-A2E3-9BD69430BB4C}" srcOrd="1" destOrd="0" presId="urn:microsoft.com/office/officeart/2005/8/layout/vProcess5"/>
    <dgm:cxn modelId="{B1CE503B-69B5-4776-988E-0A248B443573}" srcId="{45975A2F-61B6-42E9-88A3-1DFBACF701DE}" destId="{4660622D-871A-48B0-B0C3-307B5053C8B7}" srcOrd="2" destOrd="0" parTransId="{1971F4E4-5414-4245-84F7-9E86201AD5C4}" sibTransId="{97343E8B-FB9E-4E1A-AF0F-BBCF0C50C795}"/>
    <dgm:cxn modelId="{CCE7AA3D-173D-45FD-ACDE-84231843CE5C}" srcId="{45975A2F-61B6-42E9-88A3-1DFBACF701DE}" destId="{092831E8-BCDD-46A3-A8D1-D18CBC803663}" srcOrd="4" destOrd="0" parTransId="{F4709389-15DF-47E6-9BF7-C22D7429CE62}" sibTransId="{62E54209-6702-42B1-92A1-C1C4C8D01CA0}"/>
    <dgm:cxn modelId="{B0B8813F-4B92-4E24-9B4F-9531A6ADD40D}" srcId="{45975A2F-61B6-42E9-88A3-1DFBACF701DE}" destId="{59B05F2E-57C5-4A24-A0DE-5DEA1D7FB0BC}" srcOrd="3" destOrd="0" parTransId="{2C106F0D-B422-4174-96A5-C4B29843E476}" sibTransId="{2068FDF4-5C52-49E6-A4E7-40EE9E6410B0}"/>
    <dgm:cxn modelId="{6F347E4C-48A4-4BA2-83C7-581B9764BBBA}" type="presOf" srcId="{1F739F10-50B8-4D10-A1AF-63AD88AEB418}" destId="{A9040B92-CC03-4DFE-B0AB-0A7F26276E22}" srcOrd="0" destOrd="0" presId="urn:microsoft.com/office/officeart/2005/8/layout/vProcess5"/>
    <dgm:cxn modelId="{269AD04F-A1C0-49A0-B6FA-3AA91DB809CD}" type="presOf" srcId="{59B05F2E-57C5-4A24-A0DE-5DEA1D7FB0BC}" destId="{9719CB3D-CBA7-41EE-AAEE-5EA0F2E24D87}" srcOrd="0" destOrd="0" presId="urn:microsoft.com/office/officeart/2005/8/layout/vProcess5"/>
    <dgm:cxn modelId="{DF5BB98A-E7BF-4C26-9BF5-B4AA4DAE55D3}" type="presOf" srcId="{BABEA34D-17A0-4A23-88EA-92309203B6DC}" destId="{455B0F6E-DE67-4654-97FD-645D3D8A3C60}" srcOrd="0" destOrd="0" presId="urn:microsoft.com/office/officeart/2005/8/layout/vProcess5"/>
    <dgm:cxn modelId="{B3B69F96-A9B3-47AD-BAC2-230A302952D3}" type="presOf" srcId="{DA94BC09-AE3D-42A3-B951-2DEE170A210E}" destId="{DCCB0DC9-A7C3-4694-8BEB-1CEEE1B448DF}" srcOrd="1" destOrd="0" presId="urn:microsoft.com/office/officeart/2005/8/layout/vProcess5"/>
    <dgm:cxn modelId="{FA72DC9E-0FC8-4DE3-89EB-BE35CD6AAC3F}" type="presOf" srcId="{4660622D-871A-48B0-B0C3-307B5053C8B7}" destId="{A8573972-84F8-4ACA-B9FD-3E14177E233D}" srcOrd="0" destOrd="0" presId="urn:microsoft.com/office/officeart/2005/8/layout/vProcess5"/>
    <dgm:cxn modelId="{785359D7-FC88-4F7D-BAC8-CAE4BEB7D337}" type="presOf" srcId="{092831E8-BCDD-46A3-A8D1-D18CBC803663}" destId="{3E85BB1A-F25F-4ABE-BF1B-6FB9BBDC742F}" srcOrd="0" destOrd="0" presId="urn:microsoft.com/office/officeart/2005/8/layout/vProcess5"/>
    <dgm:cxn modelId="{37115CDF-D53B-410D-9C6D-AC3417F72D40}" type="presOf" srcId="{2068FDF4-5C52-49E6-A4E7-40EE9E6410B0}" destId="{679F1B8C-0582-4BA8-8099-8068781092F8}" srcOrd="0" destOrd="0" presId="urn:microsoft.com/office/officeart/2005/8/layout/vProcess5"/>
    <dgm:cxn modelId="{EDE78CE4-C8C7-4381-8A57-3AB5AA8089E1}" type="presOf" srcId="{97343E8B-FB9E-4E1A-AF0F-BBCF0C50C795}" destId="{EA571800-2FA4-411E-BF7C-C7753183C83B}" srcOrd="0" destOrd="0" presId="urn:microsoft.com/office/officeart/2005/8/layout/vProcess5"/>
    <dgm:cxn modelId="{15D7ABF8-84A6-4CF2-9804-0A3DDB189D37}" srcId="{45975A2F-61B6-42E9-88A3-1DFBACF701DE}" destId="{1F739F10-50B8-4D10-A1AF-63AD88AEB418}" srcOrd="0" destOrd="0" parTransId="{A0E47651-878B-476F-9B6A-A7BA08790AA3}" sibTransId="{4FF52063-9659-45ED-A7EE-B12F1A8C571C}"/>
    <dgm:cxn modelId="{7BA463F3-367B-479A-9AAA-2F0C576C18EE}" type="presParOf" srcId="{7D73C5E7-42D0-4BB1-A73E-BB0E6ECCB72C}" destId="{47E4674F-277E-4772-B9AB-E8D58DF8A13D}" srcOrd="0" destOrd="0" presId="urn:microsoft.com/office/officeart/2005/8/layout/vProcess5"/>
    <dgm:cxn modelId="{FD9A0CA1-563A-4C1F-B859-A701C7591A15}" type="presParOf" srcId="{7D73C5E7-42D0-4BB1-A73E-BB0E6ECCB72C}" destId="{A9040B92-CC03-4DFE-B0AB-0A7F26276E22}" srcOrd="1" destOrd="0" presId="urn:microsoft.com/office/officeart/2005/8/layout/vProcess5"/>
    <dgm:cxn modelId="{C1BFC127-4FBB-4B93-8C96-E4B45D57C01F}" type="presParOf" srcId="{7D73C5E7-42D0-4BB1-A73E-BB0E6ECCB72C}" destId="{7173588E-A937-45B3-AC77-0D997FD3C500}" srcOrd="2" destOrd="0" presId="urn:microsoft.com/office/officeart/2005/8/layout/vProcess5"/>
    <dgm:cxn modelId="{CF4C8B41-7580-4C12-85F3-829E5607EEED}" type="presParOf" srcId="{7D73C5E7-42D0-4BB1-A73E-BB0E6ECCB72C}" destId="{A8573972-84F8-4ACA-B9FD-3E14177E233D}" srcOrd="3" destOrd="0" presId="urn:microsoft.com/office/officeart/2005/8/layout/vProcess5"/>
    <dgm:cxn modelId="{BFB7FCBE-7DE2-458E-9F6A-DAC9C86C7277}" type="presParOf" srcId="{7D73C5E7-42D0-4BB1-A73E-BB0E6ECCB72C}" destId="{9719CB3D-CBA7-41EE-AAEE-5EA0F2E24D87}" srcOrd="4" destOrd="0" presId="urn:microsoft.com/office/officeart/2005/8/layout/vProcess5"/>
    <dgm:cxn modelId="{B7687B54-4F02-44BE-A4B0-BA5AF06CEC0A}" type="presParOf" srcId="{7D73C5E7-42D0-4BB1-A73E-BB0E6ECCB72C}" destId="{3E85BB1A-F25F-4ABE-BF1B-6FB9BBDC742F}" srcOrd="5" destOrd="0" presId="urn:microsoft.com/office/officeart/2005/8/layout/vProcess5"/>
    <dgm:cxn modelId="{13357AD8-89B0-48C9-B85A-1341078DB367}" type="presParOf" srcId="{7D73C5E7-42D0-4BB1-A73E-BB0E6ECCB72C}" destId="{50F7CAC5-3CA8-4549-BAF9-B91EFABB3403}" srcOrd="6" destOrd="0" presId="urn:microsoft.com/office/officeart/2005/8/layout/vProcess5"/>
    <dgm:cxn modelId="{DDC239CE-E433-469F-9388-1FE559E24088}" type="presParOf" srcId="{7D73C5E7-42D0-4BB1-A73E-BB0E6ECCB72C}" destId="{455B0F6E-DE67-4654-97FD-645D3D8A3C60}" srcOrd="7" destOrd="0" presId="urn:microsoft.com/office/officeart/2005/8/layout/vProcess5"/>
    <dgm:cxn modelId="{C33070CB-367B-4F8C-9907-745AC732E18A}" type="presParOf" srcId="{7D73C5E7-42D0-4BB1-A73E-BB0E6ECCB72C}" destId="{EA571800-2FA4-411E-BF7C-C7753183C83B}" srcOrd="8" destOrd="0" presId="urn:microsoft.com/office/officeart/2005/8/layout/vProcess5"/>
    <dgm:cxn modelId="{285C5C57-B337-4D24-9C0D-D4BB803FF909}" type="presParOf" srcId="{7D73C5E7-42D0-4BB1-A73E-BB0E6ECCB72C}" destId="{679F1B8C-0582-4BA8-8099-8068781092F8}" srcOrd="9" destOrd="0" presId="urn:microsoft.com/office/officeart/2005/8/layout/vProcess5"/>
    <dgm:cxn modelId="{1952F30D-82D0-42F2-970F-20B71C53CEB9}" type="presParOf" srcId="{7D73C5E7-42D0-4BB1-A73E-BB0E6ECCB72C}" destId="{3A3CD2E5-92BB-4CF7-BE8B-B9E97ADE2C25}" srcOrd="10" destOrd="0" presId="urn:microsoft.com/office/officeart/2005/8/layout/vProcess5"/>
    <dgm:cxn modelId="{371E63C8-F46D-4C5C-B8BC-FF2DA5C47474}" type="presParOf" srcId="{7D73C5E7-42D0-4BB1-A73E-BB0E6ECCB72C}" destId="{DCCB0DC9-A7C3-4694-8BEB-1CEEE1B448DF}" srcOrd="11" destOrd="0" presId="urn:microsoft.com/office/officeart/2005/8/layout/vProcess5"/>
    <dgm:cxn modelId="{D2A87339-E8ED-45B5-9F66-F02B6DC916BF}" type="presParOf" srcId="{7D73C5E7-42D0-4BB1-A73E-BB0E6ECCB72C}" destId="{E222D412-18C1-4BF0-A2E3-9BD69430BB4C}" srcOrd="12" destOrd="0" presId="urn:microsoft.com/office/officeart/2005/8/layout/vProcess5"/>
    <dgm:cxn modelId="{50A74623-7AEC-4634-B38B-1F65E883DD33}" type="presParOf" srcId="{7D73C5E7-42D0-4BB1-A73E-BB0E6ECCB72C}" destId="{C7B351E9-9B22-40BF-8E7C-4033D116278B}" srcOrd="13" destOrd="0" presId="urn:microsoft.com/office/officeart/2005/8/layout/vProcess5"/>
    <dgm:cxn modelId="{EAB855D9-A0BE-430F-8D55-7E132023CFB2}" type="presParOf" srcId="{7D73C5E7-42D0-4BB1-A73E-BB0E6ECCB72C}" destId="{EF92DDA4-7824-4DF0-824F-3A2F8D7830FD}"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975A2F-61B6-42E9-88A3-1DFBACF701DE}"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GB"/>
        </a:p>
      </dgm:t>
    </dgm:pt>
    <dgm:pt modelId="{1F739F10-50B8-4D10-A1AF-63AD88AEB418}">
      <dgm:prSet phldrT="[Text]"/>
      <dgm:spPr/>
      <dgm:t>
        <a:bodyPr/>
        <a:lstStyle/>
        <a:p>
          <a:pPr algn="l" rtl="0"/>
          <a:r>
            <a:rPr lang="en-GB"/>
            <a:t>Flexible Power Integration</a:t>
          </a:r>
        </a:p>
      </dgm:t>
    </dgm:pt>
    <dgm:pt modelId="{A0E47651-878B-476F-9B6A-A7BA08790AA3}" type="parTrans" cxnId="{15D7ABF8-84A6-4CF2-9804-0A3DDB189D37}">
      <dgm:prSet/>
      <dgm:spPr/>
      <dgm:t>
        <a:bodyPr/>
        <a:lstStyle/>
        <a:p>
          <a:endParaRPr lang="en-GB"/>
        </a:p>
      </dgm:t>
    </dgm:pt>
    <dgm:pt modelId="{4FF52063-9659-45ED-A7EE-B12F1A8C571C}" type="sibTrans" cxnId="{15D7ABF8-84A6-4CF2-9804-0A3DDB189D37}">
      <dgm:prSet/>
      <dgm:spPr/>
      <dgm:t>
        <a:bodyPr/>
        <a:lstStyle/>
        <a:p>
          <a:endParaRPr lang="en-GB"/>
        </a:p>
      </dgm:t>
    </dgm:pt>
    <dgm:pt modelId="{DA94BC09-AE3D-42A3-B951-2DEE170A210E}">
      <dgm:prSet phldrT="[Text]"/>
      <dgm:spPr/>
      <dgm:t>
        <a:bodyPr/>
        <a:lstStyle/>
        <a:p>
          <a:r>
            <a:rPr lang="en-GB"/>
            <a:t>Service Go Live</a:t>
          </a:r>
        </a:p>
      </dgm:t>
    </dgm:pt>
    <dgm:pt modelId="{EC03C220-2C28-4643-BC8B-EE204F47FEB0}" type="parTrans" cxnId="{2CF71E37-1627-4ACB-9716-4DC1F18E4180}">
      <dgm:prSet/>
      <dgm:spPr/>
      <dgm:t>
        <a:bodyPr/>
        <a:lstStyle/>
        <a:p>
          <a:endParaRPr lang="en-GB"/>
        </a:p>
      </dgm:t>
    </dgm:pt>
    <dgm:pt modelId="{BABEA34D-17A0-4A23-88EA-92309203B6DC}" type="sibTrans" cxnId="{2CF71E37-1627-4ACB-9716-4DC1F18E4180}">
      <dgm:prSet/>
      <dgm:spPr/>
      <dgm:t>
        <a:bodyPr/>
        <a:lstStyle/>
        <a:p>
          <a:endParaRPr lang="en-GB"/>
        </a:p>
      </dgm:t>
    </dgm:pt>
    <dgm:pt modelId="{4660622D-871A-48B0-B0C3-307B5053C8B7}">
      <dgm:prSet phldrT="[Text]"/>
      <dgm:spPr/>
      <dgm:t>
        <a:bodyPr/>
        <a:lstStyle/>
        <a:p>
          <a:r>
            <a:rPr lang="en-GB"/>
            <a:t>Mini-Competition</a:t>
          </a:r>
        </a:p>
      </dgm:t>
    </dgm:pt>
    <dgm:pt modelId="{1971F4E4-5414-4245-84F7-9E86201AD5C4}" type="parTrans" cxnId="{B1CE503B-69B5-4776-988E-0A248B443573}">
      <dgm:prSet/>
      <dgm:spPr/>
      <dgm:t>
        <a:bodyPr/>
        <a:lstStyle/>
        <a:p>
          <a:endParaRPr lang="en-GB"/>
        </a:p>
      </dgm:t>
    </dgm:pt>
    <dgm:pt modelId="{97343E8B-FB9E-4E1A-AF0F-BBCF0C50C795}" type="sibTrans" cxnId="{B1CE503B-69B5-4776-988E-0A248B443573}">
      <dgm:prSet/>
      <dgm:spPr/>
      <dgm:t>
        <a:bodyPr/>
        <a:lstStyle/>
        <a:p>
          <a:endParaRPr lang="en-GB"/>
        </a:p>
      </dgm:t>
    </dgm:pt>
    <dgm:pt modelId="{DE5B2BBE-E30D-49C9-AFA7-BD1EC8B0193C}">
      <dgm:prSet phldrT="[Text]"/>
      <dgm:spPr/>
      <dgm:t>
        <a:bodyPr/>
        <a:lstStyle/>
        <a:p>
          <a:r>
            <a:rPr lang="en-GB"/>
            <a:t>Dispatch</a:t>
          </a:r>
        </a:p>
      </dgm:t>
    </dgm:pt>
    <dgm:pt modelId="{F6AAD7C2-56BE-4600-95DA-59B7562CB96F}" type="parTrans" cxnId="{442394D6-B16E-4C15-8F87-19F81F1D7039}">
      <dgm:prSet/>
      <dgm:spPr/>
      <dgm:t>
        <a:bodyPr/>
        <a:lstStyle/>
        <a:p>
          <a:endParaRPr lang="en-GB"/>
        </a:p>
      </dgm:t>
    </dgm:pt>
    <dgm:pt modelId="{9CDE766E-A15F-4655-9229-58AAB42732C6}" type="sibTrans" cxnId="{442394D6-B16E-4C15-8F87-19F81F1D7039}">
      <dgm:prSet/>
      <dgm:spPr/>
      <dgm:t>
        <a:bodyPr/>
        <a:lstStyle/>
        <a:p>
          <a:endParaRPr lang="en-GB"/>
        </a:p>
      </dgm:t>
    </dgm:pt>
    <dgm:pt modelId="{193C22AE-117D-442B-8EBB-88E81B8697A7}">
      <dgm:prSet phldrT="[Text]"/>
      <dgm:spPr/>
      <dgm:t>
        <a:bodyPr/>
        <a:lstStyle/>
        <a:p>
          <a:r>
            <a:rPr lang="en-GB"/>
            <a:t>Analysis and Payments</a:t>
          </a:r>
        </a:p>
      </dgm:t>
    </dgm:pt>
    <dgm:pt modelId="{B99CDA09-DCC0-47C8-A2E6-EA51EE0DD994}" type="parTrans" cxnId="{2DF33220-3608-482F-9F54-56CDDC261E73}">
      <dgm:prSet/>
      <dgm:spPr/>
      <dgm:t>
        <a:bodyPr/>
        <a:lstStyle/>
        <a:p>
          <a:endParaRPr lang="en-GB"/>
        </a:p>
      </dgm:t>
    </dgm:pt>
    <dgm:pt modelId="{F3909651-88F1-4F5D-94F0-CEF6B7F26196}" type="sibTrans" cxnId="{2DF33220-3608-482F-9F54-56CDDC261E73}">
      <dgm:prSet/>
      <dgm:spPr/>
      <dgm:t>
        <a:bodyPr/>
        <a:lstStyle/>
        <a:p>
          <a:endParaRPr lang="en-GB"/>
        </a:p>
      </dgm:t>
    </dgm:pt>
    <dgm:pt modelId="{7D73C5E7-42D0-4BB1-A73E-BB0E6ECCB72C}" type="pres">
      <dgm:prSet presAssocID="{45975A2F-61B6-42E9-88A3-1DFBACF701DE}" presName="outerComposite" presStyleCnt="0">
        <dgm:presLayoutVars>
          <dgm:chMax val="5"/>
          <dgm:dir/>
          <dgm:resizeHandles val="exact"/>
        </dgm:presLayoutVars>
      </dgm:prSet>
      <dgm:spPr/>
    </dgm:pt>
    <dgm:pt modelId="{47E4674F-277E-4772-B9AB-E8D58DF8A13D}" type="pres">
      <dgm:prSet presAssocID="{45975A2F-61B6-42E9-88A3-1DFBACF701DE}" presName="dummyMaxCanvas" presStyleCnt="0">
        <dgm:presLayoutVars/>
      </dgm:prSet>
      <dgm:spPr/>
    </dgm:pt>
    <dgm:pt modelId="{EC7426F9-9493-4597-9E1A-571E3EDBAD66}" type="pres">
      <dgm:prSet presAssocID="{45975A2F-61B6-42E9-88A3-1DFBACF701DE}" presName="FiveNodes_1" presStyleLbl="node1" presStyleIdx="0" presStyleCnt="5">
        <dgm:presLayoutVars>
          <dgm:bulletEnabled val="1"/>
        </dgm:presLayoutVars>
      </dgm:prSet>
      <dgm:spPr/>
    </dgm:pt>
    <dgm:pt modelId="{924BD53A-A13F-49A6-9E03-91C4454EDA36}" type="pres">
      <dgm:prSet presAssocID="{45975A2F-61B6-42E9-88A3-1DFBACF701DE}" presName="FiveNodes_2" presStyleLbl="node1" presStyleIdx="1" presStyleCnt="5">
        <dgm:presLayoutVars>
          <dgm:bulletEnabled val="1"/>
        </dgm:presLayoutVars>
      </dgm:prSet>
      <dgm:spPr/>
    </dgm:pt>
    <dgm:pt modelId="{BEC7F27A-CEC8-4091-9B7B-8C946721DC81}" type="pres">
      <dgm:prSet presAssocID="{45975A2F-61B6-42E9-88A3-1DFBACF701DE}" presName="FiveNodes_3" presStyleLbl="node1" presStyleIdx="2" presStyleCnt="5">
        <dgm:presLayoutVars>
          <dgm:bulletEnabled val="1"/>
        </dgm:presLayoutVars>
      </dgm:prSet>
      <dgm:spPr/>
    </dgm:pt>
    <dgm:pt modelId="{F5C795D5-3C41-4A17-92DE-F382DA3A343B}" type="pres">
      <dgm:prSet presAssocID="{45975A2F-61B6-42E9-88A3-1DFBACF701DE}" presName="FiveNodes_4" presStyleLbl="node1" presStyleIdx="3" presStyleCnt="5">
        <dgm:presLayoutVars>
          <dgm:bulletEnabled val="1"/>
        </dgm:presLayoutVars>
      </dgm:prSet>
      <dgm:spPr/>
    </dgm:pt>
    <dgm:pt modelId="{362EE557-EE59-467F-990C-EFFFDEFCBD9C}" type="pres">
      <dgm:prSet presAssocID="{45975A2F-61B6-42E9-88A3-1DFBACF701DE}" presName="FiveNodes_5" presStyleLbl="node1" presStyleIdx="4" presStyleCnt="5">
        <dgm:presLayoutVars>
          <dgm:bulletEnabled val="1"/>
        </dgm:presLayoutVars>
      </dgm:prSet>
      <dgm:spPr/>
    </dgm:pt>
    <dgm:pt modelId="{7AAEE454-CE4F-4E94-A681-01081785323E}" type="pres">
      <dgm:prSet presAssocID="{45975A2F-61B6-42E9-88A3-1DFBACF701DE}" presName="FiveConn_1-2" presStyleLbl="fgAccFollowNode1" presStyleIdx="0" presStyleCnt="4">
        <dgm:presLayoutVars>
          <dgm:bulletEnabled val="1"/>
        </dgm:presLayoutVars>
      </dgm:prSet>
      <dgm:spPr/>
    </dgm:pt>
    <dgm:pt modelId="{7E9D0C99-E5FF-423B-8D4A-652864B440CB}" type="pres">
      <dgm:prSet presAssocID="{45975A2F-61B6-42E9-88A3-1DFBACF701DE}" presName="FiveConn_2-3" presStyleLbl="fgAccFollowNode1" presStyleIdx="1" presStyleCnt="4">
        <dgm:presLayoutVars>
          <dgm:bulletEnabled val="1"/>
        </dgm:presLayoutVars>
      </dgm:prSet>
      <dgm:spPr/>
    </dgm:pt>
    <dgm:pt modelId="{E828D5DC-1323-4D79-A8A3-0CEFAD537050}" type="pres">
      <dgm:prSet presAssocID="{45975A2F-61B6-42E9-88A3-1DFBACF701DE}" presName="FiveConn_3-4" presStyleLbl="fgAccFollowNode1" presStyleIdx="2" presStyleCnt="4">
        <dgm:presLayoutVars>
          <dgm:bulletEnabled val="1"/>
        </dgm:presLayoutVars>
      </dgm:prSet>
      <dgm:spPr/>
    </dgm:pt>
    <dgm:pt modelId="{CC14404B-91AE-4F46-AC57-11688CCAD4F4}" type="pres">
      <dgm:prSet presAssocID="{45975A2F-61B6-42E9-88A3-1DFBACF701DE}" presName="FiveConn_4-5" presStyleLbl="fgAccFollowNode1" presStyleIdx="3" presStyleCnt="4">
        <dgm:presLayoutVars>
          <dgm:bulletEnabled val="1"/>
        </dgm:presLayoutVars>
      </dgm:prSet>
      <dgm:spPr/>
    </dgm:pt>
    <dgm:pt modelId="{097181E7-064A-49BA-AD0C-440923404A1A}" type="pres">
      <dgm:prSet presAssocID="{45975A2F-61B6-42E9-88A3-1DFBACF701DE}" presName="FiveNodes_1_text" presStyleLbl="node1" presStyleIdx="4" presStyleCnt="5">
        <dgm:presLayoutVars>
          <dgm:bulletEnabled val="1"/>
        </dgm:presLayoutVars>
      </dgm:prSet>
      <dgm:spPr/>
    </dgm:pt>
    <dgm:pt modelId="{08E3CFD2-A08F-4D60-9F72-62C3C7495BDE}" type="pres">
      <dgm:prSet presAssocID="{45975A2F-61B6-42E9-88A3-1DFBACF701DE}" presName="FiveNodes_2_text" presStyleLbl="node1" presStyleIdx="4" presStyleCnt="5">
        <dgm:presLayoutVars>
          <dgm:bulletEnabled val="1"/>
        </dgm:presLayoutVars>
      </dgm:prSet>
      <dgm:spPr/>
    </dgm:pt>
    <dgm:pt modelId="{5D4ED329-A7A6-44B7-AE39-9EC48014F915}" type="pres">
      <dgm:prSet presAssocID="{45975A2F-61B6-42E9-88A3-1DFBACF701DE}" presName="FiveNodes_3_text" presStyleLbl="node1" presStyleIdx="4" presStyleCnt="5">
        <dgm:presLayoutVars>
          <dgm:bulletEnabled val="1"/>
        </dgm:presLayoutVars>
      </dgm:prSet>
      <dgm:spPr/>
    </dgm:pt>
    <dgm:pt modelId="{2C6F8F15-E83F-41D4-9379-F5D5518572E9}" type="pres">
      <dgm:prSet presAssocID="{45975A2F-61B6-42E9-88A3-1DFBACF701DE}" presName="FiveNodes_4_text" presStyleLbl="node1" presStyleIdx="4" presStyleCnt="5">
        <dgm:presLayoutVars>
          <dgm:bulletEnabled val="1"/>
        </dgm:presLayoutVars>
      </dgm:prSet>
      <dgm:spPr/>
    </dgm:pt>
    <dgm:pt modelId="{51827DF7-4A97-451A-96B0-4A77905F9D28}" type="pres">
      <dgm:prSet presAssocID="{45975A2F-61B6-42E9-88A3-1DFBACF701DE}" presName="FiveNodes_5_text" presStyleLbl="node1" presStyleIdx="4" presStyleCnt="5">
        <dgm:presLayoutVars>
          <dgm:bulletEnabled val="1"/>
        </dgm:presLayoutVars>
      </dgm:prSet>
      <dgm:spPr/>
    </dgm:pt>
  </dgm:ptLst>
  <dgm:cxnLst>
    <dgm:cxn modelId="{6E4DFB1A-C5AA-45AA-BE54-55A9DD44B100}" type="presOf" srcId="{1F739F10-50B8-4D10-A1AF-63AD88AEB418}" destId="{097181E7-064A-49BA-AD0C-440923404A1A}" srcOrd="1" destOrd="0" presId="urn:microsoft.com/office/officeart/2005/8/layout/vProcess5"/>
    <dgm:cxn modelId="{2820101D-249F-4BCD-8086-E917AA83C2C3}" type="presOf" srcId="{DE5B2BBE-E30D-49C9-AFA7-BD1EC8B0193C}" destId="{F5C795D5-3C41-4A17-92DE-F382DA3A343B}" srcOrd="0" destOrd="0" presId="urn:microsoft.com/office/officeart/2005/8/layout/vProcess5"/>
    <dgm:cxn modelId="{2DF33220-3608-482F-9F54-56CDDC261E73}" srcId="{45975A2F-61B6-42E9-88A3-1DFBACF701DE}" destId="{193C22AE-117D-442B-8EBB-88E81B8697A7}" srcOrd="4" destOrd="0" parTransId="{B99CDA09-DCC0-47C8-A2E6-EA51EE0DD994}" sibTransId="{F3909651-88F1-4F5D-94F0-CEF6B7F26196}"/>
    <dgm:cxn modelId="{91386C25-C91C-4CC5-8620-F97F2478423E}" type="presOf" srcId="{BABEA34D-17A0-4A23-88EA-92309203B6DC}" destId="{7E9D0C99-E5FF-423B-8D4A-652864B440CB}" srcOrd="0" destOrd="0" presId="urn:microsoft.com/office/officeart/2005/8/layout/vProcess5"/>
    <dgm:cxn modelId="{7FFB6E2A-C8FD-4AFD-8F92-6016AF70CC61}" type="presOf" srcId="{45975A2F-61B6-42E9-88A3-1DFBACF701DE}" destId="{7D73C5E7-42D0-4BB1-A73E-BB0E6ECCB72C}" srcOrd="0" destOrd="0" presId="urn:microsoft.com/office/officeart/2005/8/layout/vProcess5"/>
    <dgm:cxn modelId="{2CF71E37-1627-4ACB-9716-4DC1F18E4180}" srcId="{45975A2F-61B6-42E9-88A3-1DFBACF701DE}" destId="{DA94BC09-AE3D-42A3-B951-2DEE170A210E}" srcOrd="1" destOrd="0" parTransId="{EC03C220-2C28-4643-BC8B-EE204F47FEB0}" sibTransId="{BABEA34D-17A0-4A23-88EA-92309203B6DC}"/>
    <dgm:cxn modelId="{B1CE503B-69B5-4776-988E-0A248B443573}" srcId="{45975A2F-61B6-42E9-88A3-1DFBACF701DE}" destId="{4660622D-871A-48B0-B0C3-307B5053C8B7}" srcOrd="2" destOrd="0" parTransId="{1971F4E4-5414-4245-84F7-9E86201AD5C4}" sibTransId="{97343E8B-FB9E-4E1A-AF0F-BBCF0C50C795}"/>
    <dgm:cxn modelId="{1FA2123F-93F1-46E4-8051-252DADA41BD8}" type="presOf" srcId="{DA94BC09-AE3D-42A3-B951-2DEE170A210E}" destId="{08E3CFD2-A08F-4D60-9F72-62C3C7495BDE}" srcOrd="1" destOrd="0" presId="urn:microsoft.com/office/officeart/2005/8/layout/vProcess5"/>
    <dgm:cxn modelId="{9C2B6140-DD82-4727-BBBB-F69571303A9D}" type="presOf" srcId="{4660622D-871A-48B0-B0C3-307B5053C8B7}" destId="{BEC7F27A-CEC8-4091-9B7B-8C946721DC81}" srcOrd="0" destOrd="0" presId="urn:microsoft.com/office/officeart/2005/8/layout/vProcess5"/>
    <dgm:cxn modelId="{5875145F-3E45-4FDD-B4F0-E9161BB1FD2F}" type="presOf" srcId="{DE5B2BBE-E30D-49C9-AFA7-BD1EC8B0193C}" destId="{2C6F8F15-E83F-41D4-9379-F5D5518572E9}" srcOrd="1" destOrd="0" presId="urn:microsoft.com/office/officeart/2005/8/layout/vProcess5"/>
    <dgm:cxn modelId="{00D67761-EFE9-47E3-8765-2CBCDEFCD125}" type="presOf" srcId="{193C22AE-117D-442B-8EBB-88E81B8697A7}" destId="{362EE557-EE59-467F-990C-EFFFDEFCBD9C}" srcOrd="0" destOrd="0" presId="urn:microsoft.com/office/officeart/2005/8/layout/vProcess5"/>
    <dgm:cxn modelId="{CA66A04D-1AF8-4D40-900D-FAB1E6D171F1}" type="presOf" srcId="{4FF52063-9659-45ED-A7EE-B12F1A8C571C}" destId="{7AAEE454-CE4F-4E94-A681-01081785323E}" srcOrd="0" destOrd="0" presId="urn:microsoft.com/office/officeart/2005/8/layout/vProcess5"/>
    <dgm:cxn modelId="{BA107051-5746-4A4C-B754-8F21AA004B4F}" type="presOf" srcId="{DA94BC09-AE3D-42A3-B951-2DEE170A210E}" destId="{924BD53A-A13F-49A6-9E03-91C4454EDA36}" srcOrd="0" destOrd="0" presId="urn:microsoft.com/office/officeart/2005/8/layout/vProcess5"/>
    <dgm:cxn modelId="{07CABB59-70B0-448B-865A-046FD2038730}" type="presOf" srcId="{97343E8B-FB9E-4E1A-AF0F-BBCF0C50C795}" destId="{E828D5DC-1323-4D79-A8A3-0CEFAD537050}" srcOrd="0" destOrd="0" presId="urn:microsoft.com/office/officeart/2005/8/layout/vProcess5"/>
    <dgm:cxn modelId="{3C97499A-D013-401E-B43E-99653AC7383A}" type="presOf" srcId="{9CDE766E-A15F-4655-9229-58AAB42732C6}" destId="{CC14404B-91AE-4F46-AC57-11688CCAD4F4}" srcOrd="0" destOrd="0" presId="urn:microsoft.com/office/officeart/2005/8/layout/vProcess5"/>
    <dgm:cxn modelId="{442394D6-B16E-4C15-8F87-19F81F1D7039}" srcId="{45975A2F-61B6-42E9-88A3-1DFBACF701DE}" destId="{DE5B2BBE-E30D-49C9-AFA7-BD1EC8B0193C}" srcOrd="3" destOrd="0" parTransId="{F6AAD7C2-56BE-4600-95DA-59B7562CB96F}" sibTransId="{9CDE766E-A15F-4655-9229-58AAB42732C6}"/>
    <dgm:cxn modelId="{DE31CFF3-63F0-432D-A9FE-E11A698BC15F}" type="presOf" srcId="{4660622D-871A-48B0-B0C3-307B5053C8B7}" destId="{5D4ED329-A7A6-44B7-AE39-9EC48014F915}" srcOrd="1" destOrd="0" presId="urn:microsoft.com/office/officeart/2005/8/layout/vProcess5"/>
    <dgm:cxn modelId="{0FA8B0F6-EFD7-4A52-B5EE-437B659603A7}" type="presOf" srcId="{193C22AE-117D-442B-8EBB-88E81B8697A7}" destId="{51827DF7-4A97-451A-96B0-4A77905F9D28}" srcOrd="1" destOrd="0" presId="urn:microsoft.com/office/officeart/2005/8/layout/vProcess5"/>
    <dgm:cxn modelId="{AA724CF7-887C-47A7-9B9A-F172648479EE}" type="presOf" srcId="{1F739F10-50B8-4D10-A1AF-63AD88AEB418}" destId="{EC7426F9-9493-4597-9E1A-571E3EDBAD66}" srcOrd="0" destOrd="0" presId="urn:microsoft.com/office/officeart/2005/8/layout/vProcess5"/>
    <dgm:cxn modelId="{15D7ABF8-84A6-4CF2-9804-0A3DDB189D37}" srcId="{45975A2F-61B6-42E9-88A3-1DFBACF701DE}" destId="{1F739F10-50B8-4D10-A1AF-63AD88AEB418}" srcOrd="0" destOrd="0" parTransId="{A0E47651-878B-476F-9B6A-A7BA08790AA3}" sibTransId="{4FF52063-9659-45ED-A7EE-B12F1A8C571C}"/>
    <dgm:cxn modelId="{7BA463F3-367B-479A-9AAA-2F0C576C18EE}" type="presParOf" srcId="{7D73C5E7-42D0-4BB1-A73E-BB0E6ECCB72C}" destId="{47E4674F-277E-4772-B9AB-E8D58DF8A13D}" srcOrd="0" destOrd="0" presId="urn:microsoft.com/office/officeart/2005/8/layout/vProcess5"/>
    <dgm:cxn modelId="{4E26DAE6-C96B-45B3-AF4E-6E31330123BE}" type="presParOf" srcId="{7D73C5E7-42D0-4BB1-A73E-BB0E6ECCB72C}" destId="{EC7426F9-9493-4597-9E1A-571E3EDBAD66}" srcOrd="1" destOrd="0" presId="urn:microsoft.com/office/officeart/2005/8/layout/vProcess5"/>
    <dgm:cxn modelId="{157FDE3F-AE51-4EF3-BD01-011AE4C4D705}" type="presParOf" srcId="{7D73C5E7-42D0-4BB1-A73E-BB0E6ECCB72C}" destId="{924BD53A-A13F-49A6-9E03-91C4454EDA36}" srcOrd="2" destOrd="0" presId="urn:microsoft.com/office/officeart/2005/8/layout/vProcess5"/>
    <dgm:cxn modelId="{AEA09A6E-4015-4202-8910-1D734820D019}" type="presParOf" srcId="{7D73C5E7-42D0-4BB1-A73E-BB0E6ECCB72C}" destId="{BEC7F27A-CEC8-4091-9B7B-8C946721DC81}" srcOrd="3" destOrd="0" presId="urn:microsoft.com/office/officeart/2005/8/layout/vProcess5"/>
    <dgm:cxn modelId="{5727BAC0-DA6F-48A3-9584-369F41144DBA}" type="presParOf" srcId="{7D73C5E7-42D0-4BB1-A73E-BB0E6ECCB72C}" destId="{F5C795D5-3C41-4A17-92DE-F382DA3A343B}" srcOrd="4" destOrd="0" presId="urn:microsoft.com/office/officeart/2005/8/layout/vProcess5"/>
    <dgm:cxn modelId="{56FC630B-1EC3-4880-B4F7-05E6BCA99123}" type="presParOf" srcId="{7D73C5E7-42D0-4BB1-A73E-BB0E6ECCB72C}" destId="{362EE557-EE59-467F-990C-EFFFDEFCBD9C}" srcOrd="5" destOrd="0" presId="urn:microsoft.com/office/officeart/2005/8/layout/vProcess5"/>
    <dgm:cxn modelId="{93F97EAC-3F15-4732-A424-61CDAB960760}" type="presParOf" srcId="{7D73C5E7-42D0-4BB1-A73E-BB0E6ECCB72C}" destId="{7AAEE454-CE4F-4E94-A681-01081785323E}" srcOrd="6" destOrd="0" presId="urn:microsoft.com/office/officeart/2005/8/layout/vProcess5"/>
    <dgm:cxn modelId="{CE6A6F6D-6806-47D4-8712-52F5FACE69E2}" type="presParOf" srcId="{7D73C5E7-42D0-4BB1-A73E-BB0E6ECCB72C}" destId="{7E9D0C99-E5FF-423B-8D4A-652864B440CB}" srcOrd="7" destOrd="0" presId="urn:microsoft.com/office/officeart/2005/8/layout/vProcess5"/>
    <dgm:cxn modelId="{DD28273B-C327-40B6-A5B9-D8BE17B918C9}" type="presParOf" srcId="{7D73C5E7-42D0-4BB1-A73E-BB0E6ECCB72C}" destId="{E828D5DC-1323-4D79-A8A3-0CEFAD537050}" srcOrd="8" destOrd="0" presId="urn:microsoft.com/office/officeart/2005/8/layout/vProcess5"/>
    <dgm:cxn modelId="{C6088704-F0B2-48E1-AAC8-B351E56CC697}" type="presParOf" srcId="{7D73C5E7-42D0-4BB1-A73E-BB0E6ECCB72C}" destId="{CC14404B-91AE-4F46-AC57-11688CCAD4F4}" srcOrd="9" destOrd="0" presId="urn:microsoft.com/office/officeart/2005/8/layout/vProcess5"/>
    <dgm:cxn modelId="{285C1F83-599D-4696-8A14-F8CA7D19FED5}" type="presParOf" srcId="{7D73C5E7-42D0-4BB1-A73E-BB0E6ECCB72C}" destId="{097181E7-064A-49BA-AD0C-440923404A1A}" srcOrd="10" destOrd="0" presId="urn:microsoft.com/office/officeart/2005/8/layout/vProcess5"/>
    <dgm:cxn modelId="{9B08B66B-02E6-4FF4-8BC9-AA8F09A6AA3F}" type="presParOf" srcId="{7D73C5E7-42D0-4BB1-A73E-BB0E6ECCB72C}" destId="{08E3CFD2-A08F-4D60-9F72-62C3C7495BDE}" srcOrd="11" destOrd="0" presId="urn:microsoft.com/office/officeart/2005/8/layout/vProcess5"/>
    <dgm:cxn modelId="{72D7843D-7F27-4705-815E-A123BBC75F3D}" type="presParOf" srcId="{7D73C5E7-42D0-4BB1-A73E-BB0E6ECCB72C}" destId="{5D4ED329-A7A6-44B7-AE39-9EC48014F915}" srcOrd="12" destOrd="0" presId="urn:microsoft.com/office/officeart/2005/8/layout/vProcess5"/>
    <dgm:cxn modelId="{747F2AA5-589F-4EE9-8CA9-FCD650F19B08}" type="presParOf" srcId="{7D73C5E7-42D0-4BB1-A73E-BB0E6ECCB72C}" destId="{2C6F8F15-E83F-41D4-9379-F5D5518572E9}" srcOrd="13" destOrd="0" presId="urn:microsoft.com/office/officeart/2005/8/layout/vProcess5"/>
    <dgm:cxn modelId="{C7592B39-98DE-46A3-853B-DEE499B440A3}" type="presParOf" srcId="{7D73C5E7-42D0-4BB1-A73E-BB0E6ECCB72C}" destId="{51827DF7-4A97-451A-96B0-4A77905F9D2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40B92-CC03-4DFE-B0AB-0A7F26276E22}">
      <dsp:nvSpPr>
        <dsp:cNvPr id="0" name=""/>
        <dsp:cNvSpPr/>
      </dsp:nvSpPr>
      <dsp:spPr>
        <a:xfrm>
          <a:off x="0" y="0"/>
          <a:ext cx="4119143" cy="7591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GB" sz="2900" kern="1200"/>
            <a:t>DPS Registration</a:t>
          </a:r>
        </a:p>
      </dsp:txBody>
      <dsp:txXfrm>
        <a:off x="22235" y="22235"/>
        <a:ext cx="3211129" cy="714689"/>
      </dsp:txXfrm>
    </dsp:sp>
    <dsp:sp modelId="{7173588E-A937-45B3-AC77-0D997FD3C500}">
      <dsp:nvSpPr>
        <dsp:cNvPr id="0" name=""/>
        <dsp:cNvSpPr/>
      </dsp:nvSpPr>
      <dsp:spPr>
        <a:xfrm>
          <a:off x="307598" y="864598"/>
          <a:ext cx="4119143" cy="7591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Pre-Qualification</a:t>
          </a:r>
        </a:p>
      </dsp:txBody>
      <dsp:txXfrm>
        <a:off x="329833" y="886833"/>
        <a:ext cx="3273621" cy="714689"/>
      </dsp:txXfrm>
    </dsp:sp>
    <dsp:sp modelId="{A8573972-84F8-4ACA-B9FD-3E14177E233D}">
      <dsp:nvSpPr>
        <dsp:cNvPr id="0" name=""/>
        <dsp:cNvSpPr/>
      </dsp:nvSpPr>
      <dsp:spPr>
        <a:xfrm>
          <a:off x="615196" y="1729196"/>
          <a:ext cx="4119143" cy="75915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Mini-Competition</a:t>
          </a:r>
        </a:p>
      </dsp:txBody>
      <dsp:txXfrm>
        <a:off x="637431" y="1751431"/>
        <a:ext cx="3273621" cy="714689"/>
      </dsp:txXfrm>
    </dsp:sp>
    <dsp:sp modelId="{9719CB3D-CBA7-41EE-AAEE-5EA0F2E24D87}">
      <dsp:nvSpPr>
        <dsp:cNvPr id="0" name=""/>
        <dsp:cNvSpPr/>
      </dsp:nvSpPr>
      <dsp:spPr>
        <a:xfrm>
          <a:off x="922795" y="2593794"/>
          <a:ext cx="4119143" cy="75915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Asset Registration</a:t>
          </a:r>
        </a:p>
      </dsp:txBody>
      <dsp:txXfrm>
        <a:off x="945030" y="2616029"/>
        <a:ext cx="3273621" cy="714689"/>
      </dsp:txXfrm>
    </dsp:sp>
    <dsp:sp modelId="{3E85BB1A-F25F-4ABE-BF1B-6FB9BBDC742F}">
      <dsp:nvSpPr>
        <dsp:cNvPr id="0" name=""/>
        <dsp:cNvSpPr/>
      </dsp:nvSpPr>
      <dsp:spPr>
        <a:xfrm>
          <a:off x="1230393" y="3458392"/>
          <a:ext cx="4119143" cy="759159"/>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Bidding</a:t>
          </a:r>
        </a:p>
      </dsp:txBody>
      <dsp:txXfrm>
        <a:off x="1252628" y="3480627"/>
        <a:ext cx="3273621" cy="714689"/>
      </dsp:txXfrm>
    </dsp:sp>
    <dsp:sp modelId="{50F7CAC5-3CA8-4549-BAF9-B91EFABB3403}">
      <dsp:nvSpPr>
        <dsp:cNvPr id="0" name=""/>
        <dsp:cNvSpPr/>
      </dsp:nvSpPr>
      <dsp:spPr>
        <a:xfrm>
          <a:off x="3625689" y="554608"/>
          <a:ext cx="493453" cy="49345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3736716" y="554608"/>
        <a:ext cx="271399" cy="371323"/>
      </dsp:txXfrm>
    </dsp:sp>
    <dsp:sp modelId="{455B0F6E-DE67-4654-97FD-645D3D8A3C60}">
      <dsp:nvSpPr>
        <dsp:cNvPr id="0" name=""/>
        <dsp:cNvSpPr/>
      </dsp:nvSpPr>
      <dsp:spPr>
        <a:xfrm>
          <a:off x="3933288" y="1419206"/>
          <a:ext cx="493453" cy="49345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4044315" y="1419206"/>
        <a:ext cx="271399" cy="371323"/>
      </dsp:txXfrm>
    </dsp:sp>
    <dsp:sp modelId="{EA571800-2FA4-411E-BF7C-C7753183C83B}">
      <dsp:nvSpPr>
        <dsp:cNvPr id="0" name=""/>
        <dsp:cNvSpPr/>
      </dsp:nvSpPr>
      <dsp:spPr>
        <a:xfrm>
          <a:off x="4240886" y="2271151"/>
          <a:ext cx="493453" cy="493453"/>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4351913" y="2271151"/>
        <a:ext cx="271399" cy="371323"/>
      </dsp:txXfrm>
    </dsp:sp>
    <dsp:sp modelId="{679F1B8C-0582-4BA8-8099-8068781092F8}">
      <dsp:nvSpPr>
        <dsp:cNvPr id="0" name=""/>
        <dsp:cNvSpPr/>
      </dsp:nvSpPr>
      <dsp:spPr>
        <a:xfrm>
          <a:off x="4548485" y="3144185"/>
          <a:ext cx="493453" cy="493453"/>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GB" sz="2300" kern="1200"/>
        </a:p>
      </dsp:txBody>
      <dsp:txXfrm>
        <a:off x="4659512" y="3144185"/>
        <a:ext cx="271399" cy="3713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426F9-9493-4597-9E1A-571E3EDBAD66}">
      <dsp:nvSpPr>
        <dsp:cNvPr id="0" name=""/>
        <dsp:cNvSpPr/>
      </dsp:nvSpPr>
      <dsp:spPr>
        <a:xfrm>
          <a:off x="0" y="0"/>
          <a:ext cx="4337990" cy="8014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GB" sz="2200" kern="1200"/>
            <a:t>Flexible Power Integration</a:t>
          </a:r>
        </a:p>
      </dsp:txBody>
      <dsp:txXfrm>
        <a:off x="23473" y="23473"/>
        <a:ext cx="3379419" cy="754482"/>
      </dsp:txXfrm>
    </dsp:sp>
    <dsp:sp modelId="{924BD53A-A13F-49A6-9E03-91C4454EDA36}">
      <dsp:nvSpPr>
        <dsp:cNvPr id="0" name=""/>
        <dsp:cNvSpPr/>
      </dsp:nvSpPr>
      <dsp:spPr>
        <a:xfrm>
          <a:off x="323940" y="912737"/>
          <a:ext cx="4337990" cy="8014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Service Go Live</a:t>
          </a:r>
        </a:p>
      </dsp:txBody>
      <dsp:txXfrm>
        <a:off x="347413" y="936210"/>
        <a:ext cx="3446175" cy="754482"/>
      </dsp:txXfrm>
    </dsp:sp>
    <dsp:sp modelId="{BEC7F27A-CEC8-4091-9B7B-8C946721DC81}">
      <dsp:nvSpPr>
        <dsp:cNvPr id="0" name=""/>
        <dsp:cNvSpPr/>
      </dsp:nvSpPr>
      <dsp:spPr>
        <a:xfrm>
          <a:off x="647881" y="1825475"/>
          <a:ext cx="4337990" cy="80142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Mini-Competition</a:t>
          </a:r>
        </a:p>
      </dsp:txBody>
      <dsp:txXfrm>
        <a:off x="671354" y="1848948"/>
        <a:ext cx="3446175" cy="754482"/>
      </dsp:txXfrm>
    </dsp:sp>
    <dsp:sp modelId="{F5C795D5-3C41-4A17-92DE-F382DA3A343B}">
      <dsp:nvSpPr>
        <dsp:cNvPr id="0" name=""/>
        <dsp:cNvSpPr/>
      </dsp:nvSpPr>
      <dsp:spPr>
        <a:xfrm>
          <a:off x="971822" y="2738213"/>
          <a:ext cx="4337990" cy="80142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Dispatch</a:t>
          </a:r>
        </a:p>
      </dsp:txBody>
      <dsp:txXfrm>
        <a:off x="995295" y="2761686"/>
        <a:ext cx="3446175" cy="754482"/>
      </dsp:txXfrm>
    </dsp:sp>
    <dsp:sp modelId="{362EE557-EE59-467F-990C-EFFFDEFCBD9C}">
      <dsp:nvSpPr>
        <dsp:cNvPr id="0" name=""/>
        <dsp:cNvSpPr/>
      </dsp:nvSpPr>
      <dsp:spPr>
        <a:xfrm>
          <a:off x="1295763" y="3650950"/>
          <a:ext cx="4337990" cy="80142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Analysis and Payments</a:t>
          </a:r>
        </a:p>
      </dsp:txBody>
      <dsp:txXfrm>
        <a:off x="1319236" y="3674423"/>
        <a:ext cx="3446175" cy="754482"/>
      </dsp:txXfrm>
    </dsp:sp>
    <dsp:sp modelId="{7AAEE454-CE4F-4E94-A681-01081785323E}">
      <dsp:nvSpPr>
        <dsp:cNvPr id="0" name=""/>
        <dsp:cNvSpPr/>
      </dsp:nvSpPr>
      <dsp:spPr>
        <a:xfrm>
          <a:off x="3817062" y="585487"/>
          <a:ext cx="520928" cy="52092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3934271" y="585487"/>
        <a:ext cx="286510" cy="391998"/>
      </dsp:txXfrm>
    </dsp:sp>
    <dsp:sp modelId="{7E9D0C99-E5FF-423B-8D4A-652864B440CB}">
      <dsp:nvSpPr>
        <dsp:cNvPr id="0" name=""/>
        <dsp:cNvSpPr/>
      </dsp:nvSpPr>
      <dsp:spPr>
        <a:xfrm>
          <a:off x="4141003" y="1498225"/>
          <a:ext cx="520928" cy="520928"/>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4258212" y="1498225"/>
        <a:ext cx="286510" cy="391998"/>
      </dsp:txXfrm>
    </dsp:sp>
    <dsp:sp modelId="{E828D5DC-1323-4D79-A8A3-0CEFAD537050}">
      <dsp:nvSpPr>
        <dsp:cNvPr id="0" name=""/>
        <dsp:cNvSpPr/>
      </dsp:nvSpPr>
      <dsp:spPr>
        <a:xfrm>
          <a:off x="4464943" y="2397606"/>
          <a:ext cx="520928" cy="52092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4582152" y="2397606"/>
        <a:ext cx="286510" cy="391998"/>
      </dsp:txXfrm>
    </dsp:sp>
    <dsp:sp modelId="{CC14404B-91AE-4F46-AC57-11688CCAD4F4}">
      <dsp:nvSpPr>
        <dsp:cNvPr id="0" name=""/>
        <dsp:cNvSpPr/>
      </dsp:nvSpPr>
      <dsp:spPr>
        <a:xfrm>
          <a:off x="4788884" y="3319248"/>
          <a:ext cx="520928" cy="520928"/>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GB" sz="2400" kern="1200"/>
        </a:p>
      </dsp:txBody>
      <dsp:txXfrm>
        <a:off x="4906093" y="3319248"/>
        <a:ext cx="286510" cy="39199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4460D-D1EF-482D-86E8-8CC80A1D446A}" type="datetimeFigureOut">
              <a:rPr lang="en-GB" smtClean="0"/>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3D62C-4D9D-4D3D-9635-331B8787B0B2}" type="slidenum">
              <a:rPr lang="en-GB" smtClean="0"/>
              <a:t>‹#›</a:t>
            </a:fld>
            <a:endParaRPr lang="en-GB"/>
          </a:p>
        </p:txBody>
      </p:sp>
    </p:spTree>
    <p:extLst>
      <p:ext uri="{BB962C8B-B14F-4D97-AF65-F5344CB8AC3E}">
        <p14:creationId xmlns:p14="http://schemas.microsoft.com/office/powerpoint/2010/main" val="171923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Shirley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DA1AF-F4BA-4AA7-9C58-466DDDBB2A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466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13</a:t>
            </a:fld>
            <a:endParaRPr lang="en-GB"/>
          </a:p>
        </p:txBody>
      </p:sp>
    </p:spTree>
    <p:extLst>
      <p:ext uri="{BB962C8B-B14F-4D97-AF65-F5344CB8AC3E}">
        <p14:creationId xmlns:p14="http://schemas.microsoft.com/office/powerpoint/2010/main" val="330086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Once this has occurred, all providers on the DPS select list will be contacted to agree to our overarching flexibility services agreement. This stage will open on the 1</a:t>
            </a:r>
            <a:r>
              <a:rPr lang="en-GB" baseline="30000"/>
              <a:t>st</a:t>
            </a:r>
            <a:r>
              <a:rPr lang="en-GB"/>
              <a:t> November and will be run as a ‘mini-competition’ on the DPS. All that is expected of providers at this stage is that they respond to this mini-competition, stating that they will agree to the service agreement. There will also be an opportunity to provide feedback on the flexibility services agreement at this stage, however since we are aligned with the ENA open networks programmes standard flexibility services agreement, we do not expect significant changes or alterations to our contractual terms to be necessary. The mini-competition will close on the 13</a:t>
            </a:r>
            <a:r>
              <a:rPr lang="en-GB" baseline="30000"/>
              <a:t>th</a:t>
            </a:r>
            <a:r>
              <a:rPr lang="en-GB"/>
              <a:t> November, so make sure you respond by this date. Once closed, all providers who have responded to the mini-competition will be awarded overarching agreements. These must be formally signed by the 5</a:t>
            </a:r>
            <a:r>
              <a:rPr lang="en-GB" baseline="30000"/>
              <a:t>th</a:t>
            </a:r>
            <a:r>
              <a:rPr lang="en-GB"/>
              <a:t> January in order for providers to participate in the upcoming tenders. Please note that contract signature is the point at which you will opt in or out to our emergency flex service that Catherine described earlier. </a:t>
            </a:r>
          </a:p>
        </p:txBody>
      </p:sp>
      <p:sp>
        <p:nvSpPr>
          <p:cNvPr id="4" name="Slide Number Placeholder 3"/>
          <p:cNvSpPr>
            <a:spLocks noGrp="1"/>
          </p:cNvSpPr>
          <p:nvPr>
            <p:ph type="sldNum" sz="quarter" idx="5"/>
          </p:nvPr>
        </p:nvSpPr>
        <p:spPr/>
        <p:txBody>
          <a:bodyPr/>
          <a:lstStyle/>
          <a:p>
            <a:fld id="{9E03D62C-4D9D-4D3D-9635-331B8787B0B2}" type="slidenum">
              <a:rPr lang="en-GB" smtClean="0"/>
              <a:t>14</a:t>
            </a:fld>
            <a:endParaRPr lang="en-GB"/>
          </a:p>
        </p:txBody>
      </p:sp>
    </p:spTree>
    <p:extLst>
      <p:ext uri="{BB962C8B-B14F-4D97-AF65-F5344CB8AC3E}">
        <p14:creationId xmlns:p14="http://schemas.microsoft.com/office/powerpoint/2010/main" val="359882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16</a:t>
            </a:fld>
            <a:endParaRPr lang="en-GB"/>
          </a:p>
        </p:txBody>
      </p:sp>
    </p:spTree>
    <p:extLst>
      <p:ext uri="{BB962C8B-B14F-4D97-AF65-F5344CB8AC3E}">
        <p14:creationId xmlns:p14="http://schemas.microsoft.com/office/powerpoint/2010/main" val="874486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17</a:t>
            </a:fld>
            <a:endParaRPr lang="en-GB"/>
          </a:p>
        </p:txBody>
      </p:sp>
    </p:spTree>
    <p:extLst>
      <p:ext uri="{BB962C8B-B14F-4D97-AF65-F5344CB8AC3E}">
        <p14:creationId xmlns:p14="http://schemas.microsoft.com/office/powerpoint/2010/main" val="207218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18</a:t>
            </a:fld>
            <a:endParaRPr lang="en-GB"/>
          </a:p>
        </p:txBody>
      </p:sp>
    </p:spTree>
    <p:extLst>
      <p:ext uri="{BB962C8B-B14F-4D97-AF65-F5344CB8AC3E}">
        <p14:creationId xmlns:p14="http://schemas.microsoft.com/office/powerpoint/2010/main" val="418094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19</a:t>
            </a:fld>
            <a:endParaRPr lang="en-GB"/>
          </a:p>
        </p:txBody>
      </p:sp>
    </p:spTree>
    <p:extLst>
      <p:ext uri="{BB962C8B-B14F-4D97-AF65-F5344CB8AC3E}">
        <p14:creationId xmlns:p14="http://schemas.microsoft.com/office/powerpoint/2010/main" val="980178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20</a:t>
            </a:fld>
            <a:endParaRPr lang="en-GB"/>
          </a:p>
        </p:txBody>
      </p:sp>
    </p:spTree>
    <p:extLst>
      <p:ext uri="{BB962C8B-B14F-4D97-AF65-F5344CB8AC3E}">
        <p14:creationId xmlns:p14="http://schemas.microsoft.com/office/powerpoint/2010/main" val="262090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C184D-5447-4FB0-A459-5545DFB9F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434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22</a:t>
            </a:fld>
            <a:endParaRPr lang="en-GB"/>
          </a:p>
        </p:txBody>
      </p:sp>
    </p:spTree>
    <p:extLst>
      <p:ext uri="{BB962C8B-B14F-4D97-AF65-F5344CB8AC3E}">
        <p14:creationId xmlns:p14="http://schemas.microsoft.com/office/powerpoint/2010/main" val="2146759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23</a:t>
            </a:fld>
            <a:endParaRPr lang="en-GB"/>
          </a:p>
        </p:txBody>
      </p:sp>
    </p:spTree>
    <p:extLst>
      <p:ext uri="{BB962C8B-B14F-4D97-AF65-F5344CB8AC3E}">
        <p14:creationId xmlns:p14="http://schemas.microsoft.com/office/powerpoint/2010/main" val="371545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Wide selection of stakeholders in the room and online</a:t>
            </a:r>
            <a:br>
              <a:rPr lang="en-US" sz="1200"/>
            </a:br>
            <a:endParaRPr lang="en-US" sz="1200"/>
          </a:p>
          <a:p>
            <a:pPr marL="171450" indent="-171450">
              <a:buFont typeface="Arial" panose="020B0604020202020204" pitchFamily="34" charset="0"/>
              <a:buChar char="•"/>
            </a:pPr>
            <a:r>
              <a:rPr lang="en-US" sz="1200"/>
              <a:t>Some of you will be familiar with us as a business but others may not </a:t>
            </a:r>
            <a:br>
              <a:rPr lang="en-US" sz="1200"/>
            </a:br>
            <a:endParaRPr lang="en-US" sz="1200"/>
          </a:p>
          <a:p>
            <a:pPr marL="171450" indent="-171450">
              <a:buFont typeface="Arial" panose="020B0604020202020204" pitchFamily="34" charset="0"/>
              <a:buChar char="•"/>
            </a:pPr>
            <a:r>
              <a:rPr lang="en-US" sz="1200"/>
              <a:t>Diverse network with varied topology and different characteristics – and weather (</a:t>
            </a:r>
            <a:r>
              <a:rPr lang="en-US" sz="1200" b="1"/>
              <a:t>Storm </a:t>
            </a:r>
            <a:r>
              <a:rPr lang="en-US" sz="1200" b="1" err="1"/>
              <a:t>Babet</a:t>
            </a:r>
            <a:r>
              <a:rPr lang="en-US" sz="1200" b="1"/>
              <a:t>)</a:t>
            </a:r>
            <a:br>
              <a:rPr lang="en-US" sz="1200" b="1"/>
            </a:br>
            <a:endParaRPr lang="en-US" sz="1200" b="1"/>
          </a:p>
          <a:p>
            <a:pPr marL="171450" indent="-171450">
              <a:buFont typeface="Arial" panose="020B0604020202020204" pitchFamily="34" charset="0"/>
              <a:buChar char="•"/>
            </a:pPr>
            <a:r>
              <a:rPr lang="en-US" sz="1200" b="0"/>
              <a:t>Whilst we are different North and South in many ways, as SSEN we share an ambition to increase the utilization of flexibility to deliver efficient and effective network and bring about the considerable benefits the future energy network offers</a:t>
            </a:r>
          </a:p>
          <a:p>
            <a:endParaRPr lang="en-US"/>
          </a:p>
        </p:txBody>
      </p:sp>
      <p:sp>
        <p:nvSpPr>
          <p:cNvPr id="4" name="Slide Number Placeholder 3"/>
          <p:cNvSpPr>
            <a:spLocks noGrp="1"/>
          </p:cNvSpPr>
          <p:nvPr>
            <p:ph type="sldNum" sz="quarter" idx="5"/>
          </p:nvPr>
        </p:nvSpPr>
        <p:spPr/>
        <p:txBody>
          <a:bodyPr/>
          <a:lstStyle/>
          <a:p>
            <a:fld id="{E0456D36-743D-4111-AA44-9D99A5DD0A55}" type="slidenum">
              <a:rPr lang="en-GB" smtClean="0"/>
              <a:t>4</a:t>
            </a:fld>
            <a:endParaRPr lang="en-GB"/>
          </a:p>
        </p:txBody>
      </p:sp>
    </p:spTree>
    <p:extLst>
      <p:ext uri="{BB962C8B-B14F-4D97-AF65-F5344CB8AC3E}">
        <p14:creationId xmlns:p14="http://schemas.microsoft.com/office/powerpoint/2010/main" val="4251362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24</a:t>
            </a:fld>
            <a:endParaRPr lang="en-GB"/>
          </a:p>
        </p:txBody>
      </p:sp>
    </p:spTree>
    <p:extLst>
      <p:ext uri="{BB962C8B-B14F-4D97-AF65-F5344CB8AC3E}">
        <p14:creationId xmlns:p14="http://schemas.microsoft.com/office/powerpoint/2010/main" val="1908438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25</a:t>
            </a:fld>
            <a:endParaRPr lang="en-GB"/>
          </a:p>
        </p:txBody>
      </p:sp>
    </p:spTree>
    <p:extLst>
      <p:ext uri="{BB962C8B-B14F-4D97-AF65-F5344CB8AC3E}">
        <p14:creationId xmlns:p14="http://schemas.microsoft.com/office/powerpoint/2010/main" val="3777023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Next DSO newsletter due out 28</a:t>
            </a:r>
            <a:r>
              <a:rPr lang="en-GB" baseline="30000"/>
              <a:t>th</a:t>
            </a:r>
            <a:r>
              <a:rPr lang="en-GB"/>
              <a:t> May</a:t>
            </a:r>
          </a:p>
        </p:txBody>
      </p:sp>
      <p:sp>
        <p:nvSpPr>
          <p:cNvPr id="4" name="Slide Number Placeholder 3"/>
          <p:cNvSpPr>
            <a:spLocks noGrp="1"/>
          </p:cNvSpPr>
          <p:nvPr>
            <p:ph type="sldNum" sz="quarter" idx="5"/>
          </p:nvPr>
        </p:nvSpPr>
        <p:spPr/>
        <p:txBody>
          <a:bodyPr/>
          <a:lstStyle/>
          <a:p>
            <a:fld id="{9E03D62C-4D9D-4D3D-9635-331B8787B0B2}" type="slidenum">
              <a:rPr lang="en-GB" smtClean="0"/>
              <a:t>26</a:t>
            </a:fld>
            <a:endParaRPr lang="en-GB"/>
          </a:p>
        </p:txBody>
      </p:sp>
    </p:spTree>
    <p:extLst>
      <p:ext uri="{BB962C8B-B14F-4D97-AF65-F5344CB8AC3E}">
        <p14:creationId xmlns:p14="http://schemas.microsoft.com/office/powerpoint/2010/main" val="92404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6</a:t>
            </a:fld>
            <a:endParaRPr lang="en-GB"/>
          </a:p>
        </p:txBody>
      </p:sp>
    </p:spTree>
    <p:extLst>
      <p:ext uri="{BB962C8B-B14F-4D97-AF65-F5344CB8AC3E}">
        <p14:creationId xmlns:p14="http://schemas.microsoft.com/office/powerpoint/2010/main" val="3734673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7</a:t>
            </a:fld>
            <a:endParaRPr lang="en-GB"/>
          </a:p>
        </p:txBody>
      </p:sp>
    </p:spTree>
    <p:extLst>
      <p:ext uri="{BB962C8B-B14F-4D97-AF65-F5344CB8AC3E}">
        <p14:creationId xmlns:p14="http://schemas.microsoft.com/office/powerpoint/2010/main" val="162663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8</a:t>
            </a:fld>
            <a:endParaRPr lang="en-GB"/>
          </a:p>
        </p:txBody>
      </p:sp>
    </p:spTree>
    <p:extLst>
      <p:ext uri="{BB962C8B-B14F-4D97-AF65-F5344CB8AC3E}">
        <p14:creationId xmlns:p14="http://schemas.microsoft.com/office/powerpoint/2010/main" val="363282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3D62C-4D9D-4D3D-9635-331B8787B0B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711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C184D-5447-4FB0-A459-5545DFB9F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81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11</a:t>
            </a:fld>
            <a:endParaRPr lang="en-GB"/>
          </a:p>
        </p:txBody>
      </p:sp>
    </p:spTree>
    <p:extLst>
      <p:ext uri="{BB962C8B-B14F-4D97-AF65-F5344CB8AC3E}">
        <p14:creationId xmlns:p14="http://schemas.microsoft.com/office/powerpoint/2010/main" val="217029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03D62C-4D9D-4D3D-9635-331B8787B0B2}" type="slidenum">
              <a:rPr lang="en-GB" smtClean="0"/>
              <a:t>12</a:t>
            </a:fld>
            <a:endParaRPr lang="en-GB"/>
          </a:p>
        </p:txBody>
      </p:sp>
    </p:spTree>
    <p:extLst>
      <p:ext uri="{BB962C8B-B14F-4D97-AF65-F5344CB8AC3E}">
        <p14:creationId xmlns:p14="http://schemas.microsoft.com/office/powerpoint/2010/main" val="1355450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38.xml"/><Relationship Id="rId4" Type="http://schemas.openxmlformats.org/officeDocument/2006/relationships/image" Target="../media/image2.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40.xml"/><Relationship Id="rId4" Type="http://schemas.openxmlformats.org/officeDocument/2006/relationships/image" Target="../media/image2.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5.xml"/><Relationship Id="rId1" Type="http://schemas.openxmlformats.org/officeDocument/2006/relationships/tags" Target="../tags/tag4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42.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5.xml"/><Relationship Id="rId1" Type="http://schemas.openxmlformats.org/officeDocument/2006/relationships/tags" Target="../tags/tag44.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5.xml"/></Relationships>
</file>

<file path=ppt/slideLayouts/_rels/slideLayout1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7.xml"/></Relationships>
</file>

<file path=ppt/slideLayouts/_rels/slideLayout1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0.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1.xml"/></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3.xml"/></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4.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5.xml"/><Relationship Id="rId1" Type="http://schemas.openxmlformats.org/officeDocument/2006/relationships/tags" Target="../tags/tag5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5.xml"/><Relationship Id="rId1" Type="http://schemas.openxmlformats.org/officeDocument/2006/relationships/tags" Target="../tags/tag5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0.xml"/></Relationships>
</file>

<file path=ppt/slideLayouts/_rels/slideLayout14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1.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3.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4.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5.xml"/></Relationships>
</file>

<file path=ppt/slideLayouts/_rels/slideLayout1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6.xml"/></Relationships>
</file>

<file path=ppt/slideLayouts/_rels/slideLayout1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7.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1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70.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71.xml"/><Relationship Id="rId4" Type="http://schemas.openxmlformats.org/officeDocument/2006/relationships/image" Target="../media/image11.png"/></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5.xml"/><Relationship Id="rId4" Type="http://schemas.openxmlformats.org/officeDocument/2006/relationships/image" Target="../media/image2.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6.xml"/><Relationship Id="rId4" Type="http://schemas.openxmlformats.org/officeDocument/2006/relationships/image" Target="../media/image2.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7.xml"/><Relationship Id="rId4" Type="http://schemas.openxmlformats.org/officeDocument/2006/relationships/image" Target="../media/image2.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7.xml"/><Relationship Id="rId1" Type="http://schemas.openxmlformats.org/officeDocument/2006/relationships/tags" Target="../tags/tag78.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79.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8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7.xml"/><Relationship Id="rId1" Type="http://schemas.openxmlformats.org/officeDocument/2006/relationships/tags" Target="../tags/tag81.xml"/></Relationships>
</file>

<file path=ppt/slideLayouts/_rels/slideLayout19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2.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3.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5.xml"/></Relationships>
</file>

<file path=ppt/slideLayouts/_rels/slideLayout2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6.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7.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8.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9.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0.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1.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2.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3.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7.xml"/><Relationship Id="rId1" Type="http://schemas.openxmlformats.org/officeDocument/2006/relationships/tags" Target="../tags/tag9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7.xml"/><Relationship Id="rId1" Type="http://schemas.openxmlformats.org/officeDocument/2006/relationships/tags" Target="../tags/tag9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7.xml"/><Relationship Id="rId1" Type="http://schemas.openxmlformats.org/officeDocument/2006/relationships/tags" Target="../tags/tag96.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7.xml"/></Relationships>
</file>

<file path=ppt/slideLayouts/_rels/slideLayout2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8.xml"/></Relationships>
</file>

<file path=ppt/slideLayouts/_rels/slideLayout21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9.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0.xml"/></Relationships>
</file>

<file path=ppt/slideLayouts/_rels/slideLayout21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1.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2.xml"/></Relationships>
</file>

<file path=ppt/slideLayouts/_rels/slideLayout21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3.xml"/></Relationships>
</file>

<file path=ppt/slideLayouts/_rels/slideLayout2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5.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0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107.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7.xml"/><Relationship Id="rId1" Type="http://schemas.openxmlformats.org/officeDocument/2006/relationships/tags" Target="../tags/tag108.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2.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7.xml"/><Relationship Id="rId1" Type="http://schemas.openxmlformats.org/officeDocument/2006/relationships/tags" Target="../tags/tag109.xml"/><Relationship Id="rId4" Type="http://schemas.openxmlformats.org/officeDocument/2006/relationships/image" Target="../media/image1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7.xml"/><Relationship Id="rId1" Type="http://schemas.openxmlformats.org/officeDocument/2006/relationships/tags" Target="../tags/tag1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4.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259497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2631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16432608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75077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24062410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2740430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36268975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995394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669514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6281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213765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8818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2157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92123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16273370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6689315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40700677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17106368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10391527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968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amp; content blue">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A5292B-1EC1-A7B7-B700-08E50D5FFB5E}"/>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8006FABA-D784-377F-DCA3-387136C5460B}"/>
              </a:ext>
            </a:extLst>
          </p:cNvPr>
          <p:cNvGrpSpPr/>
          <p:nvPr userDrawn="1"/>
        </p:nvGrpSpPr>
        <p:grpSpPr>
          <a:xfrm>
            <a:off x="0" y="0"/>
            <a:ext cx="12192000" cy="6858000"/>
            <a:chOff x="0" y="0"/>
            <a:chExt cx="12192000" cy="6858000"/>
          </a:xfrm>
        </p:grpSpPr>
        <p:sp>
          <p:nvSpPr>
            <p:cNvPr id="5" name="TextBox 4">
              <a:extLst>
                <a:ext uri="{FF2B5EF4-FFF2-40B4-BE49-F238E27FC236}">
                  <a16:creationId xmlns:a16="http://schemas.microsoft.com/office/drawing/2014/main" id="{DDBF93C7-0FE5-4A38-407C-2CAFC783DCFE}"/>
                </a:ext>
              </a:extLst>
            </p:cNvPr>
            <p:cNvSpPr txBox="1"/>
            <p:nvPr userDrawn="1"/>
          </p:nvSpPr>
          <p:spPr>
            <a:xfrm>
              <a:off x="377512" y="1653894"/>
              <a:ext cx="4908985" cy="1938992"/>
            </a:xfrm>
            <a:prstGeom prst="rect">
              <a:avLst/>
            </a:prstGeom>
            <a:noFill/>
          </p:spPr>
          <p:txBody>
            <a:bodyPr wrap="square" lIns="90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Arial"/>
                  <a:ea typeface="+mn-ea"/>
                  <a:cs typeface="+mn-cs"/>
                </a:rPr>
                <a:t>We’re Scottish and Southern Electricity Networks Distribution. We look after the electricity cables that bring the power to your property and 3.9 million other homes and businesses across central southern England and the north of Scotland. </a:t>
              </a:r>
            </a:p>
          </p:txBody>
        </p:sp>
        <p:sp>
          <p:nvSpPr>
            <p:cNvPr id="16" name="TextBox 15">
              <a:extLst>
                <a:ext uri="{FF2B5EF4-FFF2-40B4-BE49-F238E27FC236}">
                  <a16:creationId xmlns:a16="http://schemas.microsoft.com/office/drawing/2014/main" id="{92822FF4-7784-D8A7-048C-E7C22D105F2A}"/>
                </a:ext>
              </a:extLst>
            </p:cNvPr>
            <p:cNvSpPr txBox="1"/>
            <p:nvPr userDrawn="1"/>
          </p:nvSpPr>
          <p:spPr>
            <a:xfrm>
              <a:off x="377514" y="1053730"/>
              <a:ext cx="3910006" cy="600164"/>
            </a:xfrm>
            <a:prstGeom prst="rect">
              <a:avLst/>
            </a:prstGeom>
            <a:noFill/>
          </p:spPr>
          <p:txBody>
            <a:bodyPr wrap="square">
              <a:spAutoFit/>
            </a:bodyPr>
            <a:lstStyle/>
            <a:p>
              <a:r>
                <a:rPr lang="en-US" sz="3300" b="1">
                  <a:solidFill>
                    <a:schemeClr val="bg1"/>
                  </a:solidFill>
                </a:rPr>
                <a:t>WHO WE ARE</a:t>
              </a:r>
            </a:p>
          </p:txBody>
        </p:sp>
        <p:sp>
          <p:nvSpPr>
            <p:cNvPr id="15" name="Rectangle 14">
              <a:extLst>
                <a:ext uri="{FF2B5EF4-FFF2-40B4-BE49-F238E27FC236}">
                  <a16:creationId xmlns:a16="http://schemas.microsoft.com/office/drawing/2014/main" id="{EEA6E0FF-C13F-1650-8BB4-1DC18F0B1FB3}"/>
                </a:ext>
              </a:extLst>
            </p:cNvPr>
            <p:cNvSpPr/>
            <p:nvPr userDrawn="1"/>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0181CEF-0D88-251E-CB74-69DDEDD9F964}"/>
              </a:ext>
            </a:extLst>
          </p:cNvPr>
          <p:cNvSpPr txBox="1"/>
          <p:nvPr userDrawn="1"/>
        </p:nvSpPr>
        <p:spPr>
          <a:xfrm>
            <a:off x="377513" y="736804"/>
            <a:ext cx="6100010" cy="369332"/>
          </a:xfrm>
          <a:prstGeom prst="rect">
            <a:avLst/>
          </a:prstGeom>
          <a:noFill/>
        </p:spPr>
        <p:txBody>
          <a:bodyPr wrap="square">
            <a:spAutoFit/>
          </a:bodyPr>
          <a:lstStyle/>
          <a:p>
            <a:r>
              <a:rPr lang="en-US" b="1">
                <a:solidFill>
                  <a:srgbClr val="64A1BB"/>
                </a:solidFill>
              </a:rPr>
              <a:t>SSEN DISTRIBUTION</a:t>
            </a:r>
          </a:p>
        </p:txBody>
      </p:sp>
      <p:grpSp>
        <p:nvGrpSpPr>
          <p:cNvPr id="11" name="Group 10">
            <a:extLst>
              <a:ext uri="{FF2B5EF4-FFF2-40B4-BE49-F238E27FC236}">
                <a16:creationId xmlns:a16="http://schemas.microsoft.com/office/drawing/2014/main" id="{81F49E25-89E8-9B22-0F62-05EB85723CA8}"/>
              </a:ext>
            </a:extLst>
          </p:cNvPr>
          <p:cNvGrpSpPr/>
          <p:nvPr userDrawn="1"/>
        </p:nvGrpSpPr>
        <p:grpSpPr>
          <a:xfrm>
            <a:off x="452438" y="464145"/>
            <a:ext cx="825709" cy="177846"/>
            <a:chOff x="452438" y="265845"/>
            <a:chExt cx="825709" cy="177846"/>
          </a:xfrm>
        </p:grpSpPr>
        <p:sp>
          <p:nvSpPr>
            <p:cNvPr id="12" name="Freeform: Shape 5">
              <a:extLst>
                <a:ext uri="{FF2B5EF4-FFF2-40B4-BE49-F238E27FC236}">
                  <a16:creationId xmlns:a16="http://schemas.microsoft.com/office/drawing/2014/main" id="{0C3340CA-C3FA-D145-04A3-411CF15DAE78}"/>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6">
              <a:extLst>
                <a:ext uri="{FF2B5EF4-FFF2-40B4-BE49-F238E27FC236}">
                  <a16:creationId xmlns:a16="http://schemas.microsoft.com/office/drawing/2014/main" id="{9F4BD2F4-8507-A8AB-3A96-E31CCB5143A7}"/>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7">
              <a:extLst>
                <a:ext uri="{FF2B5EF4-FFF2-40B4-BE49-F238E27FC236}">
                  <a16:creationId xmlns:a16="http://schemas.microsoft.com/office/drawing/2014/main" id="{214B2A5A-CFD5-AEEC-2ED1-47F3749B713C}"/>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7" name="Freeform: Shape 8">
              <a:extLst>
                <a:ext uri="{FF2B5EF4-FFF2-40B4-BE49-F238E27FC236}">
                  <a16:creationId xmlns:a16="http://schemas.microsoft.com/office/drawing/2014/main" id="{64BB4088-42A1-9A25-AB44-CF553BC2344F}"/>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pic>
        <p:nvPicPr>
          <p:cNvPr id="20" name="Picture 19">
            <a:extLst>
              <a:ext uri="{FF2B5EF4-FFF2-40B4-BE49-F238E27FC236}">
                <a16:creationId xmlns:a16="http://schemas.microsoft.com/office/drawing/2014/main" id="{3BAE8BD5-DA81-93F9-922C-C0E79774BB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6498" y="149472"/>
            <a:ext cx="6563983" cy="6559055"/>
          </a:xfrm>
          <a:prstGeom prst="rect">
            <a:avLst/>
          </a:prstGeom>
        </p:spPr>
      </p:pic>
    </p:spTree>
    <p:extLst>
      <p:ext uri="{BB962C8B-B14F-4D97-AF65-F5344CB8AC3E}">
        <p14:creationId xmlns:p14="http://schemas.microsoft.com/office/powerpoint/2010/main" val="1370299618"/>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B956310A-CB31-0A5C-8B51-B5D7A7D323FD}"/>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580631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18B2BFA-54F5-57F2-B2BE-6617B05EA8E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44304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33626331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5136EB35-963C-2273-47E7-24F3B9752ADF}"/>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274077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9656263-7C12-3F1C-CF8C-DB7E105D3AB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577834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AE735439-BB53-AA92-07A1-AA53175FAFC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147266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D5138FA6-E5E1-99AB-737A-81343397506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508576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12C9EFBE-DDB8-6AB6-8D3A-ACB76EA75EA6}"/>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362827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BC89D620-4653-A245-7D7F-BAC2834E2BAC}"/>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294704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20BBA131-C549-AA44-D413-EE259589859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9982710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9032C0CB-6EB4-0192-9B11-366954301B1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135405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E8310784-01B9-16D6-4787-DB64AD77C97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576454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E2FA0ECE-BF38-1EB6-2D14-1D6F5C27CF2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05500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142272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68D2733B-6253-13A5-B568-70B437AEB7ED}"/>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870768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167F19B1-A8EA-DABE-BD3A-003686365473}"/>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001671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A2655701-C88C-3A6D-E04B-B693F44587A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247215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72023DE9-6CB1-365B-79CB-1E433BBEC33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387174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F846E4DA-3DC2-7D12-255E-97DB66C40210}"/>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822095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51374F54-CB1F-127D-5A2F-6F7BDF2049A2}"/>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880746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6681B0BE-229E-E6C0-732A-769410459A6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233044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287BC9EA-359E-28FA-3A8A-8547B25B8A8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535379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3D2B9F5E-E3B2-9C09-9CBF-46BFDAF4062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030038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30434AD0-DE67-6481-961C-1441ABC1AD91}"/>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844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6038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499A0E89-2CF0-F3C5-875B-BFE1A5A1A754}"/>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734200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30C101A7-5545-1B9A-4EB0-C486CE2B76AE}"/>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377820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B66EDA13-73A3-4B48-DBA0-126B592004A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92004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247CA70A-606B-9F4B-915E-88BC8464DAB3}"/>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7164055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BFA5372C-CD70-1FAF-B1B5-3AF19980F610}"/>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14842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FB3CB9BC-F955-8D9B-4E8C-4356D562362A}"/>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29684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BBA594F5-31B3-FC26-6527-108FE2DB971C}"/>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129071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BC39653E-E399-3DD9-60F6-9A1969B8B1D5}"/>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85287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C9F74C6D-910A-6C67-2D30-EFDC3506DC6E}"/>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7486580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60A01917-B438-9E8B-9B08-71875F445EA7}"/>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257513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019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1AFF9FCC-BC66-3F3D-5004-39AAB8BCC3E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81599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FC4A7B1D-E8A9-0E44-951D-95DE06B6CEE9}"/>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501441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39988A11-1BB0-4D8C-4315-9A96E08B4829}"/>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872967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670986" y="360000"/>
            <a:ext cx="10862202" cy="288000"/>
          </a:xfrm>
        </p:spPr>
        <p:txBody>
          <a:bodyPr/>
          <a:lstStyle/>
          <a:p>
            <a:r>
              <a:rPr lang="en-US"/>
              <a:t>Click to edit Master title style</a:t>
            </a:r>
            <a:endParaRPr lang="en-GB"/>
          </a:p>
        </p:txBody>
      </p:sp>
      <p:sp>
        <p:nvSpPr>
          <p:cNvPr id="5" name="Text Placeholder 9">
            <a:extLst>
              <a:ext uri="{FF2B5EF4-FFF2-40B4-BE49-F238E27FC236}">
                <a16:creationId xmlns:a16="http://schemas.microsoft.com/office/drawing/2014/main" id="{457F897E-62A6-6C4C-8742-A5F64D33920A}"/>
              </a:ext>
            </a:extLst>
          </p:cNvPr>
          <p:cNvSpPr>
            <a:spLocks noGrp="1"/>
          </p:cNvSpPr>
          <p:nvPr>
            <p:ph type="body" sz="quarter" idx="13" hasCustomPrompt="1"/>
          </p:nvPr>
        </p:nvSpPr>
        <p:spPr>
          <a:xfrm>
            <a:off x="670984" y="655501"/>
            <a:ext cx="10862204" cy="360000"/>
          </a:xfrm>
        </p:spPr>
        <p:txBody>
          <a:bodyPr tIns="72000">
            <a:spAutoFit/>
          </a:bodyPr>
          <a:lstStyle>
            <a:lvl1pPr>
              <a:lnSpc>
                <a:spcPct val="90000"/>
              </a:lnSpc>
              <a:buNone/>
              <a:defRPr sz="2000" spc="-20" baseline="0">
                <a:solidFill>
                  <a:schemeClr val="tx2"/>
                </a:solidFill>
              </a:defRPr>
            </a:lvl1pPr>
          </a:lstStyle>
          <a:p>
            <a:pPr lvl="0"/>
            <a:r>
              <a:rPr lang="en-US"/>
              <a:t>Insert subtitle</a:t>
            </a:r>
          </a:p>
        </p:txBody>
      </p:sp>
    </p:spTree>
    <p:extLst>
      <p:ext uri="{BB962C8B-B14F-4D97-AF65-F5344CB8AC3E}">
        <p14:creationId xmlns:p14="http://schemas.microsoft.com/office/powerpoint/2010/main" val="39359948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1A17-F3FD-19C5-F156-FBDF6A731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5FCCEB-C019-BC33-B8BD-B2330BEF6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1DF2C9-B970-037A-1E40-178D54183808}"/>
              </a:ext>
            </a:extLst>
          </p:cNvPr>
          <p:cNvSpPr>
            <a:spLocks noGrp="1"/>
          </p:cNvSpPr>
          <p:nvPr>
            <p:ph type="dt" sz="half" idx="10"/>
          </p:nvPr>
        </p:nvSpPr>
        <p:spPr/>
        <p:txBody>
          <a:bodyPr/>
          <a:lstStyle/>
          <a:p>
            <a:fld id="{B987B449-4D38-45D7-9011-674C264CC808}" type="datetimeFigureOut">
              <a:rPr lang="en-GB" smtClean="0"/>
              <a:t>14/05/2024</a:t>
            </a:fld>
            <a:endParaRPr lang="en-GB"/>
          </a:p>
        </p:txBody>
      </p:sp>
      <p:sp>
        <p:nvSpPr>
          <p:cNvPr id="5" name="Footer Placeholder 4">
            <a:extLst>
              <a:ext uri="{FF2B5EF4-FFF2-40B4-BE49-F238E27FC236}">
                <a16:creationId xmlns:a16="http://schemas.microsoft.com/office/drawing/2014/main" id="{3E04CDB1-1B28-773B-6D5D-2F99878733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0DE41F-0990-04FF-255B-CFD09FC4C007}"/>
              </a:ext>
            </a:extLst>
          </p:cNvPr>
          <p:cNvSpPr>
            <a:spLocks noGrp="1"/>
          </p:cNvSpPr>
          <p:nvPr>
            <p:ph type="sldNum" sz="quarter" idx="12"/>
          </p:nvPr>
        </p:nvSpPr>
        <p:spPr/>
        <p:txBody>
          <a:bodyPr/>
          <a:lstStyle/>
          <a:p>
            <a:fld id="{DAB07645-E5E6-458D-A3B2-6DE9B4640289}" type="slidenum">
              <a:rPr lang="en-GB" smtClean="0"/>
              <a:t>‹#›</a:t>
            </a:fld>
            <a:endParaRPr lang="en-GB"/>
          </a:p>
        </p:txBody>
      </p:sp>
      <p:sp>
        <p:nvSpPr>
          <p:cNvPr id="7" name="No_Classification">
            <a:extLst>
              <a:ext uri="{FF2B5EF4-FFF2-40B4-BE49-F238E27FC236}">
                <a16:creationId xmlns:a16="http://schemas.microsoft.com/office/drawing/2014/main" id="{720C40BF-ACE3-EDEA-B818-27A91214CF08}"/>
              </a:ext>
            </a:extLst>
          </p:cNvPr>
          <p:cNvSpPr txBox="1"/>
          <p:nvPr userDrawn="1">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678233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8177840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3010977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3943646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5163977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3404810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036368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6609191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28921598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14657035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41841536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7360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38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24213078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22515075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4645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2055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47473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979122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220494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25244471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7335823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60011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13470038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26262645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19814012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21401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3549886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21906122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42833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17903758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90545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11265108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335146026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5404214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784630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40038204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339945503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770861-D824-30FE-28C7-89247BB69ABE}"/>
              </a:ext>
            </a:extLst>
          </p:cNvPr>
          <p:cNvSpPr txBox="1"/>
          <p:nvPr userDrawn="1"/>
        </p:nvSpPr>
        <p:spPr>
          <a:xfrm>
            <a:off x="4335362" y="1133286"/>
            <a:ext cx="4396003"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kumimoji="0" lang="en-US" sz="2400" b="1" i="0" u="none" strike="noStrike" kern="1200" cap="none" spc="0" normalizeH="0" baseline="0" noProof="0">
                <a:ln>
                  <a:noFill/>
                </a:ln>
                <a:solidFill>
                  <a:srgbClr val="64A1BB"/>
                </a:solidFill>
                <a:effectLst/>
                <a:uLnTx/>
                <a:uFillTx/>
                <a:latin typeface="Arial"/>
                <a:ea typeface="+mn-ea"/>
                <a:cs typeface="+mn-cs"/>
              </a:rPr>
              <a:t>3.9 million </a:t>
            </a:r>
            <a:r>
              <a:rPr kumimoji="0" lang="en-US" sz="2200" b="1" i="0" u="none" strike="noStrike" kern="1200" cap="none" spc="0" normalizeH="0" baseline="0" noProof="0">
                <a:ln>
                  <a:noFill/>
                </a:ln>
                <a:solidFill>
                  <a:srgbClr val="093F66"/>
                </a:solidFill>
                <a:effectLst/>
                <a:uLnTx/>
                <a:uFillTx/>
                <a:latin typeface="Arial"/>
                <a:ea typeface="+mn-ea"/>
                <a:cs typeface="+mn-cs"/>
              </a:rPr>
              <a:t>homes and businesses</a:t>
            </a:r>
          </a:p>
        </p:txBody>
      </p:sp>
      <p:sp>
        <p:nvSpPr>
          <p:cNvPr id="6" name="TextBox 5">
            <a:extLst>
              <a:ext uri="{FF2B5EF4-FFF2-40B4-BE49-F238E27FC236}">
                <a16:creationId xmlns:a16="http://schemas.microsoft.com/office/drawing/2014/main" id="{333A027D-7E8F-73DD-5566-00C20CCFD3A9}"/>
              </a:ext>
            </a:extLst>
          </p:cNvPr>
          <p:cNvSpPr txBox="1"/>
          <p:nvPr userDrawn="1"/>
        </p:nvSpPr>
        <p:spPr>
          <a:xfrm>
            <a:off x="4335362" y="2156200"/>
            <a:ext cx="4618131"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More than customers </a:t>
            </a:r>
            <a:r>
              <a:rPr lang="en-GB" sz="2400" b="1" i="0" u="none" strike="noStrike">
                <a:solidFill>
                  <a:srgbClr val="64A1BB"/>
                </a:solidFill>
                <a:effectLst/>
                <a:latin typeface="Arial" panose="020B0604020202020204" pitchFamily="34" charset="0"/>
              </a:rPr>
              <a:t>914,740</a:t>
            </a:r>
            <a:r>
              <a:rPr kumimoji="0" lang="en-US" sz="2200" b="1" i="0" u="none" strike="noStrike" kern="1200" cap="none" spc="0" normalizeH="0" baseline="0" noProof="0">
                <a:ln>
                  <a:noFill/>
                </a:ln>
                <a:solidFill>
                  <a:srgbClr val="093F66"/>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on our Priority Services Register</a:t>
            </a:r>
          </a:p>
        </p:txBody>
      </p:sp>
      <p:sp>
        <p:nvSpPr>
          <p:cNvPr id="5" name="TextBox 4">
            <a:extLst>
              <a:ext uri="{FF2B5EF4-FFF2-40B4-BE49-F238E27FC236}">
                <a16:creationId xmlns:a16="http://schemas.microsoft.com/office/drawing/2014/main" id="{19960EB4-A68E-8243-B68E-56BC21A658FD}"/>
              </a:ext>
            </a:extLst>
          </p:cNvPr>
          <p:cNvSpPr txBox="1"/>
          <p:nvPr userDrawn="1"/>
        </p:nvSpPr>
        <p:spPr>
          <a:xfrm>
            <a:off x="4339220" y="3179114"/>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kumimoji="0" lang="en-US" sz="2400" b="1" i="0" u="none" strike="noStrike" kern="1200" cap="none" spc="0" normalizeH="0" baseline="0" noProof="0">
                <a:ln>
                  <a:noFill/>
                </a:ln>
                <a:solidFill>
                  <a:srgbClr val="64A1BB"/>
                </a:solidFill>
                <a:effectLst/>
                <a:uLnTx/>
                <a:uFillTx/>
                <a:latin typeface="Arial"/>
                <a:ea typeface="+mn-ea"/>
                <a:cs typeface="+mn-cs"/>
              </a:rPr>
              <a:t>128,000km</a:t>
            </a:r>
            <a:r>
              <a:rPr kumimoji="0" lang="en-US" sz="2200" b="1" i="0" u="none" strike="noStrike" kern="1200" cap="none" spc="0" normalizeH="0" baseline="0" noProof="0">
                <a:ln>
                  <a:noFill/>
                </a:ln>
                <a:solidFill>
                  <a:srgbClr val="093F66"/>
                </a:solidFill>
                <a:effectLst/>
                <a:uLnTx/>
                <a:uFillTx/>
                <a:latin typeface="Arial"/>
                <a:ea typeface="+mn-ea"/>
                <a:cs typeface="+mn-cs"/>
              </a:rPr>
              <a:t> of overhead lines and underground cables</a:t>
            </a:r>
          </a:p>
        </p:txBody>
      </p:sp>
      <p:sp>
        <p:nvSpPr>
          <p:cNvPr id="7" name="TextBox 6">
            <a:extLst>
              <a:ext uri="{FF2B5EF4-FFF2-40B4-BE49-F238E27FC236}">
                <a16:creationId xmlns:a16="http://schemas.microsoft.com/office/drawing/2014/main" id="{EE344E8F-0132-EAB7-8529-087D3BB77B3F}"/>
              </a:ext>
            </a:extLst>
          </p:cNvPr>
          <p:cNvSpPr txBox="1"/>
          <p:nvPr userDrawn="1"/>
        </p:nvSpPr>
        <p:spPr>
          <a:xfrm>
            <a:off x="4339220" y="4202028"/>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64A1BB"/>
                </a:solidFill>
                <a:effectLst/>
                <a:uLnTx/>
                <a:uFillTx/>
                <a:latin typeface="Arial"/>
                <a:ea typeface="+mn-ea"/>
                <a:cs typeface="+mn-cs"/>
              </a:rPr>
              <a:t>460km</a:t>
            </a:r>
            <a:r>
              <a:rPr kumimoji="0" lang="en-US" sz="2200" b="1" i="0" u="none" strike="noStrike" kern="1200" cap="none" spc="0" normalizeH="0" baseline="0" noProof="0">
                <a:ln>
                  <a:noFill/>
                </a:ln>
                <a:solidFill>
                  <a:srgbClr val="093F66"/>
                </a:solidFill>
                <a:effectLst/>
                <a:uLnTx/>
                <a:uFillTx/>
                <a:latin typeface="Arial"/>
                <a:ea typeface="+mn-ea"/>
                <a:cs typeface="+mn-cs"/>
              </a:rPr>
              <a:t> subsea cables powering island communities</a:t>
            </a:r>
          </a:p>
        </p:txBody>
      </p:sp>
      <p:sp>
        <p:nvSpPr>
          <p:cNvPr id="9" name="TextBox 8">
            <a:extLst>
              <a:ext uri="{FF2B5EF4-FFF2-40B4-BE49-F238E27FC236}">
                <a16:creationId xmlns:a16="http://schemas.microsoft.com/office/drawing/2014/main" id="{D34D5ADB-473B-62CA-3BC0-D1E7209D55ED}"/>
              </a:ext>
            </a:extLst>
          </p:cNvPr>
          <p:cNvSpPr txBox="1"/>
          <p:nvPr userDrawn="1"/>
        </p:nvSpPr>
        <p:spPr>
          <a:xfrm>
            <a:off x="4339220" y="5224943"/>
            <a:ext cx="4391200"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93F66"/>
                </a:solidFill>
                <a:effectLst/>
                <a:uLnTx/>
                <a:uFillTx/>
                <a:latin typeface="Arial"/>
                <a:ea typeface="+mn-ea"/>
                <a:cs typeface="+mn-cs"/>
              </a:rPr>
              <a:t>Over </a:t>
            </a:r>
            <a:r>
              <a:rPr lang="en-GB" sz="2400" b="1" i="0" u="none" strike="noStrike">
                <a:solidFill>
                  <a:srgbClr val="64A1BB"/>
                </a:solidFill>
                <a:effectLst/>
                <a:latin typeface="Arial" panose="020B0604020202020204" pitchFamily="34" charset="0"/>
              </a:rPr>
              <a:t>4,590</a:t>
            </a:r>
            <a:r>
              <a:rPr kumimoji="0" lang="en-US" sz="2200" b="1" i="0" u="none" strike="noStrike" kern="1200" cap="none" spc="0" normalizeH="0" baseline="0" noProof="0">
                <a:ln>
                  <a:noFill/>
                </a:ln>
                <a:solidFill>
                  <a:srgbClr val="093F66"/>
                </a:solidFill>
                <a:effectLst/>
                <a:uLnTx/>
                <a:uFillTx/>
                <a:latin typeface="Arial"/>
                <a:ea typeface="+mn-ea"/>
                <a:cs typeface="+mn-cs"/>
              </a:rPr>
              <a:t> across the country employees</a:t>
            </a:r>
          </a:p>
        </p:txBody>
      </p:sp>
      <p:sp>
        <p:nvSpPr>
          <p:cNvPr id="21" name="TextBox 20">
            <a:extLst>
              <a:ext uri="{FF2B5EF4-FFF2-40B4-BE49-F238E27FC236}">
                <a16:creationId xmlns:a16="http://schemas.microsoft.com/office/drawing/2014/main" id="{8649EC47-E71C-00A7-B12C-ECA1C95E21C5}"/>
              </a:ext>
            </a:extLst>
          </p:cNvPr>
          <p:cNvSpPr txBox="1"/>
          <p:nvPr userDrawn="1"/>
        </p:nvSpPr>
        <p:spPr>
          <a:xfrm>
            <a:off x="311149" y="1356866"/>
            <a:ext cx="3922613"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93F66"/>
                </a:solidFill>
                <a:effectLst/>
                <a:uLnTx/>
                <a:uFillTx/>
                <a:latin typeface="Arial"/>
                <a:ea typeface="+mn-ea"/>
                <a:cs typeface="+mn-cs"/>
              </a:rPr>
              <a:t>We are </a:t>
            </a:r>
            <a:r>
              <a:rPr kumimoji="0" lang="en-US" sz="1800" b="1" i="0" u="none" strike="noStrike" kern="1200" cap="none" spc="0" normalizeH="0" baseline="0" noProof="0">
                <a:ln>
                  <a:noFill/>
                </a:ln>
                <a:solidFill>
                  <a:srgbClr val="64A1BB"/>
                </a:solidFill>
                <a:effectLst/>
                <a:uLnTx/>
                <a:uFillTx/>
                <a:latin typeface="Arial"/>
                <a:ea typeface="+mn-ea"/>
                <a:cs typeface="+mn-cs"/>
              </a:rPr>
              <a:t>Scottish and Southern Electricity Networks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3F6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93F66"/>
                </a:solidFill>
                <a:effectLst/>
                <a:uLnTx/>
                <a:uFillTx/>
                <a:latin typeface="Arial"/>
                <a:ea typeface="+mn-ea"/>
                <a:cs typeface="+mn-cs"/>
              </a:rPr>
              <a:t>Our electricity distribution network delivers power to over 3.9 million homes and businesses across the diverse and unique geographies of the north of Scotland and central southern England.</a:t>
            </a:r>
          </a:p>
        </p:txBody>
      </p:sp>
      <p:sp>
        <p:nvSpPr>
          <p:cNvPr id="23" name="TextBox 22">
            <a:extLst>
              <a:ext uri="{FF2B5EF4-FFF2-40B4-BE49-F238E27FC236}">
                <a16:creationId xmlns:a16="http://schemas.microsoft.com/office/drawing/2014/main" id="{EC1F0F98-B141-32B5-9A8C-46BD37535FC6}"/>
              </a:ext>
            </a:extLst>
          </p:cNvPr>
          <p:cNvSpPr txBox="1"/>
          <p:nvPr userDrawn="1"/>
        </p:nvSpPr>
        <p:spPr>
          <a:xfrm>
            <a:off x="311149" y="741313"/>
            <a:ext cx="3486151" cy="615553"/>
          </a:xfrm>
          <a:prstGeom prst="rect">
            <a:avLst/>
          </a:prstGeom>
          <a:noFill/>
        </p:spPr>
        <p:txBody>
          <a:bodyPr wrap="square">
            <a:spAutoFit/>
          </a:bodyPr>
          <a:lstStyle/>
          <a:p>
            <a:r>
              <a:rPr lang="en-US" sz="3400" b="1">
                <a:solidFill>
                  <a:srgbClr val="093F66"/>
                </a:solidFill>
              </a:rPr>
              <a:t>WHO WE ARE</a:t>
            </a:r>
          </a:p>
        </p:txBody>
      </p:sp>
      <p:grpSp>
        <p:nvGrpSpPr>
          <p:cNvPr id="28" name="Group 27">
            <a:extLst>
              <a:ext uri="{FF2B5EF4-FFF2-40B4-BE49-F238E27FC236}">
                <a16:creationId xmlns:a16="http://schemas.microsoft.com/office/drawing/2014/main" id="{AED414D9-0F3D-64EA-FC12-58956DF0CFAC}"/>
              </a:ext>
            </a:extLst>
          </p:cNvPr>
          <p:cNvGrpSpPr/>
          <p:nvPr userDrawn="1"/>
        </p:nvGrpSpPr>
        <p:grpSpPr>
          <a:xfrm>
            <a:off x="3511549" y="165100"/>
            <a:ext cx="8517133" cy="6956598"/>
            <a:chOff x="3511549" y="165100"/>
            <a:chExt cx="8517133" cy="6956598"/>
          </a:xfrm>
        </p:grpSpPr>
        <p:pic>
          <p:nvPicPr>
            <p:cNvPr id="19" name="Picture 18">
              <a:extLst>
                <a:ext uri="{FF2B5EF4-FFF2-40B4-BE49-F238E27FC236}">
                  <a16:creationId xmlns:a16="http://schemas.microsoft.com/office/drawing/2014/main" id="{1558C046-BC2B-7A4B-8081-62D1AA67F976}"/>
                </a:ext>
              </a:extLst>
            </p:cNvPr>
            <p:cNvPicPr>
              <a:picLocks noChangeAspect="1"/>
            </p:cNvPicPr>
            <p:nvPr userDrawn="1"/>
          </p:nvPicPr>
          <p:blipFill>
            <a:blip r:embed="rId2"/>
            <a:stretch>
              <a:fillRect/>
            </a:stretch>
          </p:blipFill>
          <p:spPr>
            <a:xfrm>
              <a:off x="3511549" y="165100"/>
              <a:ext cx="8517133" cy="6956598"/>
            </a:xfrm>
            <a:prstGeom prst="rect">
              <a:avLst/>
            </a:prstGeom>
          </p:spPr>
        </p:pic>
        <p:sp>
          <p:nvSpPr>
            <p:cNvPr id="24" name="Rectangle 23">
              <a:extLst>
                <a:ext uri="{FF2B5EF4-FFF2-40B4-BE49-F238E27FC236}">
                  <a16:creationId xmlns:a16="http://schemas.microsoft.com/office/drawing/2014/main" id="{65E27574-AE25-4A8B-200C-235EC445D52E}"/>
                </a:ext>
              </a:extLst>
            </p:cNvPr>
            <p:cNvSpPr/>
            <p:nvPr userDrawn="1"/>
          </p:nvSpPr>
          <p:spPr>
            <a:xfrm>
              <a:off x="10509251" y="1249138"/>
              <a:ext cx="1371600" cy="56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E29F963-1A90-F982-7C0B-F6D1FF680F0B}"/>
                </a:ext>
              </a:extLst>
            </p:cNvPr>
            <p:cNvSpPr/>
            <p:nvPr userDrawn="1"/>
          </p:nvSpPr>
          <p:spPr>
            <a:xfrm>
              <a:off x="10509251" y="6245246"/>
              <a:ext cx="1371600" cy="568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9F8E5398-6E03-7294-DC24-360C8A3F3AD0}"/>
              </a:ext>
            </a:extLst>
          </p:cNvPr>
          <p:cNvSpPr txBox="1"/>
          <p:nvPr userDrawn="1"/>
        </p:nvSpPr>
        <p:spPr>
          <a:xfrm>
            <a:off x="8111260" y="6122136"/>
            <a:ext cx="1786066" cy="246221"/>
          </a:xfrm>
          <a:prstGeom prst="rect">
            <a:avLst/>
          </a:prstGeom>
          <a:noFill/>
        </p:spPr>
        <p:txBody>
          <a:bodyPr wrap="none" rtlCol="0">
            <a:spAutoFit/>
          </a:bodyPr>
          <a:lstStyle/>
          <a:p>
            <a:r>
              <a:rPr lang="en-US" sz="1000">
                <a:solidFill>
                  <a:schemeClr val="bg2"/>
                </a:solidFill>
              </a:rPr>
              <a:t>Figures as of February 2024</a:t>
            </a:r>
          </a:p>
        </p:txBody>
      </p:sp>
    </p:spTree>
    <p:extLst>
      <p:ext uri="{BB962C8B-B14F-4D97-AF65-F5344CB8AC3E}">
        <p14:creationId xmlns:p14="http://schemas.microsoft.com/office/powerpoint/2010/main" val="3526143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9900744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F1156B0-EA84-F660-AADC-3EAADF6711E1}"/>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644828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AE68ADF8-4755-862E-E6B1-259879A1C28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197600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F2A75BDD-AE6B-7895-F2B1-B5D0D6300BD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03391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DEB753A-E214-DAD6-D855-3F5F1868173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361334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83383C36-6FD6-50B9-EB8E-1F7FFF478B0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0442086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28A06661-1D64-1CF1-A791-E0E2CE70209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096797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AE1418E1-E553-F045-3C03-CC0F0A6EDF2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214233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0F531325-77BC-2E61-A3DB-796269A3A55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3720669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85D98457-2C60-EA92-1774-14C716FC69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297539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4CB29FF5-7925-5B4C-DC50-67DD64DCD67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9444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242696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31830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FAF67AD7-3544-C582-D517-87E6982D8CF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7412996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491399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31DC5F65-255E-F95D-BE6A-F6B5247AEA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390300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4D954E53-4640-5DFF-3F3D-270002C24C0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175510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0C2597D-47F0-8824-FD55-E29F224EE90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564196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02E4DDC4-51A7-45E2-D7D1-D455ACE357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391834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C32AB18-33F2-C588-4875-485EB88E942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562629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1F357CD3-29B3-6ABE-6D59-AD61BD46943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4265113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F93B4E46-BA92-56A0-8B7E-C0CFBD03C69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140961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p:nvPicPr>
        <p:blipFill rotWithShape="1">
          <a:blip r:embed="rId3"/>
          <a:srcRect r="17643"/>
          <a:stretch/>
        </p:blipFill>
        <p:spPr>
          <a:xfrm>
            <a:off x="6534057" y="0"/>
            <a:ext cx="5657944" cy="2109855"/>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8E4925DC-8DBC-9A32-ED15-EA0EFDF9E95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627587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userDrawn="1"/>
        </p:nvPicPr>
        <p:blipFill rotWithShape="1">
          <a:blip r:embed="rId2"/>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Tree>
    <p:extLst>
      <p:ext uri="{BB962C8B-B14F-4D97-AF65-F5344CB8AC3E}">
        <p14:creationId xmlns:p14="http://schemas.microsoft.com/office/powerpoint/2010/main" val="42692357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893D57D6-9ADA-D03E-1581-2F31C3DC22C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615071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DBE4EE24-AF09-4404-C6C0-29233B7E6BA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1649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5B955C96-7FCB-54D9-1545-7F92AAFD466D}"/>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06637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17536EC8-7C4B-660F-6CE1-1DC9A9A5DC5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86317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1AEA7661-48CE-6EF8-4613-5B5891997E69}"/>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535517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DBF72177-A363-4433-5CC2-A8D7163C3AB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30754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F604DB40-4C2D-8765-8C22-D43E0BCAA672}"/>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363637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5D6940E9-F400-E99C-842C-98EC87DD682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298670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DA59C236-DE3C-0B00-7DC0-D503A629EB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133742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059E34DD-0EA1-A1D1-AB07-12D6FD5BA6D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97621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1788787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FC7B69DF-5C57-EB68-1777-EF80F67E16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6101515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BFFDA818-71D7-9D21-02F8-DAFA240D3F5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2011469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305294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1_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pic>
        <p:nvPicPr>
          <p:cNvPr id="6" name="Picture 5" descr="A black and white sign with white text&#10;&#10;Description automatically generated">
            <a:extLst>
              <a:ext uri="{FF2B5EF4-FFF2-40B4-BE49-F238E27FC236}">
                <a16:creationId xmlns:a16="http://schemas.microsoft.com/office/drawing/2014/main" id="{47D64AC9-A0ED-C6B0-56AF-D389842CBDE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03385" y="5460863"/>
            <a:ext cx="3100251" cy="1218506"/>
          </a:xfrm>
          <a:prstGeom prst="rect">
            <a:avLst/>
          </a:prstGeom>
        </p:spPr>
      </p:pic>
    </p:spTree>
    <p:extLst>
      <p:ext uri="{BB962C8B-B14F-4D97-AF65-F5344CB8AC3E}">
        <p14:creationId xmlns:p14="http://schemas.microsoft.com/office/powerpoint/2010/main" val="241507753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8EFAD270-D77F-2BDA-3C15-22748AE7841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56247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_Pres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360" y="360000"/>
            <a:ext cx="9492361" cy="328039"/>
          </a:xfrm>
        </p:spPr>
        <p:txBody>
          <a:bodyPr/>
          <a:lstStyle/>
          <a:p>
            <a:r>
              <a:rPr lang="en-US"/>
              <a:t>Click to edit Master title style</a:t>
            </a:r>
            <a:endParaRPr lang="en-GB"/>
          </a:p>
        </p:txBody>
      </p:sp>
      <p:sp>
        <p:nvSpPr>
          <p:cNvPr id="3" name="Content Placeholder 2"/>
          <p:cNvSpPr>
            <a:spLocks noGrp="1"/>
          </p:cNvSpPr>
          <p:nvPr>
            <p:ph idx="1"/>
          </p:nvPr>
        </p:nvSpPr>
        <p:spPr>
          <a:xfrm>
            <a:off x="443360" y="1440000"/>
            <a:ext cx="11305708" cy="4572000"/>
          </a:xfrm>
        </p:spPr>
        <p:txBody>
          <a:bodyPr/>
          <a:lstStyle>
            <a:lvl1pPr marL="270000" indent="-270000">
              <a:buFontTx/>
              <a:buBlip>
                <a:blip r:embed="rId3"/>
              </a:buBlip>
              <a:defRPr>
                <a:solidFill>
                  <a:schemeClr val="bg2"/>
                </a:solidFill>
              </a:defRPr>
            </a:lvl1pPr>
            <a:lvl2pPr>
              <a:buSzPct val="100000"/>
              <a:defRPr/>
            </a:lvl2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443808" y="792000"/>
            <a:ext cx="11305709" cy="360362"/>
          </a:xfrm>
        </p:spPr>
        <p:txBody>
          <a:bodyPr>
            <a:noAutofit/>
          </a:bodyPr>
          <a:lstStyle>
            <a:lvl1pPr>
              <a:buNone/>
              <a:defRPr sz="2200" baseline="0">
                <a:solidFill>
                  <a:schemeClr val="tx2"/>
                </a:solidFill>
              </a:defRPr>
            </a:lvl1pPr>
          </a:lstStyle>
          <a:p>
            <a:pPr lvl="0"/>
            <a:r>
              <a:rPr lang="en-US"/>
              <a:t>Edit Master text styles</a:t>
            </a:r>
          </a:p>
        </p:txBody>
      </p:sp>
      <p:sp>
        <p:nvSpPr>
          <p:cNvPr id="4" name="No_Classification"/>
          <p:cNvSpPr txBox="1"/>
          <p:nvPr userDrawn="1">
            <p:custDataLst>
              <p:tags r:id="rId1"/>
            </p:custDataLst>
          </p:nvPr>
        </p:nvSpPr>
        <p:spPr>
          <a:xfrm>
            <a:off x="332368" y="6612383"/>
            <a:ext cx="1568615" cy="246221"/>
          </a:xfrm>
          <a:prstGeom prst="rect">
            <a:avLst/>
          </a:prstGeom>
          <a:noFill/>
        </p:spPr>
        <p:txBody>
          <a:bodyPr vert="horz" rtlCol="0">
            <a:spAutoFit/>
          </a:bodyPr>
          <a:lstStyle/>
          <a:p>
            <a:pPr algn="just"/>
            <a:endParaRPr lang="en-GB" sz="1000">
              <a:solidFill>
                <a:srgbClr val="7E7E7E"/>
              </a:solidFill>
              <a:latin typeface="Calibri" panose="020F0502020204030204" pitchFamily="34" charset="0"/>
            </a:endParaRPr>
          </a:p>
        </p:txBody>
      </p:sp>
    </p:spTree>
    <p:extLst>
      <p:ext uri="{BB962C8B-B14F-4D97-AF65-F5344CB8AC3E}">
        <p14:creationId xmlns:p14="http://schemas.microsoft.com/office/powerpoint/2010/main" val="37671441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1842880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91588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Tree>
    <p:extLst>
      <p:ext uri="{BB962C8B-B14F-4D97-AF65-F5344CB8AC3E}">
        <p14:creationId xmlns:p14="http://schemas.microsoft.com/office/powerpoint/2010/main" val="2009113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574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3580598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userDrawn="1"/>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26904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Tree>
    <p:extLst>
      <p:ext uri="{BB962C8B-B14F-4D97-AF65-F5344CB8AC3E}">
        <p14:creationId xmlns:p14="http://schemas.microsoft.com/office/powerpoint/2010/main" val="136860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053833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p:spPr>
        <p:txBody>
          <a:bodyPr/>
          <a:lstStyle>
            <a:lvl1pPr>
              <a:defRPr>
                <a:solidFill>
                  <a:schemeClr val="bg1"/>
                </a:solidFill>
              </a:defRPr>
            </a:lvl1pPr>
          </a:lstStyle>
          <a:p>
            <a:pPr lvl="0"/>
            <a:r>
              <a:rPr lang="en-US"/>
              <a:t>Add content</a:t>
            </a:r>
            <a:endParaRPr lang="en-GB"/>
          </a:p>
        </p:txBody>
      </p:sp>
    </p:spTree>
    <p:extLst>
      <p:ext uri="{BB962C8B-B14F-4D97-AF65-F5344CB8AC3E}">
        <p14:creationId xmlns:p14="http://schemas.microsoft.com/office/powerpoint/2010/main" val="4050710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556845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Tree>
    <p:extLst>
      <p:ext uri="{BB962C8B-B14F-4D97-AF65-F5344CB8AC3E}">
        <p14:creationId xmlns:p14="http://schemas.microsoft.com/office/powerpoint/2010/main" val="3261432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userDrawn="1"/>
        </p:nvPicPr>
        <p:blipFill rotWithShape="1">
          <a:blip r:embed="rId4"/>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userDrawn="1"/>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userDrawn="1"/>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Tree>
    <p:extLst>
      <p:ext uri="{BB962C8B-B14F-4D97-AF65-F5344CB8AC3E}">
        <p14:creationId xmlns:p14="http://schemas.microsoft.com/office/powerpoint/2010/main" val="2856137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userDrawn="1"/>
        </p:nvPicPr>
        <p:blipFill rotWithShape="1">
          <a:blip r:embed="rId2"/>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Tree>
    <p:extLst>
      <p:ext uri="{BB962C8B-B14F-4D97-AF65-F5344CB8AC3E}">
        <p14:creationId xmlns:p14="http://schemas.microsoft.com/office/powerpoint/2010/main" val="118898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19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00148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62006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025994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98500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19145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37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676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60597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347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73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userDrawn="1"/>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6169428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664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pic">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CF1156B0-EA84-F660-AADC-3EAADF6711E1}"/>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pic>
        <p:nvPicPr>
          <p:cNvPr id="6" name="Picture 5" descr="A black and white sign with white text&#10;&#10;Description automatically generated">
            <a:extLst>
              <a:ext uri="{FF2B5EF4-FFF2-40B4-BE49-F238E27FC236}">
                <a16:creationId xmlns:a16="http://schemas.microsoft.com/office/drawing/2014/main" id="{85AC25FF-619B-C189-875A-9FECEBA28B8D}"/>
              </a:ext>
            </a:extLst>
          </p:cNvPr>
          <p:cNvPicPr>
            <a:picLocks noChangeAspect="1"/>
          </p:cNvPicPr>
          <p:nvPr userDrawn="1"/>
        </p:nvPicPr>
        <p:blipFill>
          <a:blip r:embed="rId3"/>
          <a:stretch>
            <a:fillRect/>
          </a:stretch>
        </p:blipFill>
        <p:spPr>
          <a:xfrm>
            <a:off x="8896351" y="5520637"/>
            <a:ext cx="3105150" cy="1220431"/>
          </a:xfrm>
          <a:prstGeom prst="rect">
            <a:avLst/>
          </a:prstGeom>
        </p:spPr>
      </p:pic>
    </p:spTree>
    <p:extLst>
      <p:ext uri="{BB962C8B-B14F-4D97-AF65-F5344CB8AC3E}">
        <p14:creationId xmlns:p14="http://schemas.microsoft.com/office/powerpoint/2010/main" val="693520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pic blue">
    <p:spTree>
      <p:nvGrpSpPr>
        <p:cNvPr id="1" name=""/>
        <p:cNvGrpSpPr/>
        <p:nvPr/>
      </p:nvGrpSpPr>
      <p:grpSpPr>
        <a:xfrm>
          <a:off x="0" y="0"/>
          <a:ext cx="0" cy="0"/>
          <a:chOff x="0" y="0"/>
          <a:chExt cx="0" cy="0"/>
        </a:xfrm>
      </p:grpSpPr>
      <p:sp>
        <p:nvSpPr>
          <p:cNvPr id="150" name="Freeform: Shape 149">
            <a:extLst>
              <a:ext uri="{FF2B5EF4-FFF2-40B4-BE49-F238E27FC236}">
                <a16:creationId xmlns:a16="http://schemas.microsoft.com/office/drawing/2014/main" id="{F63B9805-7F54-4534-8DF4-4E9B63E47865}"/>
              </a:ext>
            </a:extLst>
          </p:cNvPr>
          <p:cNvSpPr/>
          <p:nvPr/>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tx2"/>
          </a:solidFill>
          <a:ln w="19050" cap="flat">
            <a:solidFill>
              <a:schemeClr val="tx2"/>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AE68ADF8-4755-862E-E6B1-259879A1C28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83690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
        <p:nvSpPr>
          <p:cNvPr id="4" name="No_Classification">
            <a:extLst>
              <a:ext uri="{FF2B5EF4-FFF2-40B4-BE49-F238E27FC236}">
                <a16:creationId xmlns:a16="http://schemas.microsoft.com/office/drawing/2014/main" id="{F2A75BDD-AE6B-7895-F2B1-B5D0D6300BD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53117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23861234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p:nvPicPr>
        <p:blipFill rotWithShape="1">
          <a:blip r:embed="rId3"/>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
        <p:nvSpPr>
          <p:cNvPr id="3" name="No_Classification">
            <a:extLst>
              <a:ext uri="{FF2B5EF4-FFF2-40B4-BE49-F238E27FC236}">
                <a16:creationId xmlns:a16="http://schemas.microsoft.com/office/drawing/2014/main" id="{4DEB753A-E214-DAD6-D855-3F5F1868173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44804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sp>
        <p:nvSpPr>
          <p:cNvPr id="3" name="No_Classification">
            <a:extLst>
              <a:ext uri="{FF2B5EF4-FFF2-40B4-BE49-F238E27FC236}">
                <a16:creationId xmlns:a16="http://schemas.microsoft.com/office/drawing/2014/main" id="{83383C36-6FD6-50B9-EB8E-1F7FFF478B0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045400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28A06661-1D64-1CF1-A791-E0E2CE70209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728746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p:nvPicPr>
        <p:blipFill rotWithShape="1">
          <a:blip r:embed="rId3"/>
          <a:srcRect t="1188"/>
          <a:stretch/>
        </p:blipFill>
        <p:spPr>
          <a:xfrm>
            <a:off x="244441" y="0"/>
            <a:ext cx="1585457" cy="5269117"/>
          </a:xfrm>
          <a:prstGeom prst="rect">
            <a:avLst/>
          </a:prstGeom>
        </p:spPr>
      </p:pic>
      <p:sp>
        <p:nvSpPr>
          <p:cNvPr id="3" name="No_Classification">
            <a:extLst>
              <a:ext uri="{FF2B5EF4-FFF2-40B4-BE49-F238E27FC236}">
                <a16:creationId xmlns:a16="http://schemas.microsoft.com/office/drawing/2014/main" id="{AE1418E1-E553-F045-3C03-CC0F0A6EDF2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99131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0F531325-77BC-2E61-A3DB-796269A3A55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65437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3" name="No_Classification">
            <a:extLst>
              <a:ext uri="{FF2B5EF4-FFF2-40B4-BE49-F238E27FC236}">
                <a16:creationId xmlns:a16="http://schemas.microsoft.com/office/drawing/2014/main" id="{85D98457-2C60-EA92-1774-14C716FC69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33774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4CB29FF5-7925-5B4C-DC50-67DD64DCD67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1079284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blue">
    <p:bg>
      <p:bgPr>
        <a:solidFill>
          <a:schemeClr val="tx2"/>
        </a:solidFill>
        <a:effectLst/>
      </p:bgPr>
    </p:bg>
    <p:spTree>
      <p:nvGrpSpPr>
        <p:cNvPr id="1" name=""/>
        <p:cNvGrpSpPr/>
        <p:nvPr/>
      </p:nvGrpSpPr>
      <p:grpSpPr>
        <a:xfrm>
          <a:off x="0" y="0"/>
          <a:ext cx="0" cy="0"/>
          <a:chOff x="0" y="0"/>
          <a:chExt cx="0" cy="0"/>
        </a:xfrm>
      </p:grpSpPr>
      <p:sp>
        <p:nvSpPr>
          <p:cNvPr id="2" name="No_Classification">
            <a:extLst>
              <a:ext uri="{FF2B5EF4-FFF2-40B4-BE49-F238E27FC236}">
                <a16:creationId xmlns:a16="http://schemas.microsoft.com/office/drawing/2014/main" id="{FAF67AD7-3544-C582-D517-87E6982D8CFC}"/>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94398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No_Classification">
            <a:extLst>
              <a:ext uri="{FF2B5EF4-FFF2-40B4-BE49-F238E27FC236}">
                <a16:creationId xmlns:a16="http://schemas.microsoft.com/office/drawing/2014/main" id="{D87EB777-0AEB-C3B0-0038-EB0EC0E89948}"/>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852997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No_Classification">
            <a:extLst>
              <a:ext uri="{FF2B5EF4-FFF2-40B4-BE49-F238E27FC236}">
                <a16:creationId xmlns:a16="http://schemas.microsoft.com/office/drawing/2014/main" id="{31DC5F65-255E-F95D-BE6A-F6B5247AEA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1776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865866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4D954E53-4640-5DFF-3F3D-270002C24C0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856623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0C2597D-47F0-8824-FD55-E29F224EE90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508209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02E4DDC4-51A7-45E2-D7D1-D455ACE357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543613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DC32AB18-33F2-C588-4875-485EB88E942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121111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1F357CD3-29B3-6ABE-6D59-AD61BD46943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283827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content &amp; char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8"/>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4" name="No_Classification">
            <a:extLst>
              <a:ext uri="{FF2B5EF4-FFF2-40B4-BE49-F238E27FC236}">
                <a16:creationId xmlns:a16="http://schemas.microsoft.com/office/drawing/2014/main" id="{F93B4E46-BA92-56A0-8B7E-C0CFBD03C69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2558750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mp; 2 content with graphic">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AFFE2BBC-DC05-4694-9F11-59DB3A663E87}"/>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No_Classification">
            <a:extLst>
              <a:ext uri="{FF2B5EF4-FFF2-40B4-BE49-F238E27FC236}">
                <a16:creationId xmlns:a16="http://schemas.microsoft.com/office/drawing/2014/main" id="{8E4925DC-8DBC-9A32-ED15-EA0EFDF9E95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54947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content&amp; table with graphic">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E97333A-2F33-462D-9983-42A23EE6B7CB}"/>
              </a:ext>
            </a:extLst>
          </p:cNvPr>
          <p:cNvPicPr>
            <a:picLocks noChangeAspect="1"/>
          </p:cNvPicPr>
          <p:nvPr/>
        </p:nvPicPr>
        <p:blipFill rotWithShape="1">
          <a:blip r:embed="rId3"/>
          <a:srcRect r="17643"/>
          <a:stretch/>
        </p:blipFill>
        <p:spPr>
          <a:xfrm>
            <a:off x="5993177" y="331705"/>
            <a:ext cx="6198824" cy="2311550"/>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697831"/>
          </a:xfrm>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072"/>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able Placeholder 8">
            <a:extLst>
              <a:ext uri="{FF2B5EF4-FFF2-40B4-BE49-F238E27FC236}">
                <a16:creationId xmlns:a16="http://schemas.microsoft.com/office/drawing/2014/main" id="{69D71296-FBC7-46A5-976F-07C84B3CE5E6}"/>
              </a:ext>
            </a:extLst>
          </p:cNvPr>
          <p:cNvSpPr>
            <a:spLocks noGrp="1"/>
          </p:cNvSpPr>
          <p:nvPr>
            <p:ph type="tbl" sz="quarter" idx="11" hasCustomPrompt="1"/>
          </p:nvPr>
        </p:nvSpPr>
        <p:spPr>
          <a:xfrm>
            <a:off x="6096000" y="1808163"/>
            <a:ext cx="5630863" cy="4141787"/>
          </a:xfrm>
          <a:prstGeom prst="rect">
            <a:avLst/>
          </a:prstGeom>
          <a:solidFill>
            <a:schemeClr val="bg2">
              <a:lumMod val="20000"/>
              <a:lumOff val="8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table</a:t>
            </a:r>
          </a:p>
        </p:txBody>
      </p:sp>
      <p:sp>
        <p:nvSpPr>
          <p:cNvPr id="4" name="No_Classification">
            <a:extLst>
              <a:ext uri="{FF2B5EF4-FFF2-40B4-BE49-F238E27FC236}">
                <a16:creationId xmlns:a16="http://schemas.microsoft.com/office/drawing/2014/main" id="{893D57D6-9ADA-D03E-1581-2F31C3DC22C5}"/>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407014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urpose &amp; Vision">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D4B713FA-FEDC-4B8C-85D7-9815EE148469}"/>
              </a:ext>
            </a:extLst>
          </p:cNvPr>
          <p:cNvPicPr>
            <a:picLocks noChangeAspect="1"/>
          </p:cNvPicPr>
          <p:nvPr/>
        </p:nvPicPr>
        <p:blipFill rotWithShape="1">
          <a:blip r:embed="rId3"/>
          <a:srcRect t="5524" r="4876"/>
          <a:stretch/>
        </p:blipFill>
        <p:spPr>
          <a:xfrm>
            <a:off x="253497" y="-1"/>
            <a:ext cx="11938503" cy="6171403"/>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2"/>
            <a:ext cx="8942080" cy="2896147"/>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Group 10">
            <a:extLst>
              <a:ext uri="{FF2B5EF4-FFF2-40B4-BE49-F238E27FC236}">
                <a16:creationId xmlns:a16="http://schemas.microsoft.com/office/drawing/2014/main" id="{51620BF9-C6E3-4962-BC0C-142AF33CA4A3}"/>
              </a:ext>
            </a:extLst>
          </p:cNvPr>
          <p:cNvGrpSpPr/>
          <p:nvPr/>
        </p:nvGrpSpPr>
        <p:grpSpPr>
          <a:xfrm>
            <a:off x="452438" y="464145"/>
            <a:ext cx="825709" cy="177846"/>
            <a:chOff x="452438" y="265845"/>
            <a:chExt cx="825709" cy="177846"/>
          </a:xfrm>
        </p:grpSpPr>
        <p:sp>
          <p:nvSpPr>
            <p:cNvPr id="12" name="Freeform: Shape 11">
              <a:extLst>
                <a:ext uri="{FF2B5EF4-FFF2-40B4-BE49-F238E27FC236}">
                  <a16:creationId xmlns:a16="http://schemas.microsoft.com/office/drawing/2014/main" id="{C2577B0D-ABB3-4B7B-891D-784114FFD296}"/>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AFE67AC-0E40-417D-B3ED-9EEBCB776C98}"/>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F111F8-FA17-4365-AAF4-D15C3099822B}"/>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8CFE490-B41C-4650-84D4-B7779F0C8FB7}"/>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4" name="No_Classification">
            <a:extLst>
              <a:ext uri="{FF2B5EF4-FFF2-40B4-BE49-F238E27FC236}">
                <a16:creationId xmlns:a16="http://schemas.microsoft.com/office/drawing/2014/main" id="{DBE4EE24-AF09-4404-C6C0-29233B7E6BA3}"/>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368560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5631529"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5B955C96-7FCB-54D9-1545-7F92AAFD466D}"/>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62828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2058326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content &amp; pictur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title</a:t>
            </a:r>
            <a:endParaRPr lang="en-GB"/>
          </a:p>
        </p:txBody>
      </p:sp>
      <p:sp>
        <p:nvSpPr>
          <p:cNvPr id="4" name="Picture Placeholder 3">
            <a:extLst>
              <a:ext uri="{FF2B5EF4-FFF2-40B4-BE49-F238E27FC236}">
                <a16:creationId xmlns:a16="http://schemas.microsoft.com/office/drawing/2014/main" id="{C45106C1-8514-4628-8EA2-559664EB9AC6}"/>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6" name="Content Placeholder 2">
            <a:extLst>
              <a:ext uri="{FF2B5EF4-FFF2-40B4-BE49-F238E27FC236}">
                <a16:creationId xmlns:a16="http://schemas.microsoft.com/office/drawing/2014/main" id="{D7E6BB01-F29D-4EB0-B30A-FA8A89159FC8}"/>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17536EC8-7C4B-660F-6CE1-1DC9A9A5DC50}"/>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29246630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content &amp; blue blank placeholder">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3" name="No_Classification">
            <a:extLst>
              <a:ext uri="{FF2B5EF4-FFF2-40B4-BE49-F238E27FC236}">
                <a16:creationId xmlns:a16="http://schemas.microsoft.com/office/drawing/2014/main" id="{1AEA7661-48CE-6EF8-4613-5B5891997E69}"/>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177592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content &amp; white blank placeholder">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1964"/>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6" name="Content Placeholder 2">
            <a:extLst>
              <a:ext uri="{FF2B5EF4-FFF2-40B4-BE49-F238E27FC236}">
                <a16:creationId xmlns:a16="http://schemas.microsoft.com/office/drawing/2014/main" id="{62DA5FB6-B90F-48F0-8CD7-F9275CA2E71F}"/>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DBF72177-A363-4433-5CC2-A8D7163C3AB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477031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content &amp; chart on blue ">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lvl1pPr>
          </a:lstStyle>
          <a:p>
            <a:r>
              <a:rPr lang="en-US"/>
              <a:t>Add title</a:t>
            </a:r>
            <a:endParaRPr lang="en-GB"/>
          </a:p>
        </p:txBody>
      </p:sp>
      <p:sp>
        <p:nvSpPr>
          <p:cNvPr id="5" name="Text Placeholder 14">
            <a:extLst>
              <a:ext uri="{FF2B5EF4-FFF2-40B4-BE49-F238E27FC236}">
                <a16:creationId xmlns:a16="http://schemas.microsoft.com/office/drawing/2014/main" id="{13D29D2E-4CD5-4708-91AF-D7FB890A455E}"/>
              </a:ext>
            </a:extLst>
          </p:cNvPr>
          <p:cNvSpPr>
            <a:spLocks noGrp="1"/>
          </p:cNvSpPr>
          <p:nvPr>
            <p:ph type="body" sz="quarter" idx="12" hasCustomPrompt="1"/>
          </p:nvPr>
        </p:nvSpPr>
        <p:spPr>
          <a:xfrm>
            <a:off x="455416" y="1808163"/>
            <a:ext cx="4788613" cy="4141787"/>
          </a:xfrm>
          <a:prstGeom prst="rect">
            <a:avLst/>
          </a:prstGeom>
        </p:spPr>
        <p:txBody>
          <a:bodyPr vert="horz" lIns="0" tIns="0" rIns="0" bIns="0" rtlCol="0">
            <a:noAutofit/>
          </a:bodyPr>
          <a:lstStyle>
            <a:lvl1pPr>
              <a:defRPr lang="en-GB" dirty="0"/>
            </a:lvl1pPr>
          </a:lstStyle>
          <a:p>
            <a:pPr lvl="0"/>
            <a:r>
              <a:rPr lang="en-US"/>
              <a:t>Add content</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3" name="No_Classification">
            <a:extLst>
              <a:ext uri="{FF2B5EF4-FFF2-40B4-BE49-F238E27FC236}">
                <a16:creationId xmlns:a16="http://schemas.microsoft.com/office/drawing/2014/main" id="{F604DB40-4C2D-8765-8C22-D43E0BCAA672}"/>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348319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content &amp; chart on white ">
    <p:bg>
      <p:bgPr>
        <a:solidFill>
          <a:schemeClr val="tx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972641C-6E49-41CD-94EE-B958B8E27BEF}"/>
              </a:ext>
            </a:extLst>
          </p:cNvPr>
          <p:cNvSpPr/>
          <p:nvPr/>
        </p:nvSpPr>
        <p:spPr>
          <a:xfrm>
            <a:off x="6146706" y="-9053"/>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45262 w 6096000"/>
              <a:gd name="connsiteY3" fmla="*/ 6858000 h 6858000"/>
              <a:gd name="connsiteX4" fmla="*/ 0 w 6096000"/>
              <a:gd name="connsiteY4" fmla="*/ 64260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6096000" y="6858000"/>
                </a:lnTo>
                <a:lnTo>
                  <a:pt x="445262" y="6858000"/>
                </a:lnTo>
                <a:lnTo>
                  <a:pt x="0" y="64260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4788614" cy="697831"/>
          </a:xfrm>
        </p:spPr>
        <p:txBody>
          <a:bodyPr/>
          <a:lstStyle>
            <a:lvl1pPr>
              <a:defRPr>
                <a:solidFill>
                  <a:schemeClr val="bg1"/>
                </a:solidFill>
              </a:defRPr>
            </a:lvl1pPr>
          </a:lstStyle>
          <a:p>
            <a:r>
              <a:rPr lang="en-US"/>
              <a:t>Add title</a:t>
            </a:r>
            <a:endParaRPr lang="en-GB"/>
          </a:p>
        </p:txBody>
      </p:sp>
      <p:sp>
        <p:nvSpPr>
          <p:cNvPr id="4" name="Chart Placeholder 3">
            <a:extLst>
              <a:ext uri="{FF2B5EF4-FFF2-40B4-BE49-F238E27FC236}">
                <a16:creationId xmlns:a16="http://schemas.microsoft.com/office/drawing/2014/main" id="{6EFDB498-6CAE-418A-96E3-F00B5EA3456B}"/>
              </a:ext>
            </a:extLst>
          </p:cNvPr>
          <p:cNvSpPr>
            <a:spLocks noGrp="1"/>
          </p:cNvSpPr>
          <p:nvPr>
            <p:ph type="chart" sz="quarter" idx="13" hasCustomPrompt="1"/>
          </p:nvPr>
        </p:nvSpPr>
        <p:spPr>
          <a:xfrm>
            <a:off x="6985729" y="1192195"/>
            <a:ext cx="4417955" cy="4455504"/>
          </a:xfrm>
          <a:prstGeom prst="rect">
            <a:avLst/>
          </a:pr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
        <p:nvSpPr>
          <p:cNvPr id="6" name="Content Placeholder 2">
            <a:extLst>
              <a:ext uri="{FF2B5EF4-FFF2-40B4-BE49-F238E27FC236}">
                <a16:creationId xmlns:a16="http://schemas.microsoft.com/office/drawing/2014/main" id="{59B006F4-6E48-4AB1-8408-4DB1A39A7AD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No_Classification">
            <a:extLst>
              <a:ext uri="{FF2B5EF4-FFF2-40B4-BE49-F238E27FC236}">
                <a16:creationId xmlns:a16="http://schemas.microsoft.com/office/drawing/2014/main" id="{5D6940E9-F400-E99C-842C-98EC87DD682F}"/>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19651553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4334150F-86DE-4DE2-9F63-6E151D68B2CA}"/>
              </a:ext>
            </a:extLst>
          </p:cNvPr>
          <p:cNvSpPr>
            <a:spLocks noGrp="1"/>
          </p:cNvSpPr>
          <p:nvPr>
            <p:ph type="pic" sz="quarter" idx="18" hasCustomPrompt="1"/>
          </p:nvPr>
        </p:nvSpPr>
        <p:spPr>
          <a:xfrm>
            <a:off x="45243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lvl1pPr>
          </a:lstStyle>
          <a:p>
            <a:r>
              <a:rPr lang="en-US"/>
              <a:t>Meet the team</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lvl1pPr>
          </a:lstStyle>
          <a:p>
            <a:pPr lvl="0"/>
            <a:r>
              <a:rPr lang="en-US"/>
              <a:t>Add content</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lvl1pPr>
          </a:lstStyle>
          <a:p>
            <a:pPr lvl="0"/>
            <a:r>
              <a:rPr lang="en-US"/>
              <a:t>Add content</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lvl1pPr>
          </a:lstStyle>
          <a:p>
            <a:pPr lvl="0"/>
            <a:r>
              <a:rPr lang="en-US"/>
              <a:t>Add content</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lvl1pPr>
          </a:lstStyle>
          <a:p>
            <a:pPr lvl="0"/>
            <a:r>
              <a:rPr lang="en-US"/>
              <a:t>Add content</a:t>
            </a:r>
            <a:endParaRPr lang="en-GB"/>
          </a:p>
        </p:txBody>
      </p:sp>
      <p:sp>
        <p:nvSpPr>
          <p:cNvPr id="24" name="Picture Placeholder 23">
            <a:extLst>
              <a:ext uri="{FF2B5EF4-FFF2-40B4-BE49-F238E27FC236}">
                <a16:creationId xmlns:a16="http://schemas.microsoft.com/office/drawing/2014/main" id="{887CD75E-332A-46D6-83C3-655669B9C4EC}"/>
              </a:ext>
            </a:extLst>
          </p:cNvPr>
          <p:cNvSpPr>
            <a:spLocks noGrp="1"/>
          </p:cNvSpPr>
          <p:nvPr>
            <p:ph type="pic" sz="quarter" idx="19" hasCustomPrompt="1"/>
          </p:nvPr>
        </p:nvSpPr>
        <p:spPr>
          <a:xfrm>
            <a:off x="329209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5" name="Picture Placeholder 24">
            <a:extLst>
              <a:ext uri="{FF2B5EF4-FFF2-40B4-BE49-F238E27FC236}">
                <a16:creationId xmlns:a16="http://schemas.microsoft.com/office/drawing/2014/main" id="{D06B4DE3-88F7-47FE-ABFA-103025B357B4}"/>
              </a:ext>
            </a:extLst>
          </p:cNvPr>
          <p:cNvSpPr>
            <a:spLocks noGrp="1"/>
          </p:cNvSpPr>
          <p:nvPr>
            <p:ph type="pic" sz="quarter" idx="20" hasCustomPrompt="1"/>
          </p:nvPr>
        </p:nvSpPr>
        <p:spPr>
          <a:xfrm>
            <a:off x="6131748"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26" name="Picture Placeholder 25">
            <a:extLst>
              <a:ext uri="{FF2B5EF4-FFF2-40B4-BE49-F238E27FC236}">
                <a16:creationId xmlns:a16="http://schemas.microsoft.com/office/drawing/2014/main" id="{C0BFDF0D-FBCA-4E84-90D4-9FEC8248675B}"/>
              </a:ext>
            </a:extLst>
          </p:cNvPr>
          <p:cNvSpPr>
            <a:spLocks noGrp="1"/>
          </p:cNvSpPr>
          <p:nvPr>
            <p:ph type="pic" sz="quarter" idx="21" hasCustomPrompt="1"/>
          </p:nvPr>
        </p:nvSpPr>
        <p:spPr>
          <a:xfrm>
            <a:off x="8971403" y="1652530"/>
            <a:ext cx="1795463" cy="1820538"/>
          </a:xfrm>
          <a:custGeom>
            <a:avLst/>
            <a:gdLst>
              <a:gd name="connsiteX0" fmla="*/ 0 w 1795463"/>
              <a:gd name="connsiteY0" fmla="*/ 0 h 1820538"/>
              <a:gd name="connsiteX1" fmla="*/ 1795463 w 1795463"/>
              <a:gd name="connsiteY1" fmla="*/ 0 h 1820538"/>
              <a:gd name="connsiteX2" fmla="*/ 1795463 w 1795463"/>
              <a:gd name="connsiteY2" fmla="*/ 1410056 h 1820538"/>
              <a:gd name="connsiteX3" fmla="*/ 1315277 w 1795463"/>
              <a:gd name="connsiteY3" fmla="*/ 1820538 h 1820538"/>
              <a:gd name="connsiteX4" fmla="*/ 0 w 179546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463" h="1820538">
                <a:moveTo>
                  <a:pt x="0" y="0"/>
                </a:moveTo>
                <a:lnTo>
                  <a:pt x="1795463" y="0"/>
                </a:lnTo>
                <a:lnTo>
                  <a:pt x="1795463" y="1410056"/>
                </a:lnTo>
                <a:lnTo>
                  <a:pt x="1315277"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photo</a:t>
            </a:r>
          </a:p>
        </p:txBody>
      </p:sp>
      <p:sp>
        <p:nvSpPr>
          <p:cNvPr id="3" name="No_Classification">
            <a:extLst>
              <a:ext uri="{FF2B5EF4-FFF2-40B4-BE49-F238E27FC236}">
                <a16:creationId xmlns:a16="http://schemas.microsoft.com/office/drawing/2014/main" id="{DA59C236-DE3C-0B00-7DC0-D503A629EBE4}"/>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743206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Meet the team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6480000" cy="367615"/>
          </a:xfrm>
        </p:spPr>
        <p:txBody>
          <a:bodyPr/>
          <a:lstStyle>
            <a:lvl1pPr>
              <a:defRPr>
                <a:solidFill>
                  <a:schemeClr val="bg1"/>
                </a:solidFill>
              </a:defRPr>
            </a:lvl1pPr>
          </a:lstStyle>
          <a:p>
            <a:r>
              <a:rPr lang="en-US"/>
              <a:t>Meet the team</a:t>
            </a:r>
            <a:endParaRPr lang="en-GB"/>
          </a:p>
        </p:txBody>
      </p:sp>
      <p:sp>
        <p:nvSpPr>
          <p:cNvPr id="9" name="Text Placeholder 8">
            <a:extLst>
              <a:ext uri="{FF2B5EF4-FFF2-40B4-BE49-F238E27FC236}">
                <a16:creationId xmlns:a16="http://schemas.microsoft.com/office/drawing/2014/main" id="{B78E72F2-A6AC-43F1-A849-A00CDEF5EA85}"/>
              </a:ext>
            </a:extLst>
          </p:cNvPr>
          <p:cNvSpPr>
            <a:spLocks noGrp="1"/>
          </p:cNvSpPr>
          <p:nvPr>
            <p:ph type="body" sz="quarter" idx="10" hasCustomPrompt="1"/>
          </p:nvPr>
        </p:nvSpPr>
        <p:spPr>
          <a:xfrm>
            <a:off x="45243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1" name="Text Placeholder 10">
            <a:extLst>
              <a:ext uri="{FF2B5EF4-FFF2-40B4-BE49-F238E27FC236}">
                <a16:creationId xmlns:a16="http://schemas.microsoft.com/office/drawing/2014/main" id="{31E9CEC8-6FDF-4F5B-A665-A6AB7094155B}"/>
              </a:ext>
            </a:extLst>
          </p:cNvPr>
          <p:cNvSpPr>
            <a:spLocks noGrp="1"/>
          </p:cNvSpPr>
          <p:nvPr>
            <p:ph type="body" sz="quarter" idx="11" hasCustomPrompt="1"/>
          </p:nvPr>
        </p:nvSpPr>
        <p:spPr>
          <a:xfrm>
            <a:off x="45243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2" name="Text Placeholder 11">
            <a:extLst>
              <a:ext uri="{FF2B5EF4-FFF2-40B4-BE49-F238E27FC236}">
                <a16:creationId xmlns:a16="http://schemas.microsoft.com/office/drawing/2014/main" id="{7E434A42-49D0-4CA1-BB83-11FB5E1E5DCC}"/>
              </a:ext>
            </a:extLst>
          </p:cNvPr>
          <p:cNvSpPr>
            <a:spLocks noGrp="1"/>
          </p:cNvSpPr>
          <p:nvPr>
            <p:ph type="body" sz="quarter" idx="12" hasCustomPrompt="1"/>
          </p:nvPr>
        </p:nvSpPr>
        <p:spPr>
          <a:xfrm>
            <a:off x="329209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3" name="Text Placeholder 10">
            <a:extLst>
              <a:ext uri="{FF2B5EF4-FFF2-40B4-BE49-F238E27FC236}">
                <a16:creationId xmlns:a16="http://schemas.microsoft.com/office/drawing/2014/main" id="{F92A71C5-8ED1-463D-B308-AF5C4B0ECA83}"/>
              </a:ext>
            </a:extLst>
          </p:cNvPr>
          <p:cNvSpPr>
            <a:spLocks noGrp="1"/>
          </p:cNvSpPr>
          <p:nvPr>
            <p:ph type="body" sz="quarter" idx="13" hasCustomPrompt="1"/>
          </p:nvPr>
        </p:nvSpPr>
        <p:spPr>
          <a:xfrm>
            <a:off x="329209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4" name="Text Placeholder 13">
            <a:extLst>
              <a:ext uri="{FF2B5EF4-FFF2-40B4-BE49-F238E27FC236}">
                <a16:creationId xmlns:a16="http://schemas.microsoft.com/office/drawing/2014/main" id="{BECA9684-D55E-4B3C-9378-7CC635F78BC8}"/>
              </a:ext>
            </a:extLst>
          </p:cNvPr>
          <p:cNvSpPr>
            <a:spLocks noGrp="1"/>
          </p:cNvSpPr>
          <p:nvPr>
            <p:ph type="body" sz="quarter" idx="14" hasCustomPrompt="1"/>
          </p:nvPr>
        </p:nvSpPr>
        <p:spPr>
          <a:xfrm>
            <a:off x="6131748"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5" name="Text Placeholder 10">
            <a:extLst>
              <a:ext uri="{FF2B5EF4-FFF2-40B4-BE49-F238E27FC236}">
                <a16:creationId xmlns:a16="http://schemas.microsoft.com/office/drawing/2014/main" id="{D3FFB0F7-72B7-4D1A-B404-2802EB18A21E}"/>
              </a:ext>
            </a:extLst>
          </p:cNvPr>
          <p:cNvSpPr>
            <a:spLocks noGrp="1"/>
          </p:cNvSpPr>
          <p:nvPr>
            <p:ph type="body" sz="quarter" idx="15" hasCustomPrompt="1"/>
          </p:nvPr>
        </p:nvSpPr>
        <p:spPr>
          <a:xfrm>
            <a:off x="6131748"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16" name="Text Placeholder 15">
            <a:extLst>
              <a:ext uri="{FF2B5EF4-FFF2-40B4-BE49-F238E27FC236}">
                <a16:creationId xmlns:a16="http://schemas.microsoft.com/office/drawing/2014/main" id="{B3D5159A-DD0D-4DB1-8FF9-C8484DE41000}"/>
              </a:ext>
            </a:extLst>
          </p:cNvPr>
          <p:cNvSpPr>
            <a:spLocks noGrp="1"/>
          </p:cNvSpPr>
          <p:nvPr>
            <p:ph type="body" sz="quarter" idx="16" hasCustomPrompt="1"/>
          </p:nvPr>
        </p:nvSpPr>
        <p:spPr>
          <a:xfrm>
            <a:off x="8971403" y="1652530"/>
            <a:ext cx="1795003" cy="1820538"/>
          </a:xfrm>
          <a:custGeom>
            <a:avLst/>
            <a:gdLst>
              <a:gd name="connsiteX0" fmla="*/ 0 w 1795003"/>
              <a:gd name="connsiteY0" fmla="*/ 0 h 1820538"/>
              <a:gd name="connsiteX1" fmla="*/ 1795003 w 1795003"/>
              <a:gd name="connsiteY1" fmla="*/ 0 h 1820538"/>
              <a:gd name="connsiteX2" fmla="*/ 1795003 w 1795003"/>
              <a:gd name="connsiteY2" fmla="*/ 1399498 h 1820538"/>
              <a:gd name="connsiteX3" fmla="*/ 1344925 w 1795003"/>
              <a:gd name="connsiteY3" fmla="*/ 1820538 h 1820538"/>
              <a:gd name="connsiteX4" fmla="*/ 0 w 1795003"/>
              <a:gd name="connsiteY4" fmla="*/ 1820538 h 182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5003" h="1820538">
                <a:moveTo>
                  <a:pt x="0" y="0"/>
                </a:moveTo>
                <a:lnTo>
                  <a:pt x="1795003" y="0"/>
                </a:lnTo>
                <a:lnTo>
                  <a:pt x="1795003" y="1399498"/>
                </a:lnTo>
                <a:lnTo>
                  <a:pt x="1344925" y="1820538"/>
                </a:lnTo>
                <a:lnTo>
                  <a:pt x="0" y="1820538"/>
                </a:lnTo>
                <a:close/>
              </a:path>
            </a:pathLst>
          </a:custGeo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US"/>
              <a:t>Add photo</a:t>
            </a:r>
            <a:endParaRPr lang="en-GB"/>
          </a:p>
        </p:txBody>
      </p:sp>
      <p:sp>
        <p:nvSpPr>
          <p:cNvPr id="17" name="Text Placeholder 10">
            <a:extLst>
              <a:ext uri="{FF2B5EF4-FFF2-40B4-BE49-F238E27FC236}">
                <a16:creationId xmlns:a16="http://schemas.microsoft.com/office/drawing/2014/main" id="{D2FA30A8-1F65-4BA4-BCED-C4DB5DCE4CDF}"/>
              </a:ext>
            </a:extLst>
          </p:cNvPr>
          <p:cNvSpPr>
            <a:spLocks noGrp="1"/>
          </p:cNvSpPr>
          <p:nvPr>
            <p:ph type="body" sz="quarter" idx="17" hasCustomPrompt="1"/>
          </p:nvPr>
        </p:nvSpPr>
        <p:spPr>
          <a:xfrm>
            <a:off x="8971403" y="3770350"/>
            <a:ext cx="1795003" cy="2179600"/>
          </a:xfrm>
          <a:prstGeom prst="rect">
            <a:avLst/>
          </a:prstGeom>
        </p:spPr>
        <p:txBody>
          <a:bodyPr/>
          <a:lstStyle>
            <a:lvl1pPr>
              <a:defRPr>
                <a:solidFill>
                  <a:schemeClr val="bg1"/>
                </a:solidFill>
              </a:defRPr>
            </a:lvl1pPr>
          </a:lstStyle>
          <a:p>
            <a:pPr lvl="0"/>
            <a:r>
              <a:rPr lang="en-US"/>
              <a:t>Add content</a:t>
            </a:r>
            <a:endParaRPr lang="en-GB"/>
          </a:p>
        </p:txBody>
      </p:sp>
      <p:sp>
        <p:nvSpPr>
          <p:cNvPr id="3" name="No_Classification">
            <a:extLst>
              <a:ext uri="{FF2B5EF4-FFF2-40B4-BE49-F238E27FC236}">
                <a16:creationId xmlns:a16="http://schemas.microsoft.com/office/drawing/2014/main" id="{059E34DD-0EA1-A1D1-AB07-12D6FD5BA6D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082009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lvl1pPr>
          </a:lstStyle>
          <a:p>
            <a:r>
              <a:rPr lang="en-US"/>
              <a:t>add a video</a:t>
            </a:r>
            <a:endParaRPr lang="en-GB"/>
          </a:p>
        </p:txBody>
      </p:sp>
      <p:sp>
        <p:nvSpPr>
          <p:cNvPr id="12" name="Media Placeholder 11">
            <a:extLst>
              <a:ext uri="{FF2B5EF4-FFF2-40B4-BE49-F238E27FC236}">
                <a16:creationId xmlns:a16="http://schemas.microsoft.com/office/drawing/2014/main" id="{3E0BF0D3-34C5-4E8C-AF2A-F111651491D0}"/>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FC7B69DF-5C57-EB68-1777-EF80F67E1606}"/>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621658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edia on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631530" cy="697831"/>
          </a:xfrm>
        </p:spPr>
        <p:txBody>
          <a:bodyPr/>
          <a:lstStyle>
            <a:lvl1pPr>
              <a:defRPr>
                <a:solidFill>
                  <a:schemeClr val="bg1"/>
                </a:solidFill>
              </a:defRPr>
            </a:lvl1pPr>
          </a:lstStyle>
          <a:p>
            <a:r>
              <a:rPr lang="en-US"/>
              <a:t>add a video</a:t>
            </a:r>
            <a:endParaRPr lang="en-GB"/>
          </a:p>
        </p:txBody>
      </p:sp>
      <p:sp>
        <p:nvSpPr>
          <p:cNvPr id="4" name="Media Placeholder 11">
            <a:extLst>
              <a:ext uri="{FF2B5EF4-FFF2-40B4-BE49-F238E27FC236}">
                <a16:creationId xmlns:a16="http://schemas.microsoft.com/office/drawing/2014/main" id="{07B7985F-3B77-47D4-8044-B250A793B1C1}"/>
              </a:ext>
            </a:extLst>
          </p:cNvPr>
          <p:cNvSpPr>
            <a:spLocks noGrp="1"/>
          </p:cNvSpPr>
          <p:nvPr>
            <p:ph type="media" sz="quarter" idx="10" hasCustomPrompt="1"/>
          </p:nvPr>
        </p:nvSpPr>
        <p:spPr>
          <a:xfrm>
            <a:off x="2482056" y="1855023"/>
            <a:ext cx="7227888" cy="4052887"/>
          </a:xfrm>
          <a:prstGeom prst="rect">
            <a:avLst/>
          </a:prstGeom>
          <a:solidFill>
            <a:schemeClr val="bg2">
              <a:lumMod val="40000"/>
              <a:lumOff val="60000"/>
            </a:schemeClr>
          </a:solidFill>
        </p:spPr>
        <p:txBody>
          <a:bodyPr vert="horz" wrap="square" lIns="0" tIns="0" rIns="0" bIns="0" rtlCol="0" anchor="ctr">
            <a:noAutofit/>
          </a:bodyPr>
          <a:lstStyle>
            <a:lvl1pPr algn="ctr">
              <a:defRPr lang="en-GB" sz="2000">
                <a:solidFill>
                  <a:schemeClr val="tx2"/>
                </a:solidFill>
              </a:defRPr>
            </a:lvl1pPr>
          </a:lstStyle>
          <a:p>
            <a:pPr marL="153988" lvl="0" indent="-153988" algn="ctr"/>
            <a:r>
              <a:rPr lang="en-GB"/>
              <a:t>Add media</a:t>
            </a:r>
          </a:p>
        </p:txBody>
      </p:sp>
      <p:sp>
        <p:nvSpPr>
          <p:cNvPr id="3" name="No_Classification">
            <a:extLst>
              <a:ext uri="{FF2B5EF4-FFF2-40B4-BE49-F238E27FC236}">
                <a16:creationId xmlns:a16="http://schemas.microsoft.com/office/drawing/2014/main" id="{BFFDA818-71D7-9D21-02F8-DAFA240D3F5E}"/>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823585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73EF12DC-8C27-44CB-8306-4854448F8FC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p:ph type="ctrTitle" hasCustomPrompt="1"/>
          </p:nvPr>
        </p:nvSpPr>
        <p:spPr>
          <a:xfrm>
            <a:off x="1183532" y="1260719"/>
            <a:ext cx="6480000" cy="1519947"/>
          </a:xfrm>
        </p:spPr>
        <p:txBody>
          <a:bodyPr anchor="b">
            <a:noAutofit/>
          </a:bodyPr>
          <a:lstStyle>
            <a:lvl1pPr algn="l">
              <a:lnSpc>
                <a:spcPct val="85000"/>
              </a:lnSpc>
              <a:defRPr sz="4600" b="1">
                <a:solidFill>
                  <a:schemeClr val="bg1"/>
                </a:solidFill>
              </a:defRPr>
            </a:lvl1pPr>
          </a:lstStyle>
          <a:p>
            <a:r>
              <a:rPr lang="en-US"/>
              <a:t>Thank you</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p:nvPicPr>
        <p:blipFill rotWithShape="1">
          <a:blip r:embed="rId5"/>
          <a:srcRect t="2801" r="45708" b="45214"/>
          <a:stretch/>
        </p:blipFill>
        <p:spPr>
          <a:xfrm>
            <a:off x="636609" y="-1"/>
            <a:ext cx="866265" cy="2789719"/>
          </a:xfrm>
          <a:prstGeom prst="rect">
            <a:avLst/>
          </a:prstGeom>
        </p:spPr>
      </p:pic>
      <p:pic>
        <p:nvPicPr>
          <p:cNvPr id="5" name="Picture 4">
            <a:extLst>
              <a:ext uri="{FF2B5EF4-FFF2-40B4-BE49-F238E27FC236}">
                <a16:creationId xmlns:a16="http://schemas.microsoft.com/office/drawing/2014/main" id="{A5D48DCE-42BA-4CED-A212-0674E5C6D2E7}"/>
              </a:ext>
            </a:extLst>
          </p:cNvPr>
          <p:cNvPicPr>
            <a:picLocks noChangeAspect="1"/>
          </p:cNvPicPr>
          <p:nvPr/>
        </p:nvPicPr>
        <p:blipFill rotWithShape="1">
          <a:blip r:embed="rId5"/>
          <a:srcRect t="3483" b="43449"/>
          <a:stretch/>
        </p:blipFill>
        <p:spPr>
          <a:xfrm>
            <a:off x="636609" y="0"/>
            <a:ext cx="1623143" cy="2897109"/>
          </a:xfrm>
          <a:prstGeom prst="rect">
            <a:avLst/>
          </a:prstGeom>
        </p:spPr>
      </p:pic>
      <p:grpSp>
        <p:nvGrpSpPr>
          <p:cNvPr id="10" name="Group 9">
            <a:extLst>
              <a:ext uri="{FF2B5EF4-FFF2-40B4-BE49-F238E27FC236}">
                <a16:creationId xmlns:a16="http://schemas.microsoft.com/office/drawing/2014/main" id="{626A6355-54B7-46A7-B6C7-767E396E1773}"/>
              </a:ext>
            </a:extLst>
          </p:cNvPr>
          <p:cNvGrpSpPr/>
          <p:nvPr/>
        </p:nvGrpSpPr>
        <p:grpSpPr>
          <a:xfrm>
            <a:off x="7581799" y="4421775"/>
            <a:ext cx="4610201" cy="2436225"/>
            <a:chOff x="7581799" y="4421775"/>
            <a:chExt cx="4610201" cy="2436225"/>
          </a:xfrm>
        </p:grpSpPr>
        <p:grpSp>
          <p:nvGrpSpPr>
            <p:cNvPr id="11" name="Group 10">
              <a:extLst>
                <a:ext uri="{FF2B5EF4-FFF2-40B4-BE49-F238E27FC236}">
                  <a16:creationId xmlns:a16="http://schemas.microsoft.com/office/drawing/2014/main" id="{867B71F9-503C-485D-933F-A34B20D16725}"/>
                </a:ext>
              </a:extLst>
            </p:cNvPr>
            <p:cNvGrpSpPr/>
            <p:nvPr/>
          </p:nvGrpSpPr>
          <p:grpSpPr>
            <a:xfrm>
              <a:off x="7581799" y="4421775"/>
              <a:ext cx="4610201" cy="2436225"/>
              <a:chOff x="-2399815" y="1795775"/>
              <a:chExt cx="4610201" cy="2436225"/>
            </a:xfrm>
          </p:grpSpPr>
          <p:sp>
            <p:nvSpPr>
              <p:cNvPr id="13" name="Freeform: Shape 12">
                <a:extLst>
                  <a:ext uri="{FF2B5EF4-FFF2-40B4-BE49-F238E27FC236}">
                    <a16:creationId xmlns:a16="http://schemas.microsoft.com/office/drawing/2014/main" id="{6163086D-2C03-4016-AF03-9EE1000758F8}"/>
                  </a:ext>
                </a:extLst>
              </p:cNvPr>
              <p:cNvSpPr/>
              <p:nvPr/>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2EECD2F-8FBE-4896-A73D-EA0B9956B4BC}"/>
                  </a:ext>
                </a:extLst>
              </p:cNvPr>
              <p:cNvSpPr/>
              <p:nvPr/>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12" name="Graphic 11">
              <a:extLst>
                <a:ext uri="{FF2B5EF4-FFF2-40B4-BE49-F238E27FC236}">
                  <a16:creationId xmlns:a16="http://schemas.microsoft.com/office/drawing/2014/main" id="{CC41C8C7-D6C5-4C79-A6CB-8B0292482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79083" y="5654306"/>
              <a:ext cx="2753080" cy="896597"/>
            </a:xfrm>
            <a:prstGeom prst="rect">
              <a:avLst/>
            </a:prstGeom>
          </p:spPr>
        </p:pic>
      </p:grpSp>
      <p:sp>
        <p:nvSpPr>
          <p:cNvPr id="17" name="Text Placeholder 16">
            <a:extLst>
              <a:ext uri="{FF2B5EF4-FFF2-40B4-BE49-F238E27FC236}">
                <a16:creationId xmlns:a16="http://schemas.microsoft.com/office/drawing/2014/main" id="{9A5B1CAD-6941-4AC1-BD30-E00B7D193B28}"/>
              </a:ext>
            </a:extLst>
          </p:cNvPr>
          <p:cNvSpPr>
            <a:spLocks noGrp="1"/>
          </p:cNvSpPr>
          <p:nvPr>
            <p:ph type="body" sz="quarter" idx="10" hasCustomPrompt="1"/>
          </p:nvPr>
        </p:nvSpPr>
        <p:spPr>
          <a:xfrm>
            <a:off x="672823" y="5109754"/>
            <a:ext cx="2568319" cy="1306921"/>
          </a:xfrm>
          <a:prstGeom prst="rect">
            <a:avLst/>
          </a:prstGeom>
        </p:spPr>
        <p:txBody>
          <a:bodyPr/>
          <a:lstStyle>
            <a:lvl1pPr marL="0" indent="0">
              <a:buNone/>
              <a:defRPr>
                <a:solidFill>
                  <a:schemeClr val="bg1"/>
                </a:solidFill>
              </a:defRPr>
            </a:lvl1pPr>
          </a:lstStyle>
          <a:p>
            <a:pPr lvl="0"/>
            <a:r>
              <a:rPr lang="en-US"/>
              <a:t>Add contact details</a:t>
            </a:r>
            <a:endParaRPr lang="en-GB"/>
          </a:p>
        </p:txBody>
      </p:sp>
      <p:sp>
        <p:nvSpPr>
          <p:cNvPr id="3" name="No_Classification">
            <a:extLst>
              <a:ext uri="{FF2B5EF4-FFF2-40B4-BE49-F238E27FC236}">
                <a16:creationId xmlns:a16="http://schemas.microsoft.com/office/drawing/2014/main" id="{CA68F221-467D-1135-97F1-9B3D81F29417}"/>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274282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27981434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Icon page">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38041E19-FF4F-4C33-A0BA-DC847F2024C3}"/>
              </a:ext>
            </a:extLst>
          </p:cNvPr>
          <p:cNvPicPr>
            <a:picLocks noChangeAspect="1"/>
          </p:cNvPicPr>
          <p:nvPr/>
        </p:nvPicPr>
        <p:blipFill rotWithShape="1">
          <a:blip r:embed="rId3"/>
          <a:srcRect t="75559" r="25142"/>
          <a:stretch/>
        </p:blipFill>
        <p:spPr>
          <a:xfrm>
            <a:off x="6114472" y="4895273"/>
            <a:ext cx="6077528" cy="1437059"/>
          </a:xfrm>
          <a:prstGeom prst="rect">
            <a:avLst/>
          </a:prstGeom>
        </p:spPr>
      </p:pic>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64470" y="866274"/>
            <a:ext cx="5290242" cy="777799"/>
          </a:xfrm>
        </p:spPr>
        <p:txBody>
          <a:bodyPr/>
          <a:lstStyle>
            <a:lvl1pPr>
              <a:defRPr/>
            </a:lvl1pPr>
          </a:lstStyle>
          <a:p>
            <a:r>
              <a:rPr lang="en-US"/>
              <a:t>PAGE HEADING CAN GO OVER TWEO LINES</a:t>
            </a:r>
            <a:endParaRPr lang="en-GB"/>
          </a:p>
        </p:txBody>
      </p:sp>
      <p:sp>
        <p:nvSpPr>
          <p:cNvPr id="16" name="Content Placeholder 2">
            <a:extLst>
              <a:ext uri="{FF2B5EF4-FFF2-40B4-BE49-F238E27FC236}">
                <a16:creationId xmlns:a16="http://schemas.microsoft.com/office/drawing/2014/main" id="{67B6F139-4C82-4FC9-911C-E997AF62CDA9}"/>
              </a:ext>
            </a:extLst>
          </p:cNvPr>
          <p:cNvSpPr>
            <a:spLocks noGrp="1"/>
          </p:cNvSpPr>
          <p:nvPr>
            <p:ph idx="1" hasCustomPrompt="1"/>
          </p:nvPr>
        </p:nvSpPr>
        <p:spPr>
          <a:xfrm>
            <a:off x="464470"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ED74F4DB-770E-4689-994A-4FEA02620699}"/>
              </a:ext>
            </a:extLst>
          </p:cNvPr>
          <p:cNvSpPr>
            <a:spLocks noGrp="1"/>
          </p:cNvSpPr>
          <p:nvPr>
            <p:ph idx="10" hasCustomPrompt="1"/>
          </p:nvPr>
        </p:nvSpPr>
        <p:spPr>
          <a:xfrm>
            <a:off x="6437288" y="1802603"/>
            <a:ext cx="5290242" cy="329449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pic>
        <p:nvPicPr>
          <p:cNvPr id="19" name="Picture 18" descr="Graphical user interface, application&#10;&#10;Description automatically generated">
            <a:extLst>
              <a:ext uri="{FF2B5EF4-FFF2-40B4-BE49-F238E27FC236}">
                <a16:creationId xmlns:a16="http://schemas.microsoft.com/office/drawing/2014/main" id="{CC22B201-2EF3-414F-83E9-BB571A48B2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0"/>
            <a:ext cx="6095999" cy="1825625"/>
          </a:xfrm>
          <a:prstGeom prst="rect">
            <a:avLst/>
          </a:prstGeom>
        </p:spPr>
      </p:pic>
      <p:sp>
        <p:nvSpPr>
          <p:cNvPr id="3" name="No_Classification">
            <a:extLst>
              <a:ext uri="{FF2B5EF4-FFF2-40B4-BE49-F238E27FC236}">
                <a16:creationId xmlns:a16="http://schemas.microsoft.com/office/drawing/2014/main" id="{8EFAD270-D77F-2BDA-3C15-22748AE7841A}"/>
              </a:ext>
            </a:extLst>
          </p:cNvPr>
          <p:cNvSpPr txBox="1"/>
          <p:nvPr>
            <p:custDataLst>
              <p:tags r:id="rId1"/>
            </p:custDataLst>
          </p:nvPr>
        </p:nvSpPr>
        <p:spPr>
          <a:xfrm>
            <a:off x="464312" y="5025517"/>
            <a:ext cx="496697" cy="342273"/>
          </a:xfrm>
          <a:prstGeom prst="rect">
            <a:avLst/>
          </a:prstGeom>
          <a:noFill/>
        </p:spPr>
        <p:txBody>
          <a:bodyPr vert="horz" lIns="35941" tIns="17907" rIns="35941" bIns="46736" rtlCol="0">
            <a:spAutoFit/>
          </a:bodyPr>
          <a:lstStyle/>
          <a:p>
            <a:endParaRPr lang="en-GB"/>
          </a:p>
        </p:txBody>
      </p:sp>
    </p:spTree>
    <p:extLst>
      <p:ext uri="{BB962C8B-B14F-4D97-AF65-F5344CB8AC3E}">
        <p14:creationId xmlns:p14="http://schemas.microsoft.com/office/powerpoint/2010/main" val="3570181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Pres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3360" y="360000"/>
            <a:ext cx="9492361" cy="328039"/>
          </a:xfrm>
        </p:spPr>
        <p:txBody>
          <a:bodyPr/>
          <a:lstStyle/>
          <a:p>
            <a:r>
              <a:rPr lang="en-US"/>
              <a:t>Click to edit Master title style</a:t>
            </a:r>
            <a:endParaRPr lang="en-GB"/>
          </a:p>
        </p:txBody>
      </p:sp>
      <p:sp>
        <p:nvSpPr>
          <p:cNvPr id="3" name="Content Placeholder 2"/>
          <p:cNvSpPr>
            <a:spLocks noGrp="1"/>
          </p:cNvSpPr>
          <p:nvPr>
            <p:ph idx="1"/>
          </p:nvPr>
        </p:nvSpPr>
        <p:spPr>
          <a:xfrm>
            <a:off x="443360" y="1440000"/>
            <a:ext cx="11305708" cy="4572000"/>
          </a:xfrm>
          <a:prstGeom prst="rect">
            <a:avLst/>
          </a:prstGeom>
        </p:spPr>
        <p:txBody>
          <a:bodyPr/>
          <a:lstStyle>
            <a:lvl1pPr marL="270000" indent="-270000">
              <a:buFontTx/>
              <a:buBlip>
                <a:blip r:embed="rId3"/>
              </a:buBlip>
              <a:defRPr>
                <a:solidFill>
                  <a:schemeClr val="bg2"/>
                </a:solidFill>
              </a:defRPr>
            </a:lvl1pPr>
            <a:lvl2pPr>
              <a:buSzPct val="100000"/>
              <a:defRPr/>
            </a:lvl2pPr>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3"/>
          </p:nvPr>
        </p:nvSpPr>
        <p:spPr>
          <a:xfrm>
            <a:off x="443808" y="792000"/>
            <a:ext cx="11305709" cy="360362"/>
          </a:xfrm>
          <a:prstGeom prst="rect">
            <a:avLst/>
          </a:prstGeom>
        </p:spPr>
        <p:txBody>
          <a:bodyPr>
            <a:noAutofit/>
          </a:bodyPr>
          <a:lstStyle>
            <a:lvl1pPr>
              <a:buNone/>
              <a:defRPr sz="2200" baseline="0">
                <a:solidFill>
                  <a:schemeClr val="tx2"/>
                </a:solidFill>
              </a:defRPr>
            </a:lvl1pPr>
          </a:lstStyle>
          <a:p>
            <a:pPr lvl="0"/>
            <a:r>
              <a:rPr lang="en-US"/>
              <a:t>Edit Master text styles</a:t>
            </a:r>
          </a:p>
        </p:txBody>
      </p:sp>
      <p:sp>
        <p:nvSpPr>
          <p:cNvPr id="4" name="No_Classification"/>
          <p:cNvSpPr txBox="1"/>
          <p:nvPr userDrawn="1">
            <p:custDataLst>
              <p:tags r:id="rId1"/>
            </p:custDataLst>
          </p:nvPr>
        </p:nvSpPr>
        <p:spPr>
          <a:xfrm>
            <a:off x="332368" y="6612383"/>
            <a:ext cx="1568615" cy="246221"/>
          </a:xfrm>
          <a:prstGeom prst="rect">
            <a:avLst/>
          </a:prstGeom>
          <a:noFill/>
        </p:spPr>
        <p:txBody>
          <a:bodyPr vert="horz" rtlCol="0">
            <a:spAutoFit/>
          </a:bodyPr>
          <a:lstStyle/>
          <a:p>
            <a:pPr algn="just"/>
            <a:endParaRPr lang="en-GB" sz="1000">
              <a:solidFill>
                <a:srgbClr val="7E7E7E"/>
              </a:solidFill>
              <a:latin typeface="Calibri" panose="020F0502020204030204" pitchFamily="34" charset="0"/>
            </a:endParaRPr>
          </a:p>
        </p:txBody>
      </p:sp>
    </p:spTree>
    <p:extLst>
      <p:ext uri="{BB962C8B-B14F-4D97-AF65-F5344CB8AC3E}">
        <p14:creationId xmlns:p14="http://schemas.microsoft.com/office/powerpoint/2010/main" val="3104682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pic">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rgbClr val="FFFFFF"/>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28575" cap="flat">
                <a:solidFill>
                  <a:schemeClr val="accent2"/>
                </a:solid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50" name="Freeform: Shape 149">
            <a:extLst>
              <a:ext uri="{FF2B5EF4-FFF2-40B4-BE49-F238E27FC236}">
                <a16:creationId xmlns:a16="http://schemas.microsoft.com/office/drawing/2014/main" id="{F63B9805-7F54-4534-8DF4-4E9B63E47865}"/>
              </a:ext>
            </a:extLst>
          </p:cNvPr>
          <p:cNvSpPr/>
          <p:nvPr userDrawn="1"/>
        </p:nvSpPr>
        <p:spPr>
          <a:xfrm>
            <a:off x="828243" y="-6976"/>
            <a:ext cx="624144" cy="2031937"/>
          </a:xfrm>
          <a:custGeom>
            <a:avLst/>
            <a:gdLst>
              <a:gd name="connsiteX0" fmla="*/ 434287 w 624144"/>
              <a:gd name="connsiteY0" fmla="*/ 0 h 2031937"/>
              <a:gd name="connsiteX1" fmla="*/ 624144 w 624144"/>
              <a:gd name="connsiteY1" fmla="*/ 0 h 2031937"/>
              <a:gd name="connsiteX2" fmla="*/ 624144 w 624144"/>
              <a:gd name="connsiteY2" fmla="*/ 550702 h 2031937"/>
              <a:gd name="connsiteX3" fmla="*/ 624144 w 624144"/>
              <a:gd name="connsiteY3" fmla="*/ 555653 h 2031937"/>
              <a:gd name="connsiteX4" fmla="*/ 594592 w 624144"/>
              <a:gd name="connsiteY4" fmla="*/ 622052 h 2031937"/>
              <a:gd name="connsiteX5" fmla="*/ 587778 w 624144"/>
              <a:gd name="connsiteY5" fmla="*/ 626392 h 2031937"/>
              <a:gd name="connsiteX6" fmla="*/ 189890 w 624144"/>
              <a:gd name="connsiteY6" fmla="*/ 1024281 h 2031937"/>
              <a:gd name="connsiteX7" fmla="*/ 189890 w 624144"/>
              <a:gd name="connsiteY7" fmla="*/ 1934501 h 2031937"/>
              <a:gd name="connsiteX8" fmla="*/ 189890 w 624144"/>
              <a:gd name="connsiteY8" fmla="*/ 1939452 h 2031937"/>
              <a:gd name="connsiteX9" fmla="*/ 92485 w 624144"/>
              <a:gd name="connsiteY9" fmla="*/ 2031905 h 2031937"/>
              <a:gd name="connsiteX10" fmla="*/ 32 w 624144"/>
              <a:gd name="connsiteY10" fmla="*/ 1934501 h 2031937"/>
              <a:gd name="connsiteX11" fmla="*/ 32 w 624144"/>
              <a:gd name="connsiteY11" fmla="*/ 984955 h 2031937"/>
              <a:gd name="connsiteX12" fmla="*/ 7252 w 624144"/>
              <a:gd name="connsiteY12" fmla="*/ 948645 h 2031937"/>
              <a:gd name="connsiteX13" fmla="*/ 26499 w 624144"/>
              <a:gd name="connsiteY13" fmla="*/ 919816 h 2031937"/>
              <a:gd name="connsiteX14" fmla="*/ 27817 w 624144"/>
              <a:gd name="connsiteY14" fmla="*/ 917781 h 2031937"/>
              <a:gd name="connsiteX15" fmla="*/ 434287 w 624144"/>
              <a:gd name="connsiteY15" fmla="*/ 511311 h 203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31937">
                <a:moveTo>
                  <a:pt x="434287" y="0"/>
                </a:moveTo>
                <a:lnTo>
                  <a:pt x="624144" y="0"/>
                </a:lnTo>
                <a:lnTo>
                  <a:pt x="624144" y="550702"/>
                </a:lnTo>
                <a:lnTo>
                  <a:pt x="624144" y="555653"/>
                </a:lnTo>
                <a:cubicBezTo>
                  <a:pt x="623461" y="581866"/>
                  <a:pt x="612218" y="605321"/>
                  <a:pt x="594592" y="622052"/>
                </a:cubicBezTo>
                <a:lnTo>
                  <a:pt x="587778" y="626392"/>
                </a:lnTo>
                <a:lnTo>
                  <a:pt x="189890" y="1024281"/>
                </a:lnTo>
                <a:lnTo>
                  <a:pt x="189890" y="1934501"/>
                </a:lnTo>
                <a:cubicBezTo>
                  <a:pt x="189935" y="1936151"/>
                  <a:pt x="189935" y="1937802"/>
                  <a:pt x="189890" y="1939452"/>
                </a:cubicBezTo>
                <a:cubicBezTo>
                  <a:pt x="188523" y="1991877"/>
                  <a:pt x="144917" y="2033272"/>
                  <a:pt x="92485" y="2031905"/>
                </a:cubicBezTo>
                <a:cubicBezTo>
                  <a:pt x="40060" y="2030539"/>
                  <a:pt x="-1335" y="1986926"/>
                  <a:pt x="32" y="1934501"/>
                </a:cubicBezTo>
                <a:lnTo>
                  <a:pt x="32" y="984955"/>
                </a:lnTo>
                <a:cubicBezTo>
                  <a:pt x="32" y="972375"/>
                  <a:pt x="2530" y="960050"/>
                  <a:pt x="7252" y="948645"/>
                </a:cubicBezTo>
                <a:lnTo>
                  <a:pt x="26499" y="919816"/>
                </a:lnTo>
                <a:lnTo>
                  <a:pt x="27817" y="917781"/>
                </a:lnTo>
                <a:lnTo>
                  <a:pt x="434287" y="511311"/>
                </a:lnTo>
                <a:close/>
              </a:path>
            </a:pathLst>
          </a:custGeom>
          <a:solidFill>
            <a:schemeClr val="accent2"/>
          </a:solidFill>
          <a:ln w="28575" cap="flat">
            <a:solidFill>
              <a:schemeClr val="accent2"/>
            </a:solid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15544" y="2037425"/>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15544" y="2481259"/>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15544" y="2703177"/>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15544" y="2259342"/>
            <a:ext cx="225647" cy="225648"/>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5858299-7E8C-4EB1-9AB7-2F66321E1486}"/>
              </a:ext>
            </a:extLst>
          </p:cNvPr>
          <p:cNvSpPr/>
          <p:nvPr userDrawn="1"/>
        </p:nvSpPr>
        <p:spPr>
          <a:xfrm>
            <a:off x="680716" y="-6976"/>
            <a:ext cx="472098" cy="2460049"/>
          </a:xfrm>
          <a:custGeom>
            <a:avLst/>
            <a:gdLst>
              <a:gd name="connsiteX0" fmla="*/ 434093 w 472098"/>
              <a:gd name="connsiteY0" fmla="*/ 0 h 2460049"/>
              <a:gd name="connsiteX1" fmla="*/ 472065 w 472098"/>
              <a:gd name="connsiteY1" fmla="*/ 0 h 2460049"/>
              <a:gd name="connsiteX2" fmla="*/ 472065 w 472098"/>
              <a:gd name="connsiteY2" fmla="*/ 469789 h 2460049"/>
              <a:gd name="connsiteX3" fmla="*/ 472065 w 472098"/>
              <a:gd name="connsiteY3" fmla="*/ 472000 h 2460049"/>
              <a:gd name="connsiteX4" fmla="*/ 466743 w 472098"/>
              <a:gd name="connsiteY4" fmla="*/ 482991 h 2460049"/>
              <a:gd name="connsiteX5" fmla="*/ 466713 w 472098"/>
              <a:gd name="connsiteY5" fmla="*/ 483068 h 2460049"/>
              <a:gd name="connsiteX6" fmla="*/ 466699 w 472098"/>
              <a:gd name="connsiteY6" fmla="*/ 483082 h 2460049"/>
              <a:gd name="connsiteX7" fmla="*/ 465721 w 472098"/>
              <a:gd name="connsiteY7" fmla="*/ 485102 h 2460049"/>
              <a:gd name="connsiteX8" fmla="*/ 464124 w 472098"/>
              <a:gd name="connsiteY8" fmla="*/ 485658 h 2460049"/>
              <a:gd name="connsiteX9" fmla="*/ 38004 w 472098"/>
              <a:gd name="connsiteY9" fmla="*/ 911778 h 2460049"/>
              <a:gd name="connsiteX10" fmla="*/ 38004 w 472098"/>
              <a:gd name="connsiteY10" fmla="*/ 2439922 h 2460049"/>
              <a:gd name="connsiteX11" fmla="*/ 38004 w 472098"/>
              <a:gd name="connsiteY11" fmla="*/ 2442134 h 2460049"/>
              <a:gd name="connsiteX12" fmla="*/ 17909 w 472098"/>
              <a:gd name="connsiteY12" fmla="*/ 2460017 h 2460049"/>
              <a:gd name="connsiteX13" fmla="*/ 32 w 472098"/>
              <a:gd name="connsiteY13" fmla="*/ 2439922 h 2460049"/>
              <a:gd name="connsiteX14" fmla="*/ 32 w 472098"/>
              <a:gd name="connsiteY14" fmla="*/ 904107 h 2460049"/>
              <a:gd name="connsiteX15" fmla="*/ 4958 w 472098"/>
              <a:gd name="connsiteY15" fmla="*/ 892116 h 2460049"/>
              <a:gd name="connsiteX16" fmla="*/ 5074 w 472098"/>
              <a:gd name="connsiteY16" fmla="*/ 892061 h 2460049"/>
              <a:gd name="connsiteX17" fmla="*/ 5640 w 472098"/>
              <a:gd name="connsiteY17" fmla="*/ 890440 h 2460049"/>
              <a:gd name="connsiteX18" fmla="*/ 434093 w 472098"/>
              <a:gd name="connsiteY18" fmla="*/ 461987 h 246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60049">
                <a:moveTo>
                  <a:pt x="434093" y="0"/>
                </a:moveTo>
                <a:lnTo>
                  <a:pt x="472065" y="0"/>
                </a:lnTo>
                <a:lnTo>
                  <a:pt x="472065" y="469789"/>
                </a:lnTo>
                <a:cubicBezTo>
                  <a:pt x="472110" y="470524"/>
                  <a:pt x="472110" y="471265"/>
                  <a:pt x="472065" y="472000"/>
                </a:cubicBezTo>
                <a:lnTo>
                  <a:pt x="466743" y="482991"/>
                </a:lnTo>
                <a:lnTo>
                  <a:pt x="466713" y="483068"/>
                </a:lnTo>
                <a:lnTo>
                  <a:pt x="466699" y="483082"/>
                </a:lnTo>
                <a:lnTo>
                  <a:pt x="465721" y="485102"/>
                </a:lnTo>
                <a:lnTo>
                  <a:pt x="464124" y="485658"/>
                </a:lnTo>
                <a:lnTo>
                  <a:pt x="38004" y="911778"/>
                </a:lnTo>
                <a:lnTo>
                  <a:pt x="38004" y="2439922"/>
                </a:lnTo>
                <a:cubicBezTo>
                  <a:pt x="38049" y="2440657"/>
                  <a:pt x="38049" y="2441399"/>
                  <a:pt x="38004" y="2442134"/>
                </a:cubicBezTo>
                <a:cubicBezTo>
                  <a:pt x="37391" y="2452622"/>
                  <a:pt x="28398" y="2460623"/>
                  <a:pt x="17909" y="2460017"/>
                </a:cubicBezTo>
                <a:cubicBezTo>
                  <a:pt x="7427" y="2459404"/>
                  <a:pt x="-580" y="2450405"/>
                  <a:pt x="32" y="2439922"/>
                </a:cubicBezTo>
                <a:lnTo>
                  <a:pt x="32" y="904107"/>
                </a:lnTo>
                <a:cubicBezTo>
                  <a:pt x="245" y="899665"/>
                  <a:pt x="1986" y="895423"/>
                  <a:pt x="4958" y="892116"/>
                </a:cubicBezTo>
                <a:lnTo>
                  <a:pt x="5074" y="892061"/>
                </a:lnTo>
                <a:lnTo>
                  <a:pt x="5640" y="890440"/>
                </a:lnTo>
                <a:lnTo>
                  <a:pt x="434093" y="461987"/>
                </a:lnTo>
                <a:close/>
              </a:path>
            </a:pathLst>
          </a:custGeom>
          <a:solidFill>
            <a:schemeClr val="bg1"/>
          </a:solidFill>
          <a:ln w="19050" cap="flat">
            <a:solidFill>
              <a:schemeClr val="bg1"/>
            </a:solidFill>
            <a:prstDash val="solid"/>
            <a:miter/>
          </a:ln>
        </p:spPr>
        <p:txBody>
          <a:bodyPr rtlCol="0" anchor="ctr"/>
          <a:lstStyle/>
          <a:p>
            <a:endParaRPr lang="en-GB"/>
          </a:p>
        </p:txBody>
      </p:sp>
      <p:sp>
        <p:nvSpPr>
          <p:cNvPr id="145" name="Picture Placeholder 144">
            <a:extLst>
              <a:ext uri="{FF2B5EF4-FFF2-40B4-BE49-F238E27FC236}">
                <a16:creationId xmlns:a16="http://schemas.microsoft.com/office/drawing/2014/main" id="{BC53236C-F0F3-4CF5-946A-DBF341FAD3EE}"/>
              </a:ext>
            </a:extLst>
          </p:cNvPr>
          <p:cNvSpPr>
            <a:spLocks noGrp="1"/>
          </p:cNvSpPr>
          <p:nvPr userDrawn="1">
            <p:ph type="pic" sz="quarter" idx="10" hasCustomPrompt="1"/>
          </p:nvPr>
        </p:nvSpPr>
        <p:spPr>
          <a:xfrm>
            <a:off x="2" y="-13446"/>
            <a:ext cx="12191999" cy="6871446"/>
          </a:xfrm>
          <a:custGeom>
            <a:avLst/>
            <a:gdLst>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12191999 w 12191999"/>
              <a:gd name="connsiteY77" fmla="*/ 6871446 h 6871446"/>
              <a:gd name="connsiteX78" fmla="*/ 0 w 12191999"/>
              <a:gd name="connsiteY78" fmla="*/ 6871446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12191999 w 12191999"/>
              <a:gd name="connsiteY76" fmla="*/ 6866866 h 6871446"/>
              <a:gd name="connsiteX77" fmla="*/ 0 w 12191999"/>
              <a:gd name="connsiteY77" fmla="*/ 6871446 h 6871446"/>
              <a:gd name="connsiteX78" fmla="*/ 0 w 12191999"/>
              <a:gd name="connsiteY78"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10216661 w 12191999"/>
              <a:gd name="connsiteY75" fmla="*/ 6866866 h 6871446"/>
              <a:gd name="connsiteX76" fmla="*/ 0 w 12191999"/>
              <a:gd name="connsiteY76" fmla="*/ 6871446 h 6871446"/>
              <a:gd name="connsiteX77" fmla="*/ 0 w 12191999"/>
              <a:gd name="connsiteY77" fmla="*/ 0 h 6871446"/>
              <a:gd name="connsiteX0" fmla="*/ 921101 w 12191999"/>
              <a:gd name="connsiteY0" fmla="*/ 2728090 h 6871446"/>
              <a:gd name="connsiteX1" fmla="*/ 826139 w 12191999"/>
              <a:gd name="connsiteY1" fmla="*/ 2823050 h 6871446"/>
              <a:gd name="connsiteX2" fmla="*/ 921101 w 12191999"/>
              <a:gd name="connsiteY2" fmla="*/ 2918011 h 6871446"/>
              <a:gd name="connsiteX3" fmla="*/ 1016062 w 12191999"/>
              <a:gd name="connsiteY3" fmla="*/ 2823050 h 6871446"/>
              <a:gd name="connsiteX4" fmla="*/ 921101 w 12191999"/>
              <a:gd name="connsiteY4" fmla="*/ 2728090 h 6871446"/>
              <a:gd name="connsiteX5" fmla="*/ 921101 w 12191999"/>
              <a:gd name="connsiteY5" fmla="*/ 2506171 h 6871446"/>
              <a:gd name="connsiteX6" fmla="*/ 826140 w 12191999"/>
              <a:gd name="connsiteY6" fmla="*/ 2601132 h 6871446"/>
              <a:gd name="connsiteX7" fmla="*/ 921101 w 12191999"/>
              <a:gd name="connsiteY7" fmla="*/ 2696094 h 6871446"/>
              <a:gd name="connsiteX8" fmla="*/ 1016062 w 12191999"/>
              <a:gd name="connsiteY8" fmla="*/ 2601132 h 6871446"/>
              <a:gd name="connsiteX9" fmla="*/ 921101 w 12191999"/>
              <a:gd name="connsiteY9" fmla="*/ 2506171 h 6871446"/>
              <a:gd name="connsiteX10" fmla="*/ 921100 w 12191999"/>
              <a:gd name="connsiteY10" fmla="*/ 2284254 h 6871446"/>
              <a:gd name="connsiteX11" fmla="*/ 826139 w 12191999"/>
              <a:gd name="connsiteY11" fmla="*/ 2379216 h 6871446"/>
              <a:gd name="connsiteX12" fmla="*/ 921100 w 12191999"/>
              <a:gd name="connsiteY12" fmla="*/ 2474177 h 6871446"/>
              <a:gd name="connsiteX13" fmla="*/ 1016061 w 12191999"/>
              <a:gd name="connsiteY13" fmla="*/ 2379216 h 6871446"/>
              <a:gd name="connsiteX14" fmla="*/ 921100 w 12191999"/>
              <a:gd name="connsiteY14" fmla="*/ 2284254 h 6871446"/>
              <a:gd name="connsiteX15" fmla="*/ 921101 w 12191999"/>
              <a:gd name="connsiteY15" fmla="*/ 2062338 h 6871446"/>
              <a:gd name="connsiteX16" fmla="*/ 826140 w 12191999"/>
              <a:gd name="connsiteY16" fmla="*/ 2157299 h 6871446"/>
              <a:gd name="connsiteX17" fmla="*/ 921101 w 12191999"/>
              <a:gd name="connsiteY17" fmla="*/ 2252260 h 6871446"/>
              <a:gd name="connsiteX18" fmla="*/ 1016062 w 12191999"/>
              <a:gd name="connsiteY18" fmla="*/ 2157299 h 6871446"/>
              <a:gd name="connsiteX19" fmla="*/ 921101 w 12191999"/>
              <a:gd name="connsiteY19" fmla="*/ 2062338 h 6871446"/>
              <a:gd name="connsiteX20" fmla="*/ 0 w 12191999"/>
              <a:gd name="connsiteY20" fmla="*/ 0 h 6871446"/>
              <a:gd name="connsiteX21" fmla="*/ 1120179 w 12191999"/>
              <a:gd name="connsiteY21" fmla="*/ 0 h 6871446"/>
              <a:gd name="connsiteX22" fmla="*/ 1120179 w 12191999"/>
              <a:gd name="connsiteY22" fmla="*/ 460982 h 6871446"/>
              <a:gd name="connsiteX23" fmla="*/ 691726 w 12191999"/>
              <a:gd name="connsiteY23" fmla="*/ 889435 h 6871446"/>
              <a:gd name="connsiteX24" fmla="*/ 691160 w 12191999"/>
              <a:gd name="connsiteY24" fmla="*/ 891056 h 6871446"/>
              <a:gd name="connsiteX25" fmla="*/ 691044 w 12191999"/>
              <a:gd name="connsiteY25" fmla="*/ 891111 h 6871446"/>
              <a:gd name="connsiteX26" fmla="*/ 686118 w 12191999"/>
              <a:gd name="connsiteY26" fmla="*/ 903102 h 6871446"/>
              <a:gd name="connsiteX27" fmla="*/ 686118 w 12191999"/>
              <a:gd name="connsiteY27" fmla="*/ 2438917 h 6871446"/>
              <a:gd name="connsiteX28" fmla="*/ 703995 w 12191999"/>
              <a:gd name="connsiteY28" fmla="*/ 2459012 h 6871446"/>
              <a:gd name="connsiteX29" fmla="*/ 724090 w 12191999"/>
              <a:gd name="connsiteY29" fmla="*/ 2441129 h 6871446"/>
              <a:gd name="connsiteX30" fmla="*/ 724090 w 12191999"/>
              <a:gd name="connsiteY30" fmla="*/ 2438917 h 6871446"/>
              <a:gd name="connsiteX31" fmla="*/ 724090 w 12191999"/>
              <a:gd name="connsiteY31" fmla="*/ 910773 h 6871446"/>
              <a:gd name="connsiteX32" fmla="*/ 1150210 w 12191999"/>
              <a:gd name="connsiteY32" fmla="*/ 484653 h 6871446"/>
              <a:gd name="connsiteX33" fmla="*/ 1151807 w 12191999"/>
              <a:gd name="connsiteY33" fmla="*/ 484097 h 6871446"/>
              <a:gd name="connsiteX34" fmla="*/ 1152785 w 12191999"/>
              <a:gd name="connsiteY34" fmla="*/ 482077 h 6871446"/>
              <a:gd name="connsiteX35" fmla="*/ 1152799 w 12191999"/>
              <a:gd name="connsiteY35" fmla="*/ 482063 h 6871446"/>
              <a:gd name="connsiteX36" fmla="*/ 1152829 w 12191999"/>
              <a:gd name="connsiteY36" fmla="*/ 481986 h 6871446"/>
              <a:gd name="connsiteX37" fmla="*/ 1158151 w 12191999"/>
              <a:gd name="connsiteY37" fmla="*/ 470995 h 6871446"/>
              <a:gd name="connsiteX38" fmla="*/ 1158151 w 12191999"/>
              <a:gd name="connsiteY38" fmla="*/ 468784 h 6871446"/>
              <a:gd name="connsiteX39" fmla="*/ 1158151 w 12191999"/>
              <a:gd name="connsiteY39" fmla="*/ 0 h 6871446"/>
              <a:gd name="connsiteX40" fmla="*/ 1260217 w 12191999"/>
              <a:gd name="connsiteY40" fmla="*/ 0 h 6871446"/>
              <a:gd name="connsiteX41" fmla="*/ 1260217 w 12191999"/>
              <a:gd name="connsiteY41" fmla="*/ 517991 h 6871446"/>
              <a:gd name="connsiteX42" fmla="*/ 853747 w 12191999"/>
              <a:gd name="connsiteY42" fmla="*/ 924461 h 6871446"/>
              <a:gd name="connsiteX43" fmla="*/ 852429 w 12191999"/>
              <a:gd name="connsiteY43" fmla="*/ 926496 h 6871446"/>
              <a:gd name="connsiteX44" fmla="*/ 833182 w 12191999"/>
              <a:gd name="connsiteY44" fmla="*/ 955324 h 6871446"/>
              <a:gd name="connsiteX45" fmla="*/ 825962 w 12191999"/>
              <a:gd name="connsiteY45" fmla="*/ 991635 h 6871446"/>
              <a:gd name="connsiteX46" fmla="*/ 825962 w 12191999"/>
              <a:gd name="connsiteY46" fmla="*/ 1941181 h 6871446"/>
              <a:gd name="connsiteX47" fmla="*/ 918415 w 12191999"/>
              <a:gd name="connsiteY47" fmla="*/ 2038585 h 6871446"/>
              <a:gd name="connsiteX48" fmla="*/ 1015820 w 12191999"/>
              <a:gd name="connsiteY48" fmla="*/ 1946132 h 6871446"/>
              <a:gd name="connsiteX49" fmla="*/ 1015820 w 12191999"/>
              <a:gd name="connsiteY49" fmla="*/ 1941181 h 6871446"/>
              <a:gd name="connsiteX50" fmla="*/ 1015820 w 12191999"/>
              <a:gd name="connsiteY50" fmla="*/ 1030961 h 6871446"/>
              <a:gd name="connsiteX51" fmla="*/ 1413708 w 12191999"/>
              <a:gd name="connsiteY51" fmla="*/ 633072 h 6871446"/>
              <a:gd name="connsiteX52" fmla="*/ 1420522 w 12191999"/>
              <a:gd name="connsiteY52" fmla="*/ 628732 h 6871446"/>
              <a:gd name="connsiteX53" fmla="*/ 1450074 w 12191999"/>
              <a:gd name="connsiteY53" fmla="*/ 562333 h 6871446"/>
              <a:gd name="connsiteX54" fmla="*/ 1450074 w 12191999"/>
              <a:gd name="connsiteY54" fmla="*/ 557382 h 6871446"/>
              <a:gd name="connsiteX55" fmla="*/ 1450074 w 12191999"/>
              <a:gd name="connsiteY55" fmla="*/ 0 h 6871446"/>
              <a:gd name="connsiteX56" fmla="*/ 12191999 w 12191999"/>
              <a:gd name="connsiteY56" fmla="*/ 0 h 6871446"/>
              <a:gd name="connsiteX57" fmla="*/ 12191999 w 12191999"/>
              <a:gd name="connsiteY57" fmla="*/ 4437545 h 6871446"/>
              <a:gd name="connsiteX58" fmla="*/ 12191998 w 12191999"/>
              <a:gd name="connsiteY58" fmla="*/ 4437545 h 6871446"/>
              <a:gd name="connsiteX59" fmla="*/ 12191998 w 12191999"/>
              <a:gd name="connsiteY59" fmla="*/ 4430641 h 6871446"/>
              <a:gd name="connsiteX60" fmla="*/ 11339396 w 12191999"/>
              <a:gd name="connsiteY60" fmla="*/ 5283245 h 6871446"/>
              <a:gd name="connsiteX61" fmla="*/ 9968347 w 12191999"/>
              <a:gd name="connsiteY61" fmla="*/ 5283245 h 6871446"/>
              <a:gd name="connsiteX62" fmla="*/ 9923941 w 12191999"/>
              <a:gd name="connsiteY62" fmla="*/ 5327651 h 6871446"/>
              <a:gd name="connsiteX63" fmla="*/ 9968347 w 12191999"/>
              <a:gd name="connsiteY63" fmla="*/ 5372057 h 6871446"/>
              <a:gd name="connsiteX64" fmla="*/ 11357157 w 12191999"/>
              <a:gd name="connsiteY64" fmla="*/ 5372057 h 6871446"/>
              <a:gd name="connsiteX65" fmla="*/ 11388243 w 12191999"/>
              <a:gd name="connsiteY65" fmla="*/ 5358735 h 6871446"/>
              <a:gd name="connsiteX66" fmla="*/ 11986258 w 12191999"/>
              <a:gd name="connsiteY66" fmla="*/ 4761546 h 6871446"/>
              <a:gd name="connsiteX67" fmla="*/ 11986258 w 12191999"/>
              <a:gd name="connsiteY67" fmla="*/ 4763790 h 6871446"/>
              <a:gd name="connsiteX68" fmla="*/ 12191999 w 12191999"/>
              <a:gd name="connsiteY68" fmla="*/ 4559246 h 6871446"/>
              <a:gd name="connsiteX69" fmla="*/ 12191999 w 12191999"/>
              <a:gd name="connsiteY69" fmla="*/ 4666528 h 6871446"/>
              <a:gd name="connsiteX70" fmla="*/ 11407116 w 12191999"/>
              <a:gd name="connsiteY70" fmla="*/ 5451412 h 6871446"/>
              <a:gd name="connsiteX71" fmla="*/ 10216661 w 12191999"/>
              <a:gd name="connsiteY71" fmla="*/ 5451412 h 6871446"/>
              <a:gd name="connsiteX72" fmla="*/ 9267022 w 12191999"/>
              <a:gd name="connsiteY72" fmla="*/ 5451412 h 6871446"/>
              <a:gd name="connsiteX73" fmla="*/ 8806306 w 12191999"/>
              <a:gd name="connsiteY73" fmla="*/ 5642360 h 6871446"/>
              <a:gd name="connsiteX74" fmla="*/ 7581798 w 12191999"/>
              <a:gd name="connsiteY74" fmla="*/ 6866866 h 6871446"/>
              <a:gd name="connsiteX75" fmla="*/ 0 w 12191999"/>
              <a:gd name="connsiteY75" fmla="*/ 6871446 h 6871446"/>
              <a:gd name="connsiteX76" fmla="*/ 0 w 12191999"/>
              <a:gd name="connsiteY76" fmla="*/ 0 h 687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191999" h="6871446">
                <a:moveTo>
                  <a:pt x="921101" y="2728090"/>
                </a:moveTo>
                <a:cubicBezTo>
                  <a:pt x="868655" y="2728090"/>
                  <a:pt x="826139" y="2770604"/>
                  <a:pt x="826139" y="2823050"/>
                </a:cubicBezTo>
                <a:cubicBezTo>
                  <a:pt x="826139" y="2875497"/>
                  <a:pt x="868655" y="2918011"/>
                  <a:pt x="921101" y="2918011"/>
                </a:cubicBezTo>
                <a:cubicBezTo>
                  <a:pt x="973545" y="2918011"/>
                  <a:pt x="1016062" y="2875497"/>
                  <a:pt x="1016062" y="2823050"/>
                </a:cubicBezTo>
                <a:cubicBezTo>
                  <a:pt x="1016062" y="2770604"/>
                  <a:pt x="973545" y="2728090"/>
                  <a:pt x="921101" y="2728090"/>
                </a:cubicBezTo>
                <a:close/>
                <a:moveTo>
                  <a:pt x="921101" y="2506171"/>
                </a:moveTo>
                <a:cubicBezTo>
                  <a:pt x="868655" y="2506171"/>
                  <a:pt x="826140" y="2548688"/>
                  <a:pt x="826140" y="2601132"/>
                </a:cubicBezTo>
                <a:cubicBezTo>
                  <a:pt x="826140" y="2653579"/>
                  <a:pt x="868655" y="2696094"/>
                  <a:pt x="921101" y="2696094"/>
                </a:cubicBezTo>
                <a:cubicBezTo>
                  <a:pt x="973546" y="2696094"/>
                  <a:pt x="1016062" y="2653579"/>
                  <a:pt x="1016062" y="2601132"/>
                </a:cubicBezTo>
                <a:cubicBezTo>
                  <a:pt x="1016062" y="2548688"/>
                  <a:pt x="973546" y="2506171"/>
                  <a:pt x="921101" y="2506171"/>
                </a:cubicBezTo>
                <a:close/>
                <a:moveTo>
                  <a:pt x="921100" y="2284254"/>
                </a:moveTo>
                <a:cubicBezTo>
                  <a:pt x="868654" y="2284254"/>
                  <a:pt x="826139" y="2326769"/>
                  <a:pt x="826139" y="2379216"/>
                </a:cubicBezTo>
                <a:cubicBezTo>
                  <a:pt x="826139" y="2431661"/>
                  <a:pt x="868654" y="2474177"/>
                  <a:pt x="921100" y="2474177"/>
                </a:cubicBezTo>
                <a:cubicBezTo>
                  <a:pt x="973545" y="2474177"/>
                  <a:pt x="1016061" y="2431661"/>
                  <a:pt x="1016061" y="2379216"/>
                </a:cubicBezTo>
                <a:cubicBezTo>
                  <a:pt x="1016061" y="2326769"/>
                  <a:pt x="973545" y="2284254"/>
                  <a:pt x="921100" y="2284254"/>
                </a:cubicBezTo>
                <a:close/>
                <a:moveTo>
                  <a:pt x="921101" y="2062338"/>
                </a:moveTo>
                <a:cubicBezTo>
                  <a:pt x="868655" y="2062338"/>
                  <a:pt x="826140" y="2104853"/>
                  <a:pt x="826140" y="2157299"/>
                </a:cubicBezTo>
                <a:cubicBezTo>
                  <a:pt x="826140" y="2209744"/>
                  <a:pt x="868655" y="2252260"/>
                  <a:pt x="921101" y="2252260"/>
                </a:cubicBezTo>
                <a:cubicBezTo>
                  <a:pt x="973546" y="2252260"/>
                  <a:pt x="1016062" y="2209744"/>
                  <a:pt x="1016062" y="2157299"/>
                </a:cubicBezTo>
                <a:cubicBezTo>
                  <a:pt x="1016062" y="2104853"/>
                  <a:pt x="973546" y="2062338"/>
                  <a:pt x="921101" y="2062338"/>
                </a:cubicBezTo>
                <a:close/>
                <a:moveTo>
                  <a:pt x="0" y="0"/>
                </a:moveTo>
                <a:lnTo>
                  <a:pt x="1120179" y="0"/>
                </a:lnTo>
                <a:lnTo>
                  <a:pt x="1120179" y="460982"/>
                </a:lnTo>
                <a:lnTo>
                  <a:pt x="691726" y="889435"/>
                </a:lnTo>
                <a:lnTo>
                  <a:pt x="691160" y="891056"/>
                </a:lnTo>
                <a:cubicBezTo>
                  <a:pt x="691121" y="891074"/>
                  <a:pt x="691083" y="891093"/>
                  <a:pt x="691044" y="891111"/>
                </a:cubicBezTo>
                <a:cubicBezTo>
                  <a:pt x="688072" y="894418"/>
                  <a:pt x="686331" y="898660"/>
                  <a:pt x="686118" y="903102"/>
                </a:cubicBezTo>
                <a:lnTo>
                  <a:pt x="686118" y="2438917"/>
                </a:lnTo>
                <a:cubicBezTo>
                  <a:pt x="685506" y="2449400"/>
                  <a:pt x="693513" y="2458399"/>
                  <a:pt x="703995" y="2459012"/>
                </a:cubicBezTo>
                <a:cubicBezTo>
                  <a:pt x="714484" y="2459618"/>
                  <a:pt x="723477" y="2451617"/>
                  <a:pt x="724090" y="2441129"/>
                </a:cubicBezTo>
                <a:cubicBezTo>
                  <a:pt x="724135" y="2440394"/>
                  <a:pt x="724135" y="2439652"/>
                  <a:pt x="724090" y="2438917"/>
                </a:cubicBezTo>
                <a:lnTo>
                  <a:pt x="724090" y="910773"/>
                </a:lnTo>
                <a:lnTo>
                  <a:pt x="1150210" y="484653"/>
                </a:lnTo>
                <a:lnTo>
                  <a:pt x="1151807" y="484097"/>
                </a:lnTo>
                <a:lnTo>
                  <a:pt x="1152785" y="482077"/>
                </a:lnTo>
                <a:lnTo>
                  <a:pt x="1152799" y="482063"/>
                </a:lnTo>
                <a:cubicBezTo>
                  <a:pt x="1152809" y="482037"/>
                  <a:pt x="1152819" y="482012"/>
                  <a:pt x="1152829" y="481986"/>
                </a:cubicBezTo>
                <a:lnTo>
                  <a:pt x="1158151" y="470995"/>
                </a:lnTo>
                <a:cubicBezTo>
                  <a:pt x="1158196" y="470260"/>
                  <a:pt x="1158196" y="469519"/>
                  <a:pt x="1158151" y="468784"/>
                </a:cubicBezTo>
                <a:lnTo>
                  <a:pt x="1158151" y="0"/>
                </a:lnTo>
                <a:lnTo>
                  <a:pt x="1260217" y="0"/>
                </a:lnTo>
                <a:lnTo>
                  <a:pt x="1260217" y="517991"/>
                </a:lnTo>
                <a:lnTo>
                  <a:pt x="853747" y="924461"/>
                </a:lnTo>
                <a:lnTo>
                  <a:pt x="852429" y="926496"/>
                </a:lnTo>
                <a:lnTo>
                  <a:pt x="833182" y="955324"/>
                </a:lnTo>
                <a:cubicBezTo>
                  <a:pt x="828460" y="966730"/>
                  <a:pt x="825962" y="979055"/>
                  <a:pt x="825962" y="991635"/>
                </a:cubicBezTo>
                <a:lnTo>
                  <a:pt x="825962" y="1941181"/>
                </a:lnTo>
                <a:cubicBezTo>
                  <a:pt x="824595" y="1993606"/>
                  <a:pt x="865990" y="2037219"/>
                  <a:pt x="918415" y="2038585"/>
                </a:cubicBezTo>
                <a:cubicBezTo>
                  <a:pt x="970847" y="2039952"/>
                  <a:pt x="1014453" y="1998557"/>
                  <a:pt x="1015820" y="1946132"/>
                </a:cubicBezTo>
                <a:cubicBezTo>
                  <a:pt x="1015865" y="1944482"/>
                  <a:pt x="1015865" y="1942831"/>
                  <a:pt x="1015820" y="1941181"/>
                </a:cubicBezTo>
                <a:lnTo>
                  <a:pt x="1015820" y="1030961"/>
                </a:lnTo>
                <a:lnTo>
                  <a:pt x="1413708" y="633072"/>
                </a:lnTo>
                <a:lnTo>
                  <a:pt x="1420522" y="628732"/>
                </a:lnTo>
                <a:cubicBezTo>
                  <a:pt x="1438148" y="612001"/>
                  <a:pt x="1449391" y="588546"/>
                  <a:pt x="1450074" y="562333"/>
                </a:cubicBezTo>
                <a:lnTo>
                  <a:pt x="1450074" y="557382"/>
                </a:lnTo>
                <a:lnTo>
                  <a:pt x="1450074" y="0"/>
                </a:lnTo>
                <a:lnTo>
                  <a:pt x="12191999" y="0"/>
                </a:lnTo>
                <a:lnTo>
                  <a:pt x="12191999" y="4437545"/>
                </a:lnTo>
                <a:lnTo>
                  <a:pt x="12191998" y="4437545"/>
                </a:lnTo>
                <a:lnTo>
                  <a:pt x="12191998" y="4430641"/>
                </a:lnTo>
                <a:lnTo>
                  <a:pt x="11339396" y="5283245"/>
                </a:lnTo>
                <a:lnTo>
                  <a:pt x="9968347" y="5283245"/>
                </a:lnTo>
                <a:cubicBezTo>
                  <a:pt x="9943924" y="5283245"/>
                  <a:pt x="9923941" y="5303227"/>
                  <a:pt x="9923941" y="5327651"/>
                </a:cubicBezTo>
                <a:cubicBezTo>
                  <a:pt x="9923941" y="5352074"/>
                  <a:pt x="9943924" y="5372057"/>
                  <a:pt x="9968347" y="5372057"/>
                </a:cubicBezTo>
                <a:lnTo>
                  <a:pt x="11357157" y="5372057"/>
                </a:lnTo>
                <a:cubicBezTo>
                  <a:pt x="11369370" y="5372057"/>
                  <a:pt x="11380471" y="5367617"/>
                  <a:pt x="11388243" y="5358735"/>
                </a:cubicBezTo>
                <a:lnTo>
                  <a:pt x="11986258" y="4761546"/>
                </a:lnTo>
                <a:lnTo>
                  <a:pt x="11986258" y="4763790"/>
                </a:lnTo>
                <a:lnTo>
                  <a:pt x="12191999" y="4559246"/>
                </a:lnTo>
                <a:lnTo>
                  <a:pt x="12191999" y="4666528"/>
                </a:lnTo>
                <a:lnTo>
                  <a:pt x="11407116" y="5451412"/>
                </a:lnTo>
                <a:lnTo>
                  <a:pt x="10216661" y="5451412"/>
                </a:lnTo>
                <a:lnTo>
                  <a:pt x="9267022" y="5451412"/>
                </a:lnTo>
                <a:cubicBezTo>
                  <a:pt x="9093837" y="5451412"/>
                  <a:pt x="8928423" y="5520242"/>
                  <a:pt x="8806306" y="5642360"/>
                </a:cubicBezTo>
                <a:lnTo>
                  <a:pt x="7581798" y="6866866"/>
                </a:lnTo>
                <a:lnTo>
                  <a:pt x="0" y="6871446"/>
                </a:lnTo>
                <a:lnTo>
                  <a:pt x="0" y="0"/>
                </a:lnTo>
                <a:close/>
              </a:path>
            </a:pathLst>
          </a:custGeom>
          <a:solidFill>
            <a:schemeClr val="bg2">
              <a:lumMod val="40000"/>
              <a:lumOff val="60000"/>
            </a:schemeClr>
          </a:solidFill>
        </p:spPr>
        <p:txBody>
          <a:bodyPr wrap="square" anchor="ctr">
            <a:noAutofit/>
          </a:bodyPr>
          <a:lstStyle>
            <a:lvl1pPr marL="0" indent="0" algn="ctr">
              <a:buNone/>
              <a:defRPr sz="2000">
                <a:solidFill>
                  <a:schemeClr val="tx2"/>
                </a:solidFill>
              </a:defRPr>
            </a:lvl1pPr>
          </a:lstStyle>
          <a:p>
            <a:r>
              <a:rPr lang="en-GB"/>
              <a:t>Add picture</a:t>
            </a:r>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bg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3389771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pic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336000" y="44466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336000" y="196608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2582908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white">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70E360EF-CEE5-41EB-8C2E-E1946DF21496}"/>
              </a:ext>
            </a:extLst>
          </p:cNvPr>
          <p:cNvGrpSpPr/>
          <p:nvPr userDrawn="1"/>
        </p:nvGrpSpPr>
        <p:grpSpPr>
          <a:xfrm>
            <a:off x="7581799" y="4421775"/>
            <a:ext cx="4610201" cy="2436225"/>
            <a:chOff x="7581799" y="4421775"/>
            <a:chExt cx="4610201" cy="2436225"/>
          </a:xfrm>
        </p:grpSpPr>
        <p:grpSp>
          <p:nvGrpSpPr>
            <p:cNvPr id="39" name="Group 38">
              <a:extLst>
                <a:ext uri="{FF2B5EF4-FFF2-40B4-BE49-F238E27FC236}">
                  <a16:creationId xmlns:a16="http://schemas.microsoft.com/office/drawing/2014/main" id="{BEDBA84F-8EA8-481E-858A-9668CAB7A6AF}"/>
                </a:ext>
              </a:extLst>
            </p:cNvPr>
            <p:cNvGrpSpPr/>
            <p:nvPr userDrawn="1"/>
          </p:nvGrpSpPr>
          <p:grpSpPr>
            <a:xfrm>
              <a:off x="7581799" y="4421775"/>
              <a:ext cx="4610201" cy="2436225"/>
              <a:chOff x="-2399815" y="1795775"/>
              <a:chExt cx="4610201" cy="2436225"/>
            </a:xfrm>
          </p:grpSpPr>
          <p:sp>
            <p:nvSpPr>
              <p:cNvPr id="74" name="Freeform: Shape 73">
                <a:extLst>
                  <a:ext uri="{FF2B5EF4-FFF2-40B4-BE49-F238E27FC236}">
                    <a16:creationId xmlns:a16="http://schemas.microsoft.com/office/drawing/2014/main" id="{814588E2-D3CA-40C1-AEB2-C1BAEE3E41CC}"/>
                  </a:ext>
                </a:extLst>
              </p:cNvPr>
              <p:cNvSpPr/>
              <p:nvPr userDrawn="1"/>
            </p:nvSpPr>
            <p:spPr>
              <a:xfrm>
                <a:off x="-57672" y="1795775"/>
                <a:ext cx="2268057" cy="941415"/>
              </a:xfrm>
              <a:custGeom>
                <a:avLst/>
                <a:gdLst>
                  <a:gd name="connsiteX0" fmla="*/ 1945957 w 1945957"/>
                  <a:gd name="connsiteY0" fmla="*/ 0 h 807719"/>
                  <a:gd name="connsiteX1" fmla="*/ 1214438 w 1945957"/>
                  <a:gd name="connsiteY1" fmla="*/ 731520 h 807719"/>
                  <a:gd name="connsiteX2" fmla="*/ 38100 w 1945957"/>
                  <a:gd name="connsiteY2" fmla="*/ 731520 h 807719"/>
                  <a:gd name="connsiteX3" fmla="*/ 0 w 1945957"/>
                  <a:gd name="connsiteY3" fmla="*/ 769620 h 807719"/>
                  <a:gd name="connsiteX4" fmla="*/ 38100 w 1945957"/>
                  <a:gd name="connsiteY4" fmla="*/ 807720 h 807719"/>
                  <a:gd name="connsiteX5" fmla="*/ 1229677 w 1945957"/>
                  <a:gd name="connsiteY5" fmla="*/ 807720 h 807719"/>
                  <a:gd name="connsiteX6" fmla="*/ 1256348 w 1945957"/>
                  <a:gd name="connsiteY6" fmla="*/ 796290 h 807719"/>
                  <a:gd name="connsiteX7" fmla="*/ 1945957 w 1945957"/>
                  <a:gd name="connsiteY7" fmla="*/ 107633 h 807719"/>
                  <a:gd name="connsiteX8" fmla="*/ 1945957 w 1945957"/>
                  <a:gd name="connsiteY8" fmla="*/ 0 h 80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957" h="807719">
                    <a:moveTo>
                      <a:pt x="1945957" y="0"/>
                    </a:moveTo>
                    <a:lnTo>
                      <a:pt x="1214438" y="731520"/>
                    </a:lnTo>
                    <a:lnTo>
                      <a:pt x="38100" y="731520"/>
                    </a:lnTo>
                    <a:cubicBezTo>
                      <a:pt x="17145" y="731520"/>
                      <a:pt x="0" y="748665"/>
                      <a:pt x="0" y="769620"/>
                    </a:cubicBezTo>
                    <a:cubicBezTo>
                      <a:pt x="0" y="790575"/>
                      <a:pt x="17145" y="807720"/>
                      <a:pt x="38100" y="807720"/>
                    </a:cubicBezTo>
                    <a:lnTo>
                      <a:pt x="1229677" y="807720"/>
                    </a:lnTo>
                    <a:cubicBezTo>
                      <a:pt x="1240155" y="807720"/>
                      <a:pt x="1249680" y="803910"/>
                      <a:pt x="1256348" y="796290"/>
                    </a:cubicBezTo>
                    <a:lnTo>
                      <a:pt x="1945957" y="107633"/>
                    </a:lnTo>
                    <a:lnTo>
                      <a:pt x="1945957" y="0"/>
                    </a:lnTo>
                    <a:close/>
                  </a:path>
                </a:pathLst>
              </a:custGeom>
              <a:solidFill>
                <a:schemeClr val="tx2"/>
              </a:solidFill>
              <a:ln w="9525"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CCDD0079-BA7D-4D37-9306-1288C678E9AE}"/>
                  </a:ext>
                </a:extLst>
              </p:cNvPr>
              <p:cNvSpPr/>
              <p:nvPr userDrawn="1"/>
            </p:nvSpPr>
            <p:spPr>
              <a:xfrm>
                <a:off x="-2399815" y="2031662"/>
                <a:ext cx="4610201" cy="2200338"/>
              </a:xfrm>
              <a:custGeom>
                <a:avLst/>
                <a:gdLst>
                  <a:gd name="connsiteX0" fmla="*/ 4610201 w 4610201"/>
                  <a:gd name="connsiteY0" fmla="*/ 0 h 2200338"/>
                  <a:gd name="connsiteX1" fmla="*/ 4610201 w 4610201"/>
                  <a:gd name="connsiteY1" fmla="*/ 2200338 h 2200338"/>
                  <a:gd name="connsiteX2" fmla="*/ 2634863 w 4610201"/>
                  <a:gd name="connsiteY2" fmla="*/ 2200338 h 2200338"/>
                  <a:gd name="connsiteX3" fmla="*/ 0 w 4610201"/>
                  <a:gd name="connsiteY3" fmla="*/ 2200338 h 2200338"/>
                  <a:gd name="connsiteX4" fmla="*/ 1224508 w 4610201"/>
                  <a:gd name="connsiteY4" fmla="*/ 975832 h 2200338"/>
                  <a:gd name="connsiteX5" fmla="*/ 1685224 w 4610201"/>
                  <a:gd name="connsiteY5" fmla="*/ 784884 h 2200338"/>
                  <a:gd name="connsiteX6" fmla="*/ 2634863 w 4610201"/>
                  <a:gd name="connsiteY6" fmla="*/ 784884 h 2200338"/>
                  <a:gd name="connsiteX7" fmla="*/ 3825318 w 4610201"/>
                  <a:gd name="connsiteY7" fmla="*/ 784884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0201" h="2200338">
                    <a:moveTo>
                      <a:pt x="4610201" y="0"/>
                    </a:moveTo>
                    <a:lnTo>
                      <a:pt x="4610201" y="2200338"/>
                    </a:lnTo>
                    <a:lnTo>
                      <a:pt x="2634863" y="2200338"/>
                    </a:lnTo>
                    <a:lnTo>
                      <a:pt x="0" y="2200338"/>
                    </a:lnTo>
                    <a:lnTo>
                      <a:pt x="1224508" y="975832"/>
                    </a:lnTo>
                    <a:cubicBezTo>
                      <a:pt x="1346625" y="853714"/>
                      <a:pt x="1512039" y="784884"/>
                      <a:pt x="1685224" y="784884"/>
                    </a:cubicBezTo>
                    <a:lnTo>
                      <a:pt x="2634863" y="784884"/>
                    </a:lnTo>
                    <a:lnTo>
                      <a:pt x="3825318" y="784884"/>
                    </a:lnTo>
                    <a:close/>
                  </a:path>
                </a:pathLst>
              </a:custGeom>
              <a:solidFill>
                <a:schemeClr val="accent2"/>
              </a:solidFill>
              <a:ln w="9525" cap="flat">
                <a:noFill/>
                <a:prstDash val="solid"/>
                <a:miter/>
              </a:ln>
            </p:spPr>
            <p:txBody>
              <a:bodyPr rtlCol="0" anchor="ctr"/>
              <a:lstStyle/>
              <a:p>
                <a:endParaRPr lang="en-GB"/>
              </a:p>
            </p:txBody>
          </p:sp>
        </p:gr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79083" y="5654306"/>
              <a:ext cx="2753080" cy="896597"/>
            </a:xfrm>
            <a:prstGeom prst="rect">
              <a:avLst/>
            </a:prstGeom>
          </p:spPr>
        </p:pic>
      </p:grpSp>
      <p:sp>
        <p:nvSpPr>
          <p:cNvPr id="138" name="Freeform: Shape 137">
            <a:extLst>
              <a:ext uri="{FF2B5EF4-FFF2-40B4-BE49-F238E27FC236}">
                <a16:creationId xmlns:a16="http://schemas.microsoft.com/office/drawing/2014/main" id="{A5583D53-4242-4D6C-8D47-69EF5744DE7D}"/>
              </a:ext>
            </a:extLst>
          </p:cNvPr>
          <p:cNvSpPr/>
          <p:nvPr userDrawn="1"/>
        </p:nvSpPr>
        <p:spPr>
          <a:xfrm>
            <a:off x="828243" y="-30144"/>
            <a:ext cx="624144" cy="2055104"/>
          </a:xfrm>
          <a:custGeom>
            <a:avLst/>
            <a:gdLst>
              <a:gd name="connsiteX0" fmla="*/ 434287 w 624144"/>
              <a:gd name="connsiteY0" fmla="*/ 0 h 2055104"/>
              <a:gd name="connsiteX1" fmla="*/ 624144 w 624144"/>
              <a:gd name="connsiteY1" fmla="*/ 0 h 2055104"/>
              <a:gd name="connsiteX2" fmla="*/ 624144 w 624144"/>
              <a:gd name="connsiteY2" fmla="*/ 573869 h 2055104"/>
              <a:gd name="connsiteX3" fmla="*/ 624144 w 624144"/>
              <a:gd name="connsiteY3" fmla="*/ 578820 h 2055104"/>
              <a:gd name="connsiteX4" fmla="*/ 594592 w 624144"/>
              <a:gd name="connsiteY4" fmla="*/ 645219 h 2055104"/>
              <a:gd name="connsiteX5" fmla="*/ 587778 w 624144"/>
              <a:gd name="connsiteY5" fmla="*/ 649559 h 2055104"/>
              <a:gd name="connsiteX6" fmla="*/ 189890 w 624144"/>
              <a:gd name="connsiteY6" fmla="*/ 1047448 h 2055104"/>
              <a:gd name="connsiteX7" fmla="*/ 189890 w 624144"/>
              <a:gd name="connsiteY7" fmla="*/ 1957668 h 2055104"/>
              <a:gd name="connsiteX8" fmla="*/ 189890 w 624144"/>
              <a:gd name="connsiteY8" fmla="*/ 1962619 h 2055104"/>
              <a:gd name="connsiteX9" fmla="*/ 92485 w 624144"/>
              <a:gd name="connsiteY9" fmla="*/ 2055072 h 2055104"/>
              <a:gd name="connsiteX10" fmla="*/ 32 w 624144"/>
              <a:gd name="connsiteY10" fmla="*/ 1957668 h 2055104"/>
              <a:gd name="connsiteX11" fmla="*/ 32 w 624144"/>
              <a:gd name="connsiteY11" fmla="*/ 1008122 h 2055104"/>
              <a:gd name="connsiteX12" fmla="*/ 7252 w 624144"/>
              <a:gd name="connsiteY12" fmla="*/ 971812 h 2055104"/>
              <a:gd name="connsiteX13" fmla="*/ 26499 w 624144"/>
              <a:gd name="connsiteY13" fmla="*/ 942983 h 2055104"/>
              <a:gd name="connsiteX14" fmla="*/ 27817 w 624144"/>
              <a:gd name="connsiteY14" fmla="*/ 940948 h 2055104"/>
              <a:gd name="connsiteX15" fmla="*/ 434287 w 624144"/>
              <a:gd name="connsiteY15" fmla="*/ 534478 h 205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4144" h="2055104">
                <a:moveTo>
                  <a:pt x="434287" y="0"/>
                </a:moveTo>
                <a:lnTo>
                  <a:pt x="624144" y="0"/>
                </a:lnTo>
                <a:lnTo>
                  <a:pt x="624144" y="573869"/>
                </a:lnTo>
                <a:lnTo>
                  <a:pt x="624144" y="578820"/>
                </a:lnTo>
                <a:cubicBezTo>
                  <a:pt x="623461" y="605033"/>
                  <a:pt x="612218" y="628488"/>
                  <a:pt x="594592" y="645219"/>
                </a:cubicBezTo>
                <a:lnTo>
                  <a:pt x="587778" y="649559"/>
                </a:lnTo>
                <a:lnTo>
                  <a:pt x="189890" y="1047448"/>
                </a:lnTo>
                <a:lnTo>
                  <a:pt x="189890" y="1957668"/>
                </a:lnTo>
                <a:cubicBezTo>
                  <a:pt x="189935" y="1959318"/>
                  <a:pt x="189935" y="1960969"/>
                  <a:pt x="189890" y="1962619"/>
                </a:cubicBezTo>
                <a:cubicBezTo>
                  <a:pt x="188523" y="2015044"/>
                  <a:pt x="144917" y="2056439"/>
                  <a:pt x="92485" y="2055072"/>
                </a:cubicBezTo>
                <a:cubicBezTo>
                  <a:pt x="40060" y="2053706"/>
                  <a:pt x="-1335" y="2010093"/>
                  <a:pt x="32" y="1957668"/>
                </a:cubicBezTo>
                <a:lnTo>
                  <a:pt x="32" y="1008122"/>
                </a:lnTo>
                <a:cubicBezTo>
                  <a:pt x="32" y="995542"/>
                  <a:pt x="2530" y="983217"/>
                  <a:pt x="7252" y="971812"/>
                </a:cubicBezTo>
                <a:lnTo>
                  <a:pt x="26499" y="942983"/>
                </a:lnTo>
                <a:lnTo>
                  <a:pt x="27817" y="940948"/>
                </a:lnTo>
                <a:lnTo>
                  <a:pt x="434287" y="534478"/>
                </a:lnTo>
                <a:close/>
              </a:path>
            </a:pathLst>
          </a:custGeom>
          <a:solidFill>
            <a:srgbClr val="5B8E9F"/>
          </a:solidFill>
          <a:ln w="6379"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203381D3-C714-4BF0-AF81-0D9A6763A219}"/>
              </a:ext>
            </a:extLst>
          </p:cNvPr>
          <p:cNvSpPr/>
          <p:nvPr userDrawn="1"/>
        </p:nvSpPr>
        <p:spPr>
          <a:xfrm>
            <a:off x="828453" y="2048681"/>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3BE4F2-9031-44C9-ABC4-795431CA05A2}"/>
              </a:ext>
            </a:extLst>
          </p:cNvPr>
          <p:cNvSpPr/>
          <p:nvPr userDrawn="1"/>
        </p:nvSpPr>
        <p:spPr>
          <a:xfrm>
            <a:off x="828453" y="2492515"/>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E0FF03F2-0E2D-4028-AE6C-D1AB5A32FE2B}"/>
              </a:ext>
            </a:extLst>
          </p:cNvPr>
          <p:cNvSpPr/>
          <p:nvPr userDrawn="1"/>
        </p:nvSpPr>
        <p:spPr>
          <a:xfrm>
            <a:off x="828453" y="2714433"/>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A4A58D59-24B0-4466-836F-21BBBE915C11}"/>
              </a:ext>
            </a:extLst>
          </p:cNvPr>
          <p:cNvSpPr/>
          <p:nvPr userDrawn="1"/>
        </p:nvSpPr>
        <p:spPr>
          <a:xfrm>
            <a:off x="828453" y="2270598"/>
            <a:ext cx="189921" cy="189922"/>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7852CAB7-7641-47BE-86ED-33C2EAE783D6}"/>
              </a:ext>
            </a:extLst>
          </p:cNvPr>
          <p:cNvSpPr/>
          <p:nvPr userDrawn="1"/>
        </p:nvSpPr>
        <p:spPr>
          <a:xfrm>
            <a:off x="680716" y="-30144"/>
            <a:ext cx="472098" cy="2483216"/>
          </a:xfrm>
          <a:custGeom>
            <a:avLst/>
            <a:gdLst>
              <a:gd name="connsiteX0" fmla="*/ 434093 w 472098"/>
              <a:gd name="connsiteY0" fmla="*/ 0 h 2483216"/>
              <a:gd name="connsiteX1" fmla="*/ 472065 w 472098"/>
              <a:gd name="connsiteY1" fmla="*/ 0 h 2483216"/>
              <a:gd name="connsiteX2" fmla="*/ 472065 w 472098"/>
              <a:gd name="connsiteY2" fmla="*/ 492956 h 2483216"/>
              <a:gd name="connsiteX3" fmla="*/ 472065 w 472098"/>
              <a:gd name="connsiteY3" fmla="*/ 495167 h 2483216"/>
              <a:gd name="connsiteX4" fmla="*/ 466743 w 472098"/>
              <a:gd name="connsiteY4" fmla="*/ 506158 h 2483216"/>
              <a:gd name="connsiteX5" fmla="*/ 466713 w 472098"/>
              <a:gd name="connsiteY5" fmla="*/ 506235 h 2483216"/>
              <a:gd name="connsiteX6" fmla="*/ 466699 w 472098"/>
              <a:gd name="connsiteY6" fmla="*/ 506249 h 2483216"/>
              <a:gd name="connsiteX7" fmla="*/ 465721 w 472098"/>
              <a:gd name="connsiteY7" fmla="*/ 508269 h 2483216"/>
              <a:gd name="connsiteX8" fmla="*/ 464124 w 472098"/>
              <a:gd name="connsiteY8" fmla="*/ 508825 h 2483216"/>
              <a:gd name="connsiteX9" fmla="*/ 38004 w 472098"/>
              <a:gd name="connsiteY9" fmla="*/ 934945 h 2483216"/>
              <a:gd name="connsiteX10" fmla="*/ 38004 w 472098"/>
              <a:gd name="connsiteY10" fmla="*/ 2463089 h 2483216"/>
              <a:gd name="connsiteX11" fmla="*/ 38004 w 472098"/>
              <a:gd name="connsiteY11" fmla="*/ 2465301 h 2483216"/>
              <a:gd name="connsiteX12" fmla="*/ 17909 w 472098"/>
              <a:gd name="connsiteY12" fmla="*/ 2483184 h 2483216"/>
              <a:gd name="connsiteX13" fmla="*/ 32 w 472098"/>
              <a:gd name="connsiteY13" fmla="*/ 2463089 h 2483216"/>
              <a:gd name="connsiteX14" fmla="*/ 32 w 472098"/>
              <a:gd name="connsiteY14" fmla="*/ 927274 h 2483216"/>
              <a:gd name="connsiteX15" fmla="*/ 4958 w 472098"/>
              <a:gd name="connsiteY15" fmla="*/ 915283 h 2483216"/>
              <a:gd name="connsiteX16" fmla="*/ 5074 w 472098"/>
              <a:gd name="connsiteY16" fmla="*/ 915228 h 2483216"/>
              <a:gd name="connsiteX17" fmla="*/ 5640 w 472098"/>
              <a:gd name="connsiteY17" fmla="*/ 913607 h 2483216"/>
              <a:gd name="connsiteX18" fmla="*/ 434093 w 472098"/>
              <a:gd name="connsiteY18" fmla="*/ 485154 h 248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2098" h="2483216">
                <a:moveTo>
                  <a:pt x="434093" y="0"/>
                </a:moveTo>
                <a:lnTo>
                  <a:pt x="472065" y="0"/>
                </a:lnTo>
                <a:lnTo>
                  <a:pt x="472065" y="492956"/>
                </a:lnTo>
                <a:cubicBezTo>
                  <a:pt x="472110" y="493691"/>
                  <a:pt x="472110" y="494432"/>
                  <a:pt x="472065" y="495167"/>
                </a:cubicBezTo>
                <a:lnTo>
                  <a:pt x="466743" y="506158"/>
                </a:lnTo>
                <a:lnTo>
                  <a:pt x="466713" y="506235"/>
                </a:lnTo>
                <a:lnTo>
                  <a:pt x="466699" y="506249"/>
                </a:lnTo>
                <a:lnTo>
                  <a:pt x="465721" y="508269"/>
                </a:lnTo>
                <a:lnTo>
                  <a:pt x="464124" y="508825"/>
                </a:lnTo>
                <a:lnTo>
                  <a:pt x="38004" y="934945"/>
                </a:lnTo>
                <a:lnTo>
                  <a:pt x="38004" y="2463089"/>
                </a:lnTo>
                <a:cubicBezTo>
                  <a:pt x="38049" y="2463824"/>
                  <a:pt x="38049" y="2464566"/>
                  <a:pt x="38004" y="2465301"/>
                </a:cubicBezTo>
                <a:cubicBezTo>
                  <a:pt x="37391" y="2475789"/>
                  <a:pt x="28398" y="2483790"/>
                  <a:pt x="17909" y="2483184"/>
                </a:cubicBezTo>
                <a:cubicBezTo>
                  <a:pt x="7427" y="2482571"/>
                  <a:pt x="-580" y="2473572"/>
                  <a:pt x="32" y="2463089"/>
                </a:cubicBezTo>
                <a:lnTo>
                  <a:pt x="32" y="927274"/>
                </a:lnTo>
                <a:cubicBezTo>
                  <a:pt x="245" y="922832"/>
                  <a:pt x="1986" y="918590"/>
                  <a:pt x="4958" y="915283"/>
                </a:cubicBezTo>
                <a:lnTo>
                  <a:pt x="5074" y="915228"/>
                </a:lnTo>
                <a:lnTo>
                  <a:pt x="5640" y="913607"/>
                </a:lnTo>
                <a:lnTo>
                  <a:pt x="434093" y="485154"/>
                </a:lnTo>
                <a:close/>
              </a:path>
            </a:pathLst>
          </a:custGeom>
          <a:solidFill>
            <a:schemeClr val="tx2"/>
          </a:solidFill>
          <a:ln w="19050" cap="flat">
            <a:solidFill>
              <a:schemeClr val="tx2"/>
            </a:solidFill>
            <a:prstDash val="solid"/>
            <a:miter/>
          </a:ln>
        </p:spPr>
        <p:txBody>
          <a:bodyPr rtlCol="0" anchor="ctr"/>
          <a:lstStyle/>
          <a:p>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196502"/>
            <a:ext cx="5760000" cy="1519947"/>
          </a:xfrm>
        </p:spPr>
        <p:txBody>
          <a:bodyPr anchor="b">
            <a:noAutofit/>
          </a:bodyPr>
          <a:lstStyle>
            <a:lvl1pPr algn="l">
              <a:lnSpc>
                <a:spcPct val="85000"/>
              </a:lnSpc>
              <a:defRPr sz="3400" b="1">
                <a:solidFill>
                  <a:schemeClr val="accent1"/>
                </a:solidFill>
              </a:defRPr>
            </a:lvl1pPr>
          </a:lstStyle>
          <a:p>
            <a:r>
              <a:rPr lang="en-US"/>
              <a:t>Add presentation title across two or three lines</a:t>
            </a:r>
            <a:endParaRPr lang="en-GB"/>
          </a:p>
        </p:txBody>
      </p:sp>
      <p:sp>
        <p:nvSpPr>
          <p:cNvPr id="3" name="Subtitle 2">
            <a:extLst>
              <a:ext uri="{FF2B5EF4-FFF2-40B4-BE49-F238E27FC236}">
                <a16:creationId xmlns:a16="http://schemas.microsoft.com/office/drawing/2014/main" id="{6C94BF7A-D40E-4296-9937-65EA0AED7286}"/>
              </a:ext>
            </a:extLst>
          </p:cNvPr>
          <p:cNvSpPr>
            <a:spLocks noGrp="1"/>
          </p:cNvSpPr>
          <p:nvPr userDrawn="1">
            <p:ph type="subTitle" idx="1" hasCustomPrompt="1"/>
          </p:nvPr>
        </p:nvSpPr>
        <p:spPr>
          <a:xfrm>
            <a:off x="1183532" y="2717923"/>
            <a:ext cx="5760000" cy="263272"/>
          </a:xfrm>
          <a:prstGeom prst="rect">
            <a:avLst/>
          </a:prstGeom>
        </p:spPr>
        <p:txBody>
          <a:bodyPr/>
          <a:lstStyle>
            <a:lvl1pPr marL="0" indent="0" algn="l">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 across one line</a:t>
            </a:r>
            <a:endParaRPr lang="en-GB"/>
          </a:p>
        </p:txBody>
      </p:sp>
    </p:spTree>
    <p:extLst>
      <p:ext uri="{BB962C8B-B14F-4D97-AF65-F5344CB8AC3E}">
        <p14:creationId xmlns:p14="http://schemas.microsoft.com/office/powerpoint/2010/main" val="19973474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id="{4C281646-3673-4BEB-B16D-1816292F8E88}"/>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Picture 104" descr="Chart, bubble chart&#10;&#10;Description automatically generated">
            <a:extLst>
              <a:ext uri="{FF2B5EF4-FFF2-40B4-BE49-F238E27FC236}">
                <a16:creationId xmlns:a16="http://schemas.microsoft.com/office/drawing/2014/main" id="{D9EFBD23-FD67-4B3D-B70E-6F1F04E6502D}"/>
              </a:ext>
            </a:extLst>
          </p:cNvPr>
          <p:cNvPicPr>
            <a:picLocks noChangeAspect="1"/>
          </p:cNvPicPr>
          <p:nvPr userDrawn="1"/>
        </p:nvPicPr>
        <p:blipFill rotWithShape="1">
          <a:blip r:embed="rId2"/>
          <a:srcRect t="2694" b="46535"/>
          <a:stretch/>
        </p:blipFill>
        <p:spPr>
          <a:xfrm>
            <a:off x="636609" y="0"/>
            <a:ext cx="1590543" cy="2716046"/>
          </a:xfrm>
          <a:prstGeom prst="rect">
            <a:avLst/>
          </a:prstGeom>
        </p:spPr>
      </p:pic>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98158" y="5654306"/>
            <a:ext cx="2753080"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accent1"/>
                </a:solidFill>
              </a:defRPr>
            </a:lvl1pPr>
          </a:lstStyle>
          <a:p>
            <a:r>
              <a:rPr lang="en-GB"/>
              <a:t>add section title across two or three lines</a:t>
            </a:r>
          </a:p>
        </p:txBody>
      </p:sp>
    </p:spTree>
    <p:extLst>
      <p:ext uri="{BB962C8B-B14F-4D97-AF65-F5344CB8AC3E}">
        <p14:creationId xmlns:p14="http://schemas.microsoft.com/office/powerpoint/2010/main" val="28355131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blu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BB39C-0EFB-44BF-90EF-E74C469D4039}"/>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a:extLst>
              <a:ext uri="{FF2B5EF4-FFF2-40B4-BE49-F238E27FC236}">
                <a16:creationId xmlns:a16="http://schemas.microsoft.com/office/drawing/2014/main" id="{73EF12DC-8C27-44CB-8306-4854448F8FC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098159" y="5654306"/>
            <a:ext cx="2753077" cy="896596"/>
          </a:xfrm>
          <a:prstGeom prst="rect">
            <a:avLst/>
          </a:prstGeom>
        </p:spPr>
      </p:pic>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183532" y="1215454"/>
            <a:ext cx="5760000" cy="1519947"/>
          </a:xfrm>
        </p:spPr>
        <p:txBody>
          <a:bodyPr anchor="b">
            <a:noAutofit/>
          </a:bodyPr>
          <a:lstStyle>
            <a:lvl1pPr algn="l">
              <a:lnSpc>
                <a:spcPct val="85000"/>
              </a:lnSpc>
              <a:defRPr sz="3400" b="1">
                <a:solidFill>
                  <a:schemeClr val="bg1"/>
                </a:solidFill>
              </a:defRPr>
            </a:lvl1pPr>
          </a:lstStyle>
          <a:p>
            <a:r>
              <a:rPr lang="en-US"/>
              <a:t>add section title across two or three lines</a:t>
            </a:r>
            <a:endParaRPr lang="en-GB"/>
          </a:p>
        </p:txBody>
      </p:sp>
      <p:pic>
        <p:nvPicPr>
          <p:cNvPr id="4" name="Picture 3" descr="A picture containing text&#10;&#10;Description automatically generated">
            <a:extLst>
              <a:ext uri="{FF2B5EF4-FFF2-40B4-BE49-F238E27FC236}">
                <a16:creationId xmlns:a16="http://schemas.microsoft.com/office/drawing/2014/main" id="{DD6CB6AA-9D60-4176-B62D-40E65F43F397}"/>
              </a:ext>
            </a:extLst>
          </p:cNvPr>
          <p:cNvPicPr>
            <a:picLocks noChangeAspect="1"/>
          </p:cNvPicPr>
          <p:nvPr userDrawn="1"/>
        </p:nvPicPr>
        <p:blipFill rotWithShape="1">
          <a:blip r:embed="rId4"/>
          <a:srcRect t="2801" r="45708" b="45214"/>
          <a:stretch/>
        </p:blipFill>
        <p:spPr>
          <a:xfrm>
            <a:off x="636609" y="-1"/>
            <a:ext cx="866265" cy="2789719"/>
          </a:xfrm>
          <a:prstGeom prst="rect">
            <a:avLst/>
          </a:prstGeom>
        </p:spPr>
      </p:pic>
    </p:spTree>
    <p:extLst>
      <p:ext uri="{BB962C8B-B14F-4D97-AF65-F5344CB8AC3E}">
        <p14:creationId xmlns:p14="http://schemas.microsoft.com/office/powerpoint/2010/main" val="33461220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E58FBB-03C6-46B7-B6D4-3935370D4889}"/>
              </a:ext>
            </a:extLst>
          </p:cNvPr>
          <p:cNvSpPr/>
          <p:nvPr userDrawn="1"/>
        </p:nvSpPr>
        <p:spPr>
          <a:xfrm>
            <a:off x="0" y="0"/>
            <a:ext cx="1590543" cy="1394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accent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33669121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8830D8-1031-4A67-8A6C-BB61006F9272}"/>
              </a:ext>
            </a:extLst>
          </p:cNvPr>
          <p:cNvSpPr/>
          <p:nvPr userDrawn="1"/>
        </p:nvSpPr>
        <p:spPr>
          <a:xfrm>
            <a:off x="0" y="0"/>
            <a:ext cx="1590543" cy="1394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F0E977B-6DC3-4781-8403-1429367E78FE}"/>
              </a:ext>
            </a:extLst>
          </p:cNvPr>
          <p:cNvSpPr>
            <a:spLocks noGrp="1"/>
          </p:cNvSpPr>
          <p:nvPr userDrawn="1">
            <p:ph type="ctrTitle" hasCustomPrompt="1"/>
          </p:nvPr>
        </p:nvSpPr>
        <p:spPr>
          <a:xfrm>
            <a:off x="1274067" y="1808164"/>
            <a:ext cx="6480000" cy="3335460"/>
          </a:xfrm>
        </p:spPr>
        <p:txBody>
          <a:bodyPr anchor="b">
            <a:noAutofit/>
          </a:bodyPr>
          <a:lstStyle>
            <a:lvl1pPr algn="l">
              <a:lnSpc>
                <a:spcPct val="85000"/>
              </a:lnSpc>
              <a:defRPr sz="4200" b="1" i="1" cap="none" baseline="0">
                <a:solidFill>
                  <a:schemeClr val="bg1"/>
                </a:solidFill>
              </a:defRPr>
            </a:lvl1pPr>
          </a:lstStyle>
          <a:p>
            <a:r>
              <a:rPr lang="en-US"/>
              <a:t>“Adipiscing commodo elit at </a:t>
            </a:r>
            <a:r>
              <a:rPr lang="en-US" err="1"/>
              <a:t>imperdiet</a:t>
            </a:r>
            <a:r>
              <a:rPr lang="en-US"/>
              <a:t> dui </a:t>
            </a:r>
            <a:r>
              <a:rPr lang="en-US" err="1"/>
              <a:t>accumsan</a:t>
            </a:r>
            <a:r>
              <a:rPr lang="en-US"/>
              <a:t> sit. In </a:t>
            </a:r>
            <a:r>
              <a:rPr lang="en-US" err="1"/>
              <a:t>est</a:t>
            </a:r>
            <a:r>
              <a:rPr lang="en-US"/>
              <a:t> ante in nibh </a:t>
            </a:r>
            <a:r>
              <a:rPr lang="en-US" err="1"/>
              <a:t>mauris</a:t>
            </a:r>
            <a:r>
              <a:rPr lang="en-US"/>
              <a:t> cursus </a:t>
            </a:r>
            <a:r>
              <a:rPr lang="en-US" err="1"/>
              <a:t>mattis</a:t>
            </a:r>
            <a:r>
              <a:rPr lang="en-US"/>
              <a:t>. Posuere </a:t>
            </a:r>
            <a:r>
              <a:rPr lang="en-US" err="1"/>
              <a:t>urna</a:t>
            </a:r>
            <a:r>
              <a:rPr lang="en-US"/>
              <a:t> </a:t>
            </a:r>
            <a:r>
              <a:rPr lang="en-US" err="1"/>
              <a:t>nec</a:t>
            </a:r>
            <a:r>
              <a:rPr lang="en-US"/>
              <a:t> tincidunt </a:t>
            </a:r>
            <a:r>
              <a:rPr lang="en-US" err="1"/>
              <a:t>praesent</a:t>
            </a:r>
            <a:r>
              <a:rPr lang="en-US"/>
              <a:t>.” </a:t>
            </a:r>
            <a:endParaRPr lang="en-GB"/>
          </a:p>
        </p:txBody>
      </p:sp>
      <p:pic>
        <p:nvPicPr>
          <p:cNvPr id="8" name="Picture 7" descr="Background pattern&#10;&#10;Description automatically generated">
            <a:extLst>
              <a:ext uri="{FF2B5EF4-FFF2-40B4-BE49-F238E27FC236}">
                <a16:creationId xmlns:a16="http://schemas.microsoft.com/office/drawing/2014/main" id="{AF3FEACB-4E97-49C3-B7EB-19DA39F3420D}"/>
              </a:ext>
            </a:extLst>
          </p:cNvPr>
          <p:cNvPicPr>
            <a:picLocks noChangeAspect="1"/>
          </p:cNvPicPr>
          <p:nvPr userDrawn="1"/>
        </p:nvPicPr>
        <p:blipFill rotWithShape="1">
          <a:blip r:embed="rId2"/>
          <a:srcRect t="1188"/>
          <a:stretch/>
        </p:blipFill>
        <p:spPr>
          <a:xfrm>
            <a:off x="244441" y="0"/>
            <a:ext cx="1585457" cy="5269117"/>
          </a:xfrm>
          <a:prstGeom prst="rect">
            <a:avLst/>
          </a:prstGeom>
        </p:spPr>
      </p:pic>
    </p:spTree>
    <p:extLst>
      <p:ext uri="{BB962C8B-B14F-4D97-AF65-F5344CB8AC3E}">
        <p14:creationId xmlns:p14="http://schemas.microsoft.com/office/powerpoint/2010/main" val="794620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 page with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FA8B7E4-4F30-434B-B9E0-83F2ECEDA402}"/>
              </a:ext>
            </a:extLst>
          </p:cNvPr>
          <p:cNvSpPr>
            <a:spLocks noGrp="1"/>
          </p:cNvSpPr>
          <p:nvPr>
            <p:ph type="pic" sz="quarter" idx="10" hasCustomPrompt="1"/>
          </p:nvPr>
        </p:nvSpPr>
        <p:spPr>
          <a:xfrm>
            <a:off x="7043000" y="0"/>
            <a:ext cx="5149000" cy="6858000"/>
          </a:xfrm>
          <a:custGeom>
            <a:avLst/>
            <a:gdLst>
              <a:gd name="connsiteX0" fmla="*/ 0 w 5149000"/>
              <a:gd name="connsiteY0" fmla="*/ 0 h 6858000"/>
              <a:gd name="connsiteX1" fmla="*/ 5149000 w 5149000"/>
              <a:gd name="connsiteY1" fmla="*/ 0 h 6858000"/>
              <a:gd name="connsiteX2" fmla="*/ 5149000 w 5149000"/>
              <a:gd name="connsiteY2" fmla="*/ 6858000 h 6858000"/>
              <a:gd name="connsiteX3" fmla="*/ 455857 w 5149000"/>
              <a:gd name="connsiteY3" fmla="*/ 6858000 h 6858000"/>
              <a:gd name="connsiteX4" fmla="*/ 0 w 5149000"/>
              <a:gd name="connsiteY4" fmla="*/ 641339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000" h="6858000">
                <a:moveTo>
                  <a:pt x="0" y="0"/>
                </a:moveTo>
                <a:lnTo>
                  <a:pt x="5149000" y="0"/>
                </a:lnTo>
                <a:lnTo>
                  <a:pt x="5149000" y="6858000"/>
                </a:lnTo>
                <a:lnTo>
                  <a:pt x="455857" y="6858000"/>
                </a:lnTo>
                <a:lnTo>
                  <a:pt x="0" y="6413398"/>
                </a:lnTo>
                <a:close/>
              </a:path>
            </a:pathLst>
          </a:custGeom>
          <a:solidFill>
            <a:schemeClr val="bg2">
              <a:lumMod val="40000"/>
              <a:lumOff val="60000"/>
            </a:schemeClr>
          </a:solidFill>
        </p:spPr>
        <p:txBody>
          <a:bodyPr vert="horz" wrap="square" lIns="0" tIns="0" rIns="0" bIns="0" rtlCol="0" anchor="ctr">
            <a:noAutofit/>
          </a:bodyPr>
          <a:lstStyle>
            <a:lvl1pPr marL="0" indent="0">
              <a:buNone/>
              <a:defRPr lang="en-GB" sz="2000">
                <a:solidFill>
                  <a:schemeClr val="tx2"/>
                </a:solidFill>
              </a:defRPr>
            </a:lvl1pPr>
          </a:lstStyle>
          <a:p>
            <a:pPr marL="153988" lvl="0" indent="-153988" algn="ctr"/>
            <a:r>
              <a:rPr lang="en-GB"/>
              <a:t>Add picture</a:t>
            </a:r>
          </a:p>
        </p:txBody>
      </p:sp>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15" name="Text Placeholder 14">
            <a:extLst>
              <a:ext uri="{FF2B5EF4-FFF2-40B4-BE49-F238E27FC236}">
                <a16:creationId xmlns:a16="http://schemas.microsoft.com/office/drawing/2014/main" id="{44F4512A-5578-40CB-B9F3-48499FD0B5BD}"/>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6" name="Text Placeholder 14">
            <a:extLst>
              <a:ext uri="{FF2B5EF4-FFF2-40B4-BE49-F238E27FC236}">
                <a16:creationId xmlns:a16="http://schemas.microsoft.com/office/drawing/2014/main" id="{05ED987F-3229-4CD3-B083-3517F3D4A025}"/>
              </a:ext>
            </a:extLst>
          </p:cNvPr>
          <p:cNvSpPr>
            <a:spLocks noGrp="1"/>
          </p:cNvSpPr>
          <p:nvPr>
            <p:ph type="body" sz="quarter" idx="13" hasCustomPrompt="1"/>
          </p:nvPr>
        </p:nvSpPr>
        <p:spPr>
          <a:xfrm>
            <a:off x="56883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250848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3189681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a:xfrm>
            <a:off x="455417" y="884380"/>
            <a:ext cx="5640583" cy="697831"/>
          </a:xfrm>
        </p:spPr>
        <p:txBody>
          <a:bodyPr/>
          <a:lstStyle>
            <a:lvl1pPr>
              <a:defRPr sz="3400"/>
            </a:lvl1pPr>
          </a:lstStyle>
          <a:p>
            <a:r>
              <a:rPr lang="en-US"/>
              <a:t>CONTENTS</a:t>
            </a:r>
            <a:endParaRPr lang="en-GB"/>
          </a:p>
        </p:txBody>
      </p:sp>
      <p:sp>
        <p:nvSpPr>
          <p:cNvPr id="5" name="Text Placeholder 14">
            <a:extLst>
              <a:ext uri="{FF2B5EF4-FFF2-40B4-BE49-F238E27FC236}">
                <a16:creationId xmlns:a16="http://schemas.microsoft.com/office/drawing/2014/main" id="{B6ADBB60-E32E-4898-ACCA-69B2896A523A}"/>
              </a:ext>
            </a:extLst>
          </p:cNvPr>
          <p:cNvSpPr>
            <a:spLocks noGrp="1"/>
          </p:cNvSpPr>
          <p:nvPr>
            <p:ph type="body" sz="quarter" idx="12" hasCustomPrompt="1"/>
          </p:nvPr>
        </p:nvSpPr>
        <p:spPr>
          <a:xfrm>
            <a:off x="455417"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6" name="Text Placeholder 14">
            <a:extLst>
              <a:ext uri="{FF2B5EF4-FFF2-40B4-BE49-F238E27FC236}">
                <a16:creationId xmlns:a16="http://schemas.microsoft.com/office/drawing/2014/main" id="{04A94C49-14DB-4E95-B443-D2F07429D40B}"/>
              </a:ext>
            </a:extLst>
          </p:cNvPr>
          <p:cNvSpPr>
            <a:spLocks noGrp="1"/>
          </p:cNvSpPr>
          <p:nvPr>
            <p:ph type="body" sz="quarter" idx="13" hasCustomPrompt="1"/>
          </p:nvPr>
        </p:nvSpPr>
        <p:spPr>
          <a:xfrm>
            <a:off x="5583220"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
        <p:nvSpPr>
          <p:cNvPr id="11" name="Text Placeholder 14">
            <a:extLst>
              <a:ext uri="{FF2B5EF4-FFF2-40B4-BE49-F238E27FC236}">
                <a16:creationId xmlns:a16="http://schemas.microsoft.com/office/drawing/2014/main" id="{B63F6C9C-73A3-4003-9535-01B8E495077F}"/>
              </a:ext>
            </a:extLst>
          </p:cNvPr>
          <p:cNvSpPr>
            <a:spLocks noGrp="1"/>
          </p:cNvSpPr>
          <p:nvPr>
            <p:ph type="body" sz="quarter" idx="14" hasCustomPrompt="1"/>
          </p:nvPr>
        </p:nvSpPr>
        <p:spPr>
          <a:xfrm>
            <a:off x="6309663" y="1808163"/>
            <a:ext cx="4680000" cy="4141787"/>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GB"/>
            </a:lvl5pPr>
          </a:lstStyle>
          <a:p>
            <a:pPr marL="0" lvl="0" indent="0">
              <a:buNone/>
            </a:pPr>
            <a:r>
              <a:rPr lang="en-US"/>
              <a:t>Add content</a:t>
            </a:r>
            <a:endParaRPr lang="en-GB"/>
          </a:p>
        </p:txBody>
      </p:sp>
      <p:sp>
        <p:nvSpPr>
          <p:cNvPr id="12" name="Text Placeholder 14">
            <a:extLst>
              <a:ext uri="{FF2B5EF4-FFF2-40B4-BE49-F238E27FC236}">
                <a16:creationId xmlns:a16="http://schemas.microsoft.com/office/drawing/2014/main" id="{58F40EBD-D5DF-4E4A-A312-056D3EBEA673}"/>
              </a:ext>
            </a:extLst>
          </p:cNvPr>
          <p:cNvSpPr>
            <a:spLocks noGrp="1"/>
          </p:cNvSpPr>
          <p:nvPr>
            <p:ph type="body" sz="quarter" idx="15" hasCustomPrompt="1"/>
          </p:nvPr>
        </p:nvSpPr>
        <p:spPr>
          <a:xfrm>
            <a:off x="11437466" y="1808163"/>
            <a:ext cx="286967" cy="4141787"/>
          </a:xfrm>
          <a:prstGeom prst="rect">
            <a:avLst/>
          </a:prstGeom>
        </p:spPr>
        <p:txBody>
          <a:bodyPr vert="horz" lIns="0" tIns="0" rIns="0" bIns="0" rtlCol="0">
            <a:noAutofit/>
          </a:bodyPr>
          <a:lstStyle>
            <a:lvl1pPr algn="r">
              <a:defRPr lang="en-US" smtClean="0"/>
            </a:lvl1pPr>
            <a:lvl2pPr>
              <a:defRPr lang="en-US" smtClean="0"/>
            </a:lvl2pPr>
            <a:lvl3pPr>
              <a:defRPr lang="en-US" smtClean="0"/>
            </a:lvl3pPr>
            <a:lvl4pPr>
              <a:defRPr lang="en-US" smtClean="0"/>
            </a:lvl4pPr>
            <a:lvl5pPr>
              <a:defRPr lang="en-GB"/>
            </a:lvl5pPr>
          </a:lstStyle>
          <a:p>
            <a:pPr marL="0" lvl="0" indent="0">
              <a:buNone/>
            </a:pPr>
            <a:r>
              <a:rPr lang="en-US"/>
              <a:t>00</a:t>
            </a:r>
            <a:endParaRPr lang="en-GB"/>
          </a:p>
        </p:txBody>
      </p:sp>
    </p:spTree>
    <p:extLst>
      <p:ext uri="{BB962C8B-B14F-4D97-AF65-F5344CB8AC3E}">
        <p14:creationId xmlns:p14="http://schemas.microsoft.com/office/powerpoint/2010/main" val="38691137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530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4204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Tree>
    <p:extLst>
      <p:ext uri="{BB962C8B-B14F-4D97-AF65-F5344CB8AC3E}">
        <p14:creationId xmlns:p14="http://schemas.microsoft.com/office/powerpoint/2010/main" val="1243430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Tree>
    <p:extLst>
      <p:ext uri="{BB962C8B-B14F-4D97-AF65-F5344CB8AC3E}">
        <p14:creationId xmlns:p14="http://schemas.microsoft.com/office/powerpoint/2010/main" val="25321298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27878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mp;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69" y="1802603"/>
            <a:ext cx="11268743"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9818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5097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2 content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solidFill>
                  <a:schemeClr val="bg1"/>
                </a:solidFill>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0FA4FE11-B7FD-4A52-B448-482F0991C99A}"/>
              </a:ext>
            </a:extLst>
          </p:cNvPr>
          <p:cNvSpPr>
            <a:spLocks noGrp="1"/>
          </p:cNvSpPr>
          <p:nvPr>
            <p:ph idx="10" hasCustomPrompt="1"/>
          </p:nvPr>
        </p:nvSpPr>
        <p:spPr>
          <a:xfrm>
            <a:off x="6437288" y="1802603"/>
            <a:ext cx="5290242" cy="414734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25277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content &amp;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436A-2C05-42C8-80E3-64C33C06A4B1}"/>
              </a:ext>
            </a:extLst>
          </p:cNvPr>
          <p:cNvSpPr>
            <a:spLocks noGrp="1"/>
          </p:cNvSpPr>
          <p:nvPr>
            <p:ph type="title" hasCustomPrompt="1"/>
          </p:nvPr>
        </p:nvSpPr>
        <p:spPr/>
        <p:txBody>
          <a:bodyPr/>
          <a:lstStyle>
            <a:lvl1pPr>
              <a:defRPr/>
            </a:lvl1pPr>
          </a:lstStyle>
          <a:p>
            <a:r>
              <a:rPr lang="en-US"/>
              <a:t>Add title</a:t>
            </a:r>
            <a:endParaRPr lang="en-GB"/>
          </a:p>
        </p:txBody>
      </p:sp>
      <p:sp>
        <p:nvSpPr>
          <p:cNvPr id="3" name="Content Placeholder 2">
            <a:extLst>
              <a:ext uri="{FF2B5EF4-FFF2-40B4-BE49-F238E27FC236}">
                <a16:creationId xmlns:a16="http://schemas.microsoft.com/office/drawing/2014/main" id="{2E3B8EB1-550C-48F2-9ADA-4A9EC961A06E}"/>
              </a:ext>
            </a:extLst>
          </p:cNvPr>
          <p:cNvSpPr>
            <a:spLocks noGrp="1"/>
          </p:cNvSpPr>
          <p:nvPr>
            <p:ph idx="1" hasCustomPrompt="1"/>
          </p:nvPr>
        </p:nvSpPr>
        <p:spPr>
          <a:xfrm>
            <a:off x="464470" y="1802603"/>
            <a:ext cx="5290242" cy="4147348"/>
          </a:xfrm>
          <a:prstGeom prst="rect">
            <a:avLst/>
          </a:prstGeom>
        </p:spPr>
        <p:txBody>
          <a:bodyPr/>
          <a:lstStyle>
            <a:lvl1pPr>
              <a:defRPr/>
            </a:lvl1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3">
            <a:extLst>
              <a:ext uri="{FF2B5EF4-FFF2-40B4-BE49-F238E27FC236}">
                <a16:creationId xmlns:a16="http://schemas.microsoft.com/office/drawing/2014/main" id="{B7F5B46A-0322-4D1D-886F-6CC7203869AB}"/>
              </a:ext>
            </a:extLst>
          </p:cNvPr>
          <p:cNvSpPr>
            <a:spLocks noGrp="1"/>
          </p:cNvSpPr>
          <p:nvPr>
            <p:ph type="chart" sz="quarter" idx="13" hasCustomPrompt="1"/>
          </p:nvPr>
        </p:nvSpPr>
        <p:spPr>
          <a:xfrm>
            <a:off x="6534038" y="1802601"/>
            <a:ext cx="4747484" cy="4147349"/>
          </a:xfrm>
          <a:solidFill>
            <a:schemeClr val="bg2">
              <a:lumMod val="40000"/>
              <a:lumOff val="60000"/>
            </a:schemeClr>
          </a:solidFill>
        </p:spPr>
        <p:txBody>
          <a:bodyPr vert="horz" wrap="square" lIns="0" tIns="0" rIns="0" bIns="0" rtlCol="0" anchor="ctr">
            <a:noAutofit/>
          </a:bodyPr>
          <a:lstStyle>
            <a:lvl1pPr>
              <a:defRPr lang="en-GB" sz="2000" dirty="0">
                <a:solidFill>
                  <a:schemeClr val="tx2"/>
                </a:solidFill>
              </a:defRPr>
            </a:lvl1pPr>
          </a:lstStyle>
          <a:p>
            <a:pPr marL="153988" lvl="0" indent="-153988" algn="ctr"/>
            <a:r>
              <a:rPr lang="en-GB"/>
              <a:t>Add chart</a:t>
            </a:r>
          </a:p>
        </p:txBody>
      </p:sp>
    </p:spTree>
    <p:extLst>
      <p:ext uri="{BB962C8B-B14F-4D97-AF65-F5344CB8AC3E}">
        <p14:creationId xmlns:p14="http://schemas.microsoft.com/office/powerpoint/2010/main" val="8397553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image" Target="../media/image13.emf"/><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oleObject" Target="../embeddings/oleObject1.bin"/><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tags" Target="../tags/tag2.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theme" Target="../theme/theme3.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theme" Target="../theme/theme4.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8" Type="http://schemas.openxmlformats.org/officeDocument/2006/relationships/slideLayout" Target="../slideLayouts/slideLayout89.xml"/><Relationship Id="rId3"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theme" Target="../theme/theme5.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34" Type="http://schemas.openxmlformats.org/officeDocument/2006/relationships/slideLayout" Target="../slideLayouts/slideLayout188.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33" Type="http://schemas.openxmlformats.org/officeDocument/2006/relationships/slideLayout" Target="../slideLayouts/slideLayout187.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slideLayout" Target="../slideLayouts/slideLayout183.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32" Type="http://schemas.openxmlformats.org/officeDocument/2006/relationships/slideLayout" Target="../slideLayouts/slideLayout186.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slideLayout" Target="../slideLayouts/slideLayout182.xml"/><Relationship Id="rId36" Type="http://schemas.openxmlformats.org/officeDocument/2006/relationships/theme" Target="../theme/theme6.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slideLayout" Target="../slideLayouts/slideLayout185.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slideLayout" Target="../slideLayouts/slideLayout184.xml"/><Relationship Id="rId35" Type="http://schemas.openxmlformats.org/officeDocument/2006/relationships/slideLayout" Target="../slideLayouts/slideLayout189.xml"/><Relationship Id="rId8" Type="http://schemas.openxmlformats.org/officeDocument/2006/relationships/slideLayout" Target="../slideLayouts/slideLayout16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tags" Target="../tags/tag74.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41" Type="http://schemas.openxmlformats.org/officeDocument/2006/relationships/image" Target="../media/image13.emf"/><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oleObject" Target="../embeddings/oleObject2.bin"/><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8" Type="http://schemas.openxmlformats.org/officeDocument/2006/relationships/slideLayout" Target="../slideLayouts/slideLayout197.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01696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887835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88C880-D8FB-77EA-45C1-D80FC570F241}"/>
              </a:ext>
            </a:extLst>
          </p:cNvPr>
          <p:cNvGraphicFramePr>
            <a:graphicFrameLocks noChangeAspect="1"/>
          </p:cNvGraphicFramePr>
          <p:nvPr userDrawn="1">
            <p:custDataLst>
              <p:tags r:id="rId37"/>
            </p:custDataLst>
            <p:extLst>
              <p:ext uri="{D42A27DB-BD31-4B8C-83A1-F6EECF244321}">
                <p14:modId xmlns:p14="http://schemas.microsoft.com/office/powerpoint/2010/main" val="3204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26" imgH="426" progId="TCLayout.ActiveDocument.1">
                  <p:embed/>
                </p:oleObj>
              </mc:Choice>
              <mc:Fallback>
                <p:oleObj name="think-cell Slide" r:id="rId38" imgW="426" imgH="426" progId="TCLayout.ActiveDocument.1">
                  <p:embed/>
                  <p:pic>
                    <p:nvPicPr>
                      <p:cNvPr id="5" name="think-cell data - do not delete" hidden="1">
                        <a:extLst>
                          <a:ext uri="{FF2B5EF4-FFF2-40B4-BE49-F238E27FC236}">
                            <a16:creationId xmlns:a16="http://schemas.microsoft.com/office/drawing/2014/main" id="{B788C880-D8FB-77EA-45C1-D80FC570F24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4674904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 name="Group 2">
            <a:extLst>
              <a:ext uri="{FF2B5EF4-FFF2-40B4-BE49-F238E27FC236}">
                <a16:creationId xmlns:a16="http://schemas.microsoft.com/office/drawing/2014/main" id="{2A6DBFA3-720F-78F9-808D-B766F6A9894E}"/>
              </a:ext>
            </a:extLst>
          </p:cNvPr>
          <p:cNvGrpSpPr/>
          <p:nvPr userDrawn="1"/>
        </p:nvGrpSpPr>
        <p:grpSpPr>
          <a:xfrm>
            <a:off x="464469" y="257450"/>
            <a:ext cx="652824" cy="140609"/>
            <a:chOff x="452438" y="265845"/>
            <a:chExt cx="825709" cy="177846"/>
          </a:xfrm>
        </p:grpSpPr>
        <p:sp>
          <p:nvSpPr>
            <p:cNvPr id="4" name="Freeform: Shape 5">
              <a:extLst>
                <a:ext uri="{FF2B5EF4-FFF2-40B4-BE49-F238E27FC236}">
                  <a16:creationId xmlns:a16="http://schemas.microsoft.com/office/drawing/2014/main" id="{F14F86E8-F4E8-28CD-57F6-CB82B0F28810}"/>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5" name="Freeform: Shape 6">
              <a:extLst>
                <a:ext uri="{FF2B5EF4-FFF2-40B4-BE49-F238E27FC236}">
                  <a16:creationId xmlns:a16="http://schemas.microsoft.com/office/drawing/2014/main" id="{52659E53-887B-8C17-6325-51CA968C2104}"/>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6" name="Freeform: Shape 7">
              <a:extLst>
                <a:ext uri="{FF2B5EF4-FFF2-40B4-BE49-F238E27FC236}">
                  <a16:creationId xmlns:a16="http://schemas.microsoft.com/office/drawing/2014/main" id="{282ECA7F-7B97-3144-8EDB-55F2FC8BCD62}"/>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7" name="Freeform: Shape 8">
              <a:extLst>
                <a:ext uri="{FF2B5EF4-FFF2-40B4-BE49-F238E27FC236}">
                  <a16:creationId xmlns:a16="http://schemas.microsoft.com/office/drawing/2014/main" id="{6973FF29-6C29-3527-1A42-85E0395B8000}"/>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Tree>
    <p:extLst>
      <p:ext uri="{BB962C8B-B14F-4D97-AF65-F5344CB8AC3E}">
        <p14:creationId xmlns:p14="http://schemas.microsoft.com/office/powerpoint/2010/main" val="18150469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893" r:id="rId36"/>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783450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 id="2147483816" r:id="rId36"/>
    <p:sldLayoutId id="2147483817" r:id="rId37"/>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userDrawn="1"/>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userDrawn="1"/>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userDrawn="1"/>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userDrawn="1"/>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userDrawn="1"/>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userDrawn="1"/>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6577703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B788C880-D8FB-77EA-45C1-D80FC570F241}"/>
              </a:ext>
            </a:extLst>
          </p:cNvPr>
          <p:cNvGraphicFramePr>
            <a:graphicFrameLocks noChangeAspect="1"/>
          </p:cNvGraphicFramePr>
          <p:nvPr userDrawn="1">
            <p:custDataLst>
              <p:tags r:id="rId39"/>
            </p:custDataLst>
            <p:extLst>
              <p:ext uri="{D42A27DB-BD31-4B8C-83A1-F6EECF244321}">
                <p14:modId xmlns:p14="http://schemas.microsoft.com/office/powerpoint/2010/main" val="32043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0" imgW="426" imgH="426" progId="TCLayout.ActiveDocument.1">
                  <p:embed/>
                </p:oleObj>
              </mc:Choice>
              <mc:Fallback>
                <p:oleObj name="think-cell Slide" r:id="rId40" imgW="426" imgH="426" progId="TCLayout.ActiveDocument.1">
                  <p:embed/>
                  <p:pic>
                    <p:nvPicPr>
                      <p:cNvPr id="5" name="think-cell data - do not delete" hidden="1">
                        <a:extLst>
                          <a:ext uri="{FF2B5EF4-FFF2-40B4-BE49-F238E27FC236}">
                            <a16:creationId xmlns:a16="http://schemas.microsoft.com/office/drawing/2014/main" id="{B788C880-D8FB-77EA-45C1-D80FC570F241}"/>
                          </a:ext>
                        </a:extLst>
                      </p:cNvPr>
                      <p:cNvPicPr/>
                      <p:nvPr/>
                    </p:nvPicPr>
                    <p:blipFill>
                      <a:blip r:embed="rId4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13EB009C-E0C1-404D-A6FA-BFD28AD706BD}"/>
              </a:ext>
            </a:extLst>
          </p:cNvPr>
          <p:cNvSpPr>
            <a:spLocks noGrp="1"/>
          </p:cNvSpPr>
          <p:nvPr>
            <p:ph type="title"/>
          </p:nvPr>
        </p:nvSpPr>
        <p:spPr>
          <a:xfrm>
            <a:off x="464470" y="866274"/>
            <a:ext cx="6480000" cy="697831"/>
          </a:xfrm>
          <a:prstGeom prst="rect">
            <a:avLst/>
          </a:prstGeom>
        </p:spPr>
        <p:txBody>
          <a:bodyPr vert="horz" lIns="0" tIns="0" rIns="0" bIns="0" rtlCol="0" anchor="t">
            <a:noAutofit/>
          </a:bodyPr>
          <a:lstStyle/>
          <a:p>
            <a:r>
              <a:rPr lang="en-US"/>
              <a:t>Add title</a:t>
            </a:r>
            <a:endParaRPr lang="en-GB"/>
          </a:p>
        </p:txBody>
      </p:sp>
      <p:sp>
        <p:nvSpPr>
          <p:cNvPr id="15" name="TextBox 14">
            <a:extLst>
              <a:ext uri="{FF2B5EF4-FFF2-40B4-BE49-F238E27FC236}">
                <a16:creationId xmlns:a16="http://schemas.microsoft.com/office/drawing/2014/main" id="{72F5CB8F-031D-437B-9F2B-FFA622E90C00}"/>
              </a:ext>
            </a:extLst>
          </p:cNvPr>
          <p:cNvSpPr txBox="1"/>
          <p:nvPr/>
        </p:nvSpPr>
        <p:spPr>
          <a:xfrm>
            <a:off x="358689" y="6234616"/>
            <a:ext cx="667304" cy="276999"/>
          </a:xfrm>
          <a:prstGeom prst="rect">
            <a:avLst/>
          </a:prstGeom>
          <a:noFill/>
        </p:spPr>
        <p:txBody>
          <a:bodyPr wrap="square" rtlCol="0">
            <a:spAutoFit/>
          </a:bodyPr>
          <a:lstStyle/>
          <a:p>
            <a:pPr algn="l"/>
            <a:fld id="{13C69CC4-EAE8-433E-9BFD-46FB90BCDFEE}" type="slidenum">
              <a:rPr lang="en-GB" sz="1200" smtClean="0">
                <a:solidFill>
                  <a:srgbClr val="808999"/>
                </a:solidFill>
              </a:rPr>
              <a:pPr algn="l"/>
              <a:t>‹#›</a:t>
            </a:fld>
            <a:endParaRPr lang="en-GB" sz="1200">
              <a:solidFill>
                <a:srgbClr val="808999"/>
              </a:solidFill>
            </a:endParaRPr>
          </a:p>
        </p:txBody>
      </p:sp>
      <p:grpSp>
        <p:nvGrpSpPr>
          <p:cNvPr id="4" name="Group 3">
            <a:extLst>
              <a:ext uri="{FF2B5EF4-FFF2-40B4-BE49-F238E27FC236}">
                <a16:creationId xmlns:a16="http://schemas.microsoft.com/office/drawing/2014/main" id="{A57FFB73-7AA6-44BD-923F-E4920A4A5619}"/>
              </a:ext>
            </a:extLst>
          </p:cNvPr>
          <p:cNvGrpSpPr/>
          <p:nvPr/>
        </p:nvGrpSpPr>
        <p:grpSpPr>
          <a:xfrm>
            <a:off x="452438" y="464145"/>
            <a:ext cx="825709" cy="177846"/>
            <a:chOff x="452438" y="265845"/>
            <a:chExt cx="825709" cy="177846"/>
          </a:xfrm>
        </p:grpSpPr>
        <p:sp>
          <p:nvSpPr>
            <p:cNvPr id="6" name="Freeform: Shape 5">
              <a:extLst>
                <a:ext uri="{FF2B5EF4-FFF2-40B4-BE49-F238E27FC236}">
                  <a16:creationId xmlns:a16="http://schemas.microsoft.com/office/drawing/2014/main" id="{6B156783-941B-4EA3-901F-AA6B0317A39C}"/>
                </a:ext>
              </a:extLst>
            </p:cNvPr>
            <p:cNvSpPr/>
            <p:nvPr/>
          </p:nvSpPr>
          <p:spPr>
            <a:xfrm>
              <a:off x="45243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2"/>
            </a:solidFill>
            <a:ln w="637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CE73201-3A1C-4D03-85A1-BC14B6B44969}"/>
                </a:ext>
              </a:extLst>
            </p:cNvPr>
            <p:cNvSpPr/>
            <p:nvPr/>
          </p:nvSpPr>
          <p:spPr>
            <a:xfrm>
              <a:off x="884348"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6"/>
                    <a:pt x="42515" y="0"/>
                    <a:pt x="94961" y="0"/>
                  </a:cubicBezTo>
                  <a:cubicBezTo>
                    <a:pt x="147406" y="0"/>
                    <a:pt x="189922" y="42516"/>
                    <a:pt x="189922" y="94961"/>
                  </a:cubicBezTo>
                  <a:close/>
                </a:path>
              </a:pathLst>
            </a:custGeom>
            <a:solidFill>
              <a:schemeClr val="accent4"/>
            </a:solidFill>
            <a:ln w="637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CF5160C2-77C2-444B-A590-3A5E55C60026}"/>
                </a:ext>
              </a:extLst>
            </p:cNvPr>
            <p:cNvSpPr/>
            <p:nvPr/>
          </p:nvSpPr>
          <p:spPr>
            <a:xfrm>
              <a:off x="1100302"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5"/>
            </a:solidFill>
            <a:ln w="637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2FB9167-A27A-4249-BD60-6991426407E6}"/>
                </a:ext>
              </a:extLst>
            </p:cNvPr>
            <p:cNvSpPr/>
            <p:nvPr/>
          </p:nvSpPr>
          <p:spPr>
            <a:xfrm>
              <a:off x="668393" y="265845"/>
              <a:ext cx="177845" cy="177846"/>
            </a:xfrm>
            <a:custGeom>
              <a:avLst/>
              <a:gdLst>
                <a:gd name="connsiteX0" fmla="*/ 189922 w 189921"/>
                <a:gd name="connsiteY0" fmla="*/ 94961 h 189922"/>
                <a:gd name="connsiteX1" fmla="*/ 94961 w 189921"/>
                <a:gd name="connsiteY1" fmla="*/ 189922 h 189922"/>
                <a:gd name="connsiteX2" fmla="*/ 0 w 189921"/>
                <a:gd name="connsiteY2" fmla="*/ 94961 h 189922"/>
                <a:gd name="connsiteX3" fmla="*/ 94961 w 189921"/>
                <a:gd name="connsiteY3" fmla="*/ 0 h 189922"/>
                <a:gd name="connsiteX4" fmla="*/ 189922 w 189921"/>
                <a:gd name="connsiteY4" fmla="*/ 94961 h 1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21" h="189922">
                  <a:moveTo>
                    <a:pt x="189922" y="94961"/>
                  </a:moveTo>
                  <a:cubicBezTo>
                    <a:pt x="189922" y="147407"/>
                    <a:pt x="147406" y="189922"/>
                    <a:pt x="94961" y="189922"/>
                  </a:cubicBezTo>
                  <a:cubicBezTo>
                    <a:pt x="42515" y="189922"/>
                    <a:pt x="0" y="147407"/>
                    <a:pt x="0" y="94961"/>
                  </a:cubicBezTo>
                  <a:cubicBezTo>
                    <a:pt x="0" y="42515"/>
                    <a:pt x="42515" y="0"/>
                    <a:pt x="94961" y="0"/>
                  </a:cubicBezTo>
                  <a:cubicBezTo>
                    <a:pt x="147406" y="0"/>
                    <a:pt x="189922" y="42515"/>
                    <a:pt x="189922" y="94961"/>
                  </a:cubicBezTo>
                  <a:close/>
                </a:path>
              </a:pathLst>
            </a:custGeom>
            <a:solidFill>
              <a:schemeClr val="accent3"/>
            </a:solidFill>
            <a:ln w="6379" cap="flat">
              <a:noFill/>
              <a:prstDash val="solid"/>
              <a:miter/>
            </a:ln>
          </p:spPr>
          <p:txBody>
            <a:bodyPr rtlCol="0" anchor="ctr"/>
            <a:lstStyle/>
            <a:p>
              <a:endParaRPr lang="en-GB"/>
            </a:p>
          </p:txBody>
        </p:sp>
      </p:grpSp>
      <p:sp>
        <p:nvSpPr>
          <p:cNvPr id="11" name="Text Placeholder 10">
            <a:extLst>
              <a:ext uri="{FF2B5EF4-FFF2-40B4-BE49-F238E27FC236}">
                <a16:creationId xmlns:a16="http://schemas.microsoft.com/office/drawing/2014/main" id="{4F134459-A8EF-4FE6-8726-E3677A9BEF6A}"/>
              </a:ext>
            </a:extLst>
          </p:cNvPr>
          <p:cNvSpPr>
            <a:spLocks noGrp="1"/>
          </p:cNvSpPr>
          <p:nvPr>
            <p:ph type="body" idx="1"/>
          </p:nvPr>
        </p:nvSpPr>
        <p:spPr>
          <a:xfrm>
            <a:off x="464469" y="1825625"/>
            <a:ext cx="11268743" cy="4124325"/>
          </a:xfrm>
          <a:prstGeom prst="rect">
            <a:avLst/>
          </a:prstGeom>
        </p:spPr>
        <p:txBody>
          <a:bodyPr vert="horz" lIns="0" tIns="0" rIns="0" bIns="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8841596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Lst>
  <p:txStyles>
    <p:title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5">
          <p15:clr>
            <a:srgbClr val="F26B43"/>
          </p15:clr>
        </p15:guide>
        <p15:guide id="3" pos="7391">
          <p15:clr>
            <a:srgbClr val="F26B43"/>
          </p15:clr>
        </p15:guide>
        <p15:guide id="4" orient="horz" pos="291">
          <p15:clr>
            <a:srgbClr val="F26B43"/>
          </p15:clr>
        </p15:guide>
        <p15:guide id="6" pos="3840">
          <p15:clr>
            <a:srgbClr val="F26B43"/>
          </p15:clr>
        </p15:guide>
        <p15:guide id="7" orient="horz" pos="1139">
          <p15:clr>
            <a:srgbClr val="F26B43"/>
          </p15:clr>
        </p15:guide>
        <p15:guide id="8" orient="horz" pos="3748">
          <p15:clr>
            <a:srgbClr val="F26B43"/>
          </p15:clr>
        </p15:guide>
        <p15:guide id="9"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6.xml"/><Relationship Id="rId5" Type="http://schemas.openxmlformats.org/officeDocument/2006/relationships/image" Target="../media/image21.sv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hyperlink" Target="https://www.delta-esourcing.com/tenders/UK-UK-Reading:-Electricity-distribution./786BVNRTZ2"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hyperlink" Target="https://www.delta-esourcing.com/tenders/UK-UK-Perth:-Electricity-distribution./6F573T5MCY"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36.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94.xml"/><Relationship Id="rId6" Type="http://schemas.openxmlformats.org/officeDocument/2006/relationships/image" Target="../media/image14.png"/><Relationship Id="rId5" Type="http://schemas.openxmlformats.org/officeDocument/2006/relationships/image" Target="../media/image24.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48.png"/><Relationship Id="rId5" Type="http://schemas.openxmlformats.org/officeDocument/2006/relationships/hyperlink" Target="mailto:Iain.dallas@sse.com" TargetMode="Externa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94.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solar panels&#10;&#10;Description automatically generated">
            <a:extLst>
              <a:ext uri="{FF2B5EF4-FFF2-40B4-BE49-F238E27FC236}">
                <a16:creationId xmlns:a16="http://schemas.microsoft.com/office/drawing/2014/main" id="{1CDA12A3-125D-CB5D-4FBF-D0FBFCAFE9A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12EB062F-8C71-90A9-B205-971E12EB3D9D}"/>
              </a:ext>
            </a:extLst>
          </p:cNvPr>
          <p:cNvSpPr>
            <a:spLocks noGrp="1"/>
          </p:cNvSpPr>
          <p:nvPr>
            <p:ph type="ctrTitle"/>
          </p:nvPr>
        </p:nvSpPr>
        <p:spPr>
          <a:xfrm>
            <a:off x="1277508" y="1556127"/>
            <a:ext cx="6844049" cy="1519947"/>
          </a:xfrm>
        </p:spPr>
        <p:txBody>
          <a:bodyPr/>
          <a:lstStyle/>
          <a:p>
            <a:pPr>
              <a:spcAft>
                <a:spcPts val="2400"/>
              </a:spcAft>
            </a:pPr>
            <a:r>
              <a:rPr lang="en-GB" sz="4400">
                <a:solidFill>
                  <a:schemeClr val="tx2"/>
                </a:solidFill>
              </a:rPr>
              <a:t>Flexibility Services </a:t>
            </a:r>
            <a:br>
              <a:rPr lang="en-GB" sz="4400">
                <a:solidFill>
                  <a:schemeClr val="tx2"/>
                </a:solidFill>
              </a:rPr>
            </a:br>
            <a:r>
              <a:rPr lang="en-GB" sz="3200">
                <a:solidFill>
                  <a:schemeClr val="tx2"/>
                </a:solidFill>
              </a:rPr>
              <a:t>9</a:t>
            </a:r>
            <a:r>
              <a:rPr lang="en-GB" sz="3200" baseline="30000">
                <a:solidFill>
                  <a:schemeClr val="tx2"/>
                </a:solidFill>
              </a:rPr>
              <a:t>th</a:t>
            </a:r>
            <a:r>
              <a:rPr lang="en-GB" sz="3200">
                <a:solidFill>
                  <a:schemeClr val="tx2"/>
                </a:solidFill>
              </a:rPr>
              <a:t> May 2024</a:t>
            </a:r>
            <a:br>
              <a:rPr lang="en-GB" sz="3600">
                <a:solidFill>
                  <a:schemeClr val="tx2"/>
                </a:solidFill>
                <a:cs typeface="Arial"/>
              </a:rPr>
            </a:br>
            <a:endParaRPr lang="en-GB" sz="3600">
              <a:solidFill>
                <a:schemeClr val="tx2"/>
              </a:solidFill>
            </a:endParaRPr>
          </a:p>
        </p:txBody>
      </p:sp>
      <p:sp>
        <p:nvSpPr>
          <p:cNvPr id="17" name="Rectangle: Rounded Corners 16">
            <a:extLst>
              <a:ext uri="{FF2B5EF4-FFF2-40B4-BE49-F238E27FC236}">
                <a16:creationId xmlns:a16="http://schemas.microsoft.com/office/drawing/2014/main" id="{91B06D05-C5C4-DD7A-F3F4-B445A2DC171D}"/>
              </a:ext>
            </a:extLst>
          </p:cNvPr>
          <p:cNvSpPr/>
          <p:nvPr/>
        </p:nvSpPr>
        <p:spPr>
          <a:xfrm>
            <a:off x="1241068" y="2834774"/>
            <a:ext cx="1903842"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C08D675E-2320-0902-5B6E-8F32CB339BCF}"/>
              </a:ext>
            </a:extLst>
          </p:cNvPr>
          <p:cNvSpPr txBox="1"/>
          <p:nvPr/>
        </p:nvSpPr>
        <p:spPr>
          <a:xfrm>
            <a:off x="1383942" y="2839499"/>
            <a:ext cx="1903843" cy="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Webinar</a:t>
            </a:r>
            <a:endParaRPr kumimoji="0" lang="en-GB" sz="2400" b="1"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descr="A blue and white rectangular sign&#10;&#10;Description automatically generated">
            <a:extLst>
              <a:ext uri="{FF2B5EF4-FFF2-40B4-BE49-F238E27FC236}">
                <a16:creationId xmlns:a16="http://schemas.microsoft.com/office/drawing/2014/main" id="{F62E98FE-0084-C9BE-B7A7-9ECB0792B6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0226" y="4126584"/>
            <a:ext cx="6241774" cy="2771171"/>
          </a:xfrm>
          <a:prstGeom prst="rect">
            <a:avLst/>
          </a:prstGeom>
        </p:spPr>
      </p:pic>
      <p:pic>
        <p:nvPicPr>
          <p:cNvPr id="3" name="Graphic 2">
            <a:extLst>
              <a:ext uri="{FF2B5EF4-FFF2-40B4-BE49-F238E27FC236}">
                <a16:creationId xmlns:a16="http://schemas.microsoft.com/office/drawing/2014/main" id="{C48A5714-A907-D143-1111-9A25F107B2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050" y="-72251"/>
            <a:ext cx="526664" cy="2647950"/>
          </a:xfrm>
          <a:prstGeom prst="rect">
            <a:avLst/>
          </a:prstGeom>
        </p:spPr>
      </p:pic>
    </p:spTree>
    <p:extLst>
      <p:ext uri="{BB962C8B-B14F-4D97-AF65-F5344CB8AC3E}">
        <p14:creationId xmlns:p14="http://schemas.microsoft.com/office/powerpoint/2010/main" val="329779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95616-BE98-4CA1-7313-6FF39FB1773B}"/>
              </a:ext>
            </a:extLst>
          </p:cNvPr>
          <p:cNvSpPr/>
          <p:nvPr/>
        </p:nvSpPr>
        <p:spPr>
          <a:xfrm>
            <a:off x="0" y="0"/>
            <a:ext cx="12118157" cy="68580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Solar panels and wind turbines in a field&#10;&#10;Description automatically generated">
            <a:extLst>
              <a:ext uri="{FF2B5EF4-FFF2-40B4-BE49-F238E27FC236}">
                <a16:creationId xmlns:a16="http://schemas.microsoft.com/office/drawing/2014/main" id="{C48E9BD3-8322-7394-F2B1-C8FD037C9053}"/>
              </a:ext>
            </a:extLst>
          </p:cNvPr>
          <p:cNvPicPr>
            <a:picLocks noChangeAspect="1"/>
          </p:cNvPicPr>
          <p:nvPr/>
        </p:nvPicPr>
        <p:blipFill rotWithShape="1">
          <a:blip r:embed="rId3" cstate="screen">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E4542D-6869-4F97-BA2F-28CA2C1746C1}"/>
              </a:ext>
            </a:extLst>
          </p:cNvPr>
          <p:cNvSpPr>
            <a:spLocks noGrp="1"/>
          </p:cNvSpPr>
          <p:nvPr>
            <p:ph type="ctrTitle"/>
          </p:nvPr>
        </p:nvSpPr>
        <p:spPr>
          <a:xfrm>
            <a:off x="1244543" y="1914264"/>
            <a:ext cx="7895372" cy="1019617"/>
          </a:xfrm>
        </p:spPr>
        <p:txBody>
          <a:bodyPr/>
          <a:lstStyle/>
          <a:p>
            <a:r>
              <a:rPr lang="en-GB" sz="4400">
                <a:cs typeface="Arial"/>
              </a:rPr>
              <a:t>Pre-qualification, Mini-Competition and open window </a:t>
            </a:r>
            <a:endParaRPr lang="en-US" sz="4400"/>
          </a:p>
        </p:txBody>
      </p:sp>
      <p:sp>
        <p:nvSpPr>
          <p:cNvPr id="4" name="TextBox 3">
            <a:extLst>
              <a:ext uri="{FF2B5EF4-FFF2-40B4-BE49-F238E27FC236}">
                <a16:creationId xmlns:a16="http://schemas.microsoft.com/office/drawing/2014/main" id="{5784F99F-FEC8-B8C0-215E-F4C875C6E5F5}"/>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sp>
        <p:nvSpPr>
          <p:cNvPr id="5" name="TextBox 4">
            <a:extLst>
              <a:ext uri="{FF2B5EF4-FFF2-40B4-BE49-F238E27FC236}">
                <a16:creationId xmlns:a16="http://schemas.microsoft.com/office/drawing/2014/main" id="{3E7D5E48-6704-635A-A297-4CE730521435}"/>
              </a:ext>
            </a:extLst>
          </p:cNvPr>
          <p:cNvSpPr txBox="1"/>
          <p:nvPr/>
        </p:nvSpPr>
        <p:spPr>
          <a:xfrm>
            <a:off x="1143177" y="2993291"/>
            <a:ext cx="5805536" cy="113877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err="1">
                <a:ln>
                  <a:noFill/>
                </a:ln>
                <a:solidFill>
                  <a:prstClr val="white"/>
                </a:solidFill>
                <a:effectLst/>
                <a:uLnTx/>
                <a:uFillTx/>
                <a:latin typeface="Arial"/>
                <a:ea typeface="+mn-ea"/>
                <a:cs typeface="Arial"/>
              </a:rPr>
              <a:t>Ronke</a:t>
            </a:r>
            <a:r>
              <a:rPr kumimoji="0" lang="en-GB" sz="2800" b="1" i="0" u="none" strike="noStrike" kern="1200" cap="none" spc="0" normalizeH="0" baseline="0" noProof="0">
                <a:ln>
                  <a:noFill/>
                </a:ln>
                <a:solidFill>
                  <a:prstClr val="white"/>
                </a:solidFill>
                <a:effectLst/>
                <a:uLnTx/>
                <a:uFillTx/>
                <a:latin typeface="Arial"/>
                <a:ea typeface="+mn-ea"/>
                <a:cs typeface="Arial"/>
              </a:rPr>
              <a:t> </a:t>
            </a:r>
            <a:r>
              <a:rPr kumimoji="0" lang="en-GB" sz="2800" b="1" i="0" u="none" strike="noStrike" kern="1200" cap="none" spc="0" normalizeH="0" baseline="0" noProof="0" err="1">
                <a:ln>
                  <a:noFill/>
                </a:ln>
                <a:solidFill>
                  <a:prstClr val="white"/>
                </a:solidFill>
                <a:effectLst/>
                <a:uLnTx/>
                <a:uFillTx/>
                <a:latin typeface="Arial"/>
                <a:ea typeface="+mn-ea"/>
                <a:cs typeface="Arial"/>
              </a:rPr>
              <a:t>Ajadi</a:t>
            </a:r>
            <a:r>
              <a:rPr kumimoji="0" lang="en-GB" sz="2000" b="1" i="0" u="none" strike="noStrike" kern="1200" cap="none" spc="0" normalizeH="0" baseline="0" noProof="0">
                <a:ln>
                  <a:noFill/>
                </a:ln>
                <a:solidFill>
                  <a:prstClr val="white"/>
                </a:solidFill>
                <a:effectLst/>
                <a:uLnTx/>
                <a:uFillTx/>
                <a:latin typeface="Arial"/>
                <a:ea typeface="+mn-ea"/>
                <a:cs typeface="Arial"/>
              </a:rPr>
              <a:t>, </a:t>
            </a:r>
            <a:br>
              <a:rPr kumimoji="0" lang="en-GB" sz="2000" b="1" i="0" u="none" strike="noStrike" kern="1200" cap="none" spc="0" normalizeH="0" baseline="0" noProof="0">
                <a:ln>
                  <a:noFill/>
                </a:ln>
                <a:solidFill>
                  <a:prstClr val="white"/>
                </a:solidFill>
                <a:effectLst/>
                <a:uLnTx/>
                <a:uFillTx/>
                <a:latin typeface="Arial"/>
                <a:ea typeface="+mn-ea"/>
                <a:cs typeface="Arial"/>
              </a:rPr>
            </a:b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Flexibility Agreements Manager</a:t>
            </a:r>
            <a:endParaRPr kumimoji="0" lang="en-GB"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pic>
        <p:nvPicPr>
          <p:cNvPr id="6" name="Graphic 5">
            <a:extLst>
              <a:ext uri="{FF2B5EF4-FFF2-40B4-BE49-F238E27FC236}">
                <a16:creationId xmlns:a16="http://schemas.microsoft.com/office/drawing/2014/main" id="{C4F7EE99-D345-7473-9110-6F35DBB020FB}"/>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914"/>
          <a:stretch/>
        </p:blipFill>
        <p:spPr>
          <a:xfrm>
            <a:off x="792065" y="0"/>
            <a:ext cx="702225" cy="3429000"/>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13A35C24-338C-C0E2-11B9-409EC3594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9612" y="4961126"/>
            <a:ext cx="4288545" cy="1685547"/>
          </a:xfrm>
          <a:prstGeom prst="rect">
            <a:avLst/>
          </a:prstGeom>
        </p:spPr>
      </p:pic>
    </p:spTree>
    <p:extLst>
      <p:ext uri="{BB962C8B-B14F-4D97-AF65-F5344CB8AC3E}">
        <p14:creationId xmlns:p14="http://schemas.microsoft.com/office/powerpoint/2010/main" val="37864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328864" y="854310"/>
            <a:ext cx="6826669" cy="697831"/>
          </a:xfrm>
        </p:spPr>
        <p:txBody>
          <a:bodyPr/>
          <a:lstStyle/>
          <a:p>
            <a:r>
              <a:rPr lang="en-GB"/>
              <a:t>Pre-qualification questionnaire</a:t>
            </a:r>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idx="1"/>
          </p:nvPr>
        </p:nvSpPr>
        <p:spPr>
          <a:xfrm>
            <a:off x="80063" y="2964339"/>
            <a:ext cx="11956511" cy="2816419"/>
          </a:xfrm>
        </p:spPr>
        <p:txBody>
          <a:bodyPr vert="horz" lIns="0" tIns="0" rIns="0" bIns="0" rtlCol="0" anchor="t">
            <a:noAutofit/>
          </a:bodyPr>
          <a:lstStyle/>
          <a:p>
            <a:pPr>
              <a:spcBef>
                <a:spcPts val="600"/>
              </a:spcBef>
            </a:pPr>
            <a:endParaRPr lang="en-US" sz="1800">
              <a:solidFill>
                <a:schemeClr val="accent1"/>
              </a:solidFill>
              <a:latin typeface="Arial" panose="020B0604020202020204" pitchFamily="34" charset="0"/>
              <a:cs typeface="Arial" panose="020B0604020202020204" pitchFamily="34" charset="0"/>
            </a:endParaRPr>
          </a:p>
          <a:p>
            <a:pPr>
              <a:spcBef>
                <a:spcPts val="600"/>
              </a:spcBef>
            </a:pPr>
            <a:r>
              <a:rPr lang="en-US" sz="1800">
                <a:solidFill>
                  <a:schemeClr val="accent1"/>
                </a:solidFill>
                <a:latin typeface="Arial" panose="020B0604020202020204" pitchFamily="34" charset="0"/>
                <a:cs typeface="Arial" panose="020B0604020202020204" pitchFamily="34" charset="0"/>
              </a:rPr>
              <a:t>1</a:t>
            </a:r>
            <a:r>
              <a:rPr lang="en-US" sz="1800" b="1">
                <a:effectLst/>
                <a:latin typeface="Arial" panose="020B0604020202020204" pitchFamily="34" charset="0"/>
                <a:ea typeface="Calibri" panose="020F0502020204030204" pitchFamily="34" charset="0"/>
                <a:cs typeface="Arial" panose="020B0604020202020204" pitchFamily="34" charset="0"/>
              </a:rPr>
              <a:t>. </a:t>
            </a:r>
            <a:r>
              <a:rPr lang="en-GB" sz="1800">
                <a:solidFill>
                  <a:schemeClr val="accent1"/>
                </a:solidFill>
                <a:latin typeface="Arial" panose="020B0604020202020204" pitchFamily="34" charset="0"/>
                <a:cs typeface="Arial" panose="020B0604020202020204" pitchFamily="34" charset="0"/>
              </a:rPr>
              <a:t>Register on Delta DPS</a:t>
            </a:r>
          </a:p>
          <a:p>
            <a:pPr>
              <a:spcBef>
                <a:spcPts val="600"/>
              </a:spcBef>
            </a:pPr>
            <a:r>
              <a:rPr lang="en-US" sz="1800">
                <a:latin typeface="Arial" panose="020B0604020202020204" pitchFamily="34" charset="0"/>
                <a:cs typeface="Arial" panose="020B0604020202020204" pitchFamily="34" charset="0"/>
              </a:rPr>
              <a:t>2. </a:t>
            </a:r>
            <a:r>
              <a:rPr lang="en-GB" sz="1800">
                <a:latin typeface="Arial" panose="020B0604020202020204" pitchFamily="34" charset="0"/>
                <a:cs typeface="Arial" panose="020B0604020202020204" pitchFamily="34" charset="0"/>
              </a:rPr>
              <a:t>Follow the DPS links* for our Licence area(s) to register interest and view the documents on the DPS </a:t>
            </a:r>
            <a:r>
              <a:rPr lang="en-US" sz="1800">
                <a:latin typeface="Arial" panose="020B0604020202020204" pitchFamily="34" charset="0"/>
                <a:cs typeface="Arial" panose="020B0604020202020204" pitchFamily="34" charset="0"/>
              </a:rPr>
              <a:t> </a:t>
            </a:r>
            <a:endParaRPr lang="en-GB" sz="1800">
              <a:latin typeface="Arial" panose="020B0604020202020204" pitchFamily="34" charset="0"/>
              <a:cs typeface="Arial" panose="020B0604020202020204" pitchFamily="34" charset="0"/>
            </a:endParaRPr>
          </a:p>
          <a:p>
            <a:pPr marL="87313" indent="-87313">
              <a:spcBef>
                <a:spcPts val="600"/>
              </a:spcBef>
            </a:pPr>
            <a:r>
              <a:rPr lang="en-US" sz="1800">
                <a:latin typeface="Arial" panose="020B0604020202020204" pitchFamily="34" charset="0"/>
                <a:cs typeface="Arial" panose="020B0604020202020204" pitchFamily="34" charset="0"/>
              </a:rPr>
              <a:t>3. </a:t>
            </a:r>
            <a:r>
              <a:rPr lang="en-GB" sz="1800">
                <a:latin typeface="Arial" panose="020B0604020202020204" pitchFamily="34" charset="0"/>
                <a:cs typeface="Arial" panose="020B0604020202020204" pitchFamily="34" charset="0"/>
              </a:rPr>
              <a:t>Complete and submit the PQQ document </a:t>
            </a:r>
            <a:r>
              <a:rPr lang="en-US" sz="1800">
                <a:latin typeface="Arial" panose="020B0604020202020204" pitchFamily="34" charset="0"/>
                <a:cs typeface="Arial" panose="020B0604020202020204" pitchFamily="34" charset="0"/>
              </a:rPr>
              <a:t> </a:t>
            </a:r>
          </a:p>
          <a:p>
            <a:pPr marL="87313" indent="-87313">
              <a:spcBef>
                <a:spcPts val="600"/>
              </a:spcBef>
            </a:pPr>
            <a:r>
              <a:rPr lang="en-GB" sz="1800">
                <a:latin typeface="Arial" panose="020B0604020202020204" pitchFamily="34" charset="0"/>
                <a:cs typeface="Arial" panose="020B0604020202020204" pitchFamily="34" charset="0"/>
              </a:rPr>
              <a:t>4. Recommended deadline: </a:t>
            </a:r>
            <a:r>
              <a:rPr lang="en-GB" sz="1800" b="1" i="1">
                <a:latin typeface="Arial" panose="020B0604020202020204" pitchFamily="34" charset="0"/>
                <a:cs typeface="Arial" panose="020B0604020202020204" pitchFamily="34" charset="0"/>
              </a:rPr>
              <a:t>Submit by 10th May.</a:t>
            </a:r>
          </a:p>
          <a:p>
            <a:pPr marL="87313" indent="-87313">
              <a:spcBef>
                <a:spcPts val="600"/>
              </a:spcBef>
            </a:pPr>
            <a:r>
              <a:rPr lang="en-GB" sz="1800">
                <a:latin typeface="Arial" panose="020B0604020202020204" pitchFamily="34" charset="0"/>
                <a:cs typeface="Arial" panose="020B0604020202020204" pitchFamily="34" charset="0"/>
              </a:rPr>
              <a:t>5. </a:t>
            </a:r>
            <a:r>
              <a:rPr lang="en-GB" sz="1800" err="1">
                <a:latin typeface="Arial" panose="020B0604020202020204" pitchFamily="34" charset="0"/>
                <a:cs typeface="Arial" panose="020B0604020202020204" pitchFamily="34" charset="0"/>
              </a:rPr>
              <a:t>SSEN</a:t>
            </a:r>
            <a:r>
              <a:rPr lang="en-GB" sz="1800">
                <a:latin typeface="Arial" panose="020B0604020202020204" pitchFamily="34" charset="0"/>
                <a:cs typeface="Arial" panose="020B0604020202020204" pitchFamily="34" charset="0"/>
              </a:rPr>
              <a:t> will assess the submission within 10 working days</a:t>
            </a:r>
          </a:p>
          <a:p>
            <a:pPr marL="87313" indent="-87313">
              <a:spcBef>
                <a:spcPts val="600"/>
              </a:spcBef>
            </a:pPr>
            <a:r>
              <a:rPr lang="en-US" sz="1800">
                <a:latin typeface="Arial" panose="020B0604020202020204" pitchFamily="34" charset="0"/>
                <a:cs typeface="Arial" panose="020B0604020202020204" pitchFamily="34" charset="0"/>
              </a:rPr>
              <a:t>6. </a:t>
            </a:r>
            <a:r>
              <a:rPr lang="en-GB" sz="1800">
                <a:latin typeface="Arial" panose="020B0604020202020204" pitchFamily="34" charset="0"/>
                <a:cs typeface="Arial" panose="020B0604020202020204" pitchFamily="34" charset="0"/>
              </a:rPr>
              <a:t>If successful, you will be added to the DPS Select List.</a:t>
            </a:r>
          </a:p>
          <a:p>
            <a:pPr marL="87313" indent="-87313">
              <a:spcBef>
                <a:spcPts val="600"/>
              </a:spcBef>
            </a:pPr>
            <a:r>
              <a:rPr lang="en-US" sz="1800">
                <a:latin typeface="Arial" panose="020B0604020202020204" pitchFamily="34" charset="0"/>
                <a:cs typeface="Arial" panose="020B0604020202020204" pitchFamily="34" charset="0"/>
              </a:rPr>
              <a:t>7. </a:t>
            </a:r>
            <a:r>
              <a:rPr lang="en-GB" sz="1800">
                <a:latin typeface="Arial" panose="020B0604020202020204" pitchFamily="34" charset="0"/>
                <a:cs typeface="Arial" panose="020B0604020202020204" pitchFamily="34" charset="0"/>
              </a:rPr>
              <a:t>If unsuccessful, </a:t>
            </a:r>
            <a:r>
              <a:rPr lang="en-GB" sz="1800" err="1">
                <a:latin typeface="Arial" panose="020B0604020202020204" pitchFamily="34" charset="0"/>
                <a:cs typeface="Arial" panose="020B0604020202020204" pitchFamily="34" charset="0"/>
              </a:rPr>
              <a:t>SSEN</a:t>
            </a:r>
            <a:r>
              <a:rPr lang="en-GB" sz="1800">
                <a:latin typeface="Arial" panose="020B0604020202020204" pitchFamily="34" charset="0"/>
                <a:cs typeface="Arial" panose="020B0604020202020204" pitchFamily="34" charset="0"/>
              </a:rPr>
              <a:t> will provide feedback and you’re free to resubmit if you would like to.</a:t>
            </a:r>
          </a:p>
          <a:p>
            <a:endParaRPr lang="en-GB" sz="2400">
              <a:solidFill>
                <a:schemeClr val="accent1"/>
              </a:solidFill>
            </a:endParaRPr>
          </a:p>
          <a:p>
            <a:pPr lvl="0"/>
            <a:r>
              <a:rPr lang="en-GB" sz="1800"/>
              <a:t>	</a:t>
            </a:r>
            <a:r>
              <a:rPr lang="en-GB" sz="1400">
                <a:latin typeface="Arial" panose="020B0604020202020204" pitchFamily="34" charset="0"/>
                <a:cs typeface="Arial" panose="020B0604020202020204" pitchFamily="34" charset="0"/>
              </a:rPr>
              <a:t>*</a:t>
            </a:r>
            <a:r>
              <a:rPr lang="en-US" sz="1400">
                <a:effectLst/>
                <a:latin typeface="Arial" panose="020B0604020202020204" pitchFamily="34" charset="0"/>
                <a:ea typeface="Times New Roman" panose="02020603050405020304" pitchFamily="18" charset="0"/>
                <a:cs typeface="Arial" panose="020B0604020202020204" pitchFamily="34" charset="0"/>
              </a:rPr>
              <a:t>SEPD: </a:t>
            </a:r>
            <a:r>
              <a:rPr lang="en-US" sz="1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https://</a:t>
            </a:r>
            <a:r>
              <a:rPr lang="en-US" sz="1400" u="sng"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www.delta-esourcing.com</a:t>
            </a:r>
            <a:r>
              <a:rPr lang="en-US" sz="14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/tenders/UK-UK-Reading:-Electricity-distribution./</a:t>
            </a:r>
            <a:r>
              <a:rPr lang="en-US" sz="1400" u="sng"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3"/>
              </a:rPr>
              <a:t>786BVNRTZ2</a:t>
            </a:r>
            <a:r>
              <a:rPr lang="en-US" sz="1400">
                <a:effectLst/>
                <a:latin typeface="Arial" panose="020B0604020202020204" pitchFamily="34" charset="0"/>
                <a:ea typeface="Times New Roman" panose="02020603050405020304" pitchFamily="18" charset="0"/>
                <a:cs typeface="Arial" panose="020B0604020202020204" pitchFamily="34" charset="0"/>
              </a:rPr>
              <a:t> </a:t>
            </a:r>
            <a:endParaRPr lang="en-GB" sz="1400">
              <a:effectLst/>
              <a:latin typeface="Arial" panose="020B0604020202020204" pitchFamily="34" charset="0"/>
              <a:ea typeface="Calibri" panose="020F0502020204030204" pitchFamily="34" charset="0"/>
              <a:cs typeface="Arial" panose="020B0604020202020204" pitchFamily="34" charset="0"/>
            </a:endParaRPr>
          </a:p>
          <a:p>
            <a:pPr lvl="0"/>
            <a:r>
              <a:rPr lang="en-US" sz="1400">
                <a:effectLst/>
                <a:latin typeface="Arial" panose="020B0604020202020204" pitchFamily="34" charset="0"/>
                <a:ea typeface="Times New Roman" panose="02020603050405020304" pitchFamily="18" charset="0"/>
                <a:cs typeface="Arial" panose="020B0604020202020204" pitchFamily="34" charset="0"/>
              </a:rPr>
              <a:t>	</a:t>
            </a:r>
            <a:r>
              <a:rPr lang="en-US" sz="1400">
                <a:latin typeface="Arial" panose="020B0604020202020204" pitchFamily="34" charset="0"/>
                <a:cs typeface="Arial" panose="020B0604020202020204" pitchFamily="34" charset="0"/>
              </a:rPr>
              <a:t>*SHEPD: </a:t>
            </a:r>
            <a:r>
              <a:rPr lang="en-US" sz="14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t>
            </a:r>
            <a:r>
              <a:rPr lang="en-US" sz="1400" err="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www.delta-esourcing.com</a:t>
            </a:r>
            <a:r>
              <a:rPr lang="en-US" sz="140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/tenders/UK-UK-Perth:-Electricity-distribution./</a:t>
            </a:r>
            <a:r>
              <a:rPr lang="en-US" sz="1400" err="1">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6F573T5MCY</a:t>
            </a:r>
            <a:r>
              <a:rPr lang="en-US" sz="1400">
                <a:latin typeface="Arial" panose="020B0604020202020204" pitchFamily="34" charset="0"/>
                <a:cs typeface="Arial" panose="020B0604020202020204" pitchFamily="34" charset="0"/>
              </a:rPr>
              <a:t> </a:t>
            </a:r>
            <a:endParaRPr lang="en-GB" sz="1400">
              <a:latin typeface="Arial" panose="020B0604020202020204" pitchFamily="34" charset="0"/>
              <a:cs typeface="Arial" panose="020B0604020202020204" pitchFamily="34" charset="0"/>
            </a:endParaRPr>
          </a:p>
          <a:p>
            <a:pPr rtl="0"/>
            <a:endParaRPr lang="en-GB" sz="1800">
              <a:effectLst/>
            </a:endParaRPr>
          </a:p>
          <a:p>
            <a:pPr rtl="0"/>
            <a:endParaRPr lang="en-GB" sz="1800"/>
          </a:p>
          <a:p>
            <a:pPr rtl="0"/>
            <a:endParaRPr lang="en-GB" sz="1800">
              <a:effectLst/>
            </a:endParaRPr>
          </a:p>
          <a:p>
            <a:pPr rtl="0"/>
            <a:endParaRPr lang="en-GB" sz="1800"/>
          </a:p>
          <a:p>
            <a:pPr rtl="0"/>
            <a:endParaRPr lang="en-GB" sz="1800">
              <a:effectLst/>
            </a:endParaRPr>
          </a:p>
          <a:p>
            <a:pPr rtl="0"/>
            <a:endParaRPr lang="en-GB" sz="1800"/>
          </a:p>
          <a:p>
            <a:pPr rtl="0"/>
            <a:endParaRPr lang="en-GB" sz="1800">
              <a:effectLst/>
            </a:endParaRPr>
          </a:p>
          <a:p>
            <a:pPr rtl="0"/>
            <a:endParaRPr lang="en-GB" sz="1800"/>
          </a:p>
          <a:p>
            <a:pPr rtl="0"/>
            <a:endParaRPr lang="en-GB" sz="1800">
              <a:effectLst/>
            </a:endParaRPr>
          </a:p>
          <a:p>
            <a:pPr rtl="0"/>
            <a:endParaRPr lang="en-GB" sz="1800"/>
          </a:p>
          <a:p>
            <a:pPr rtl="0"/>
            <a:endParaRPr lang="en-GB" sz="1800">
              <a:effectLst/>
            </a:endParaRPr>
          </a:p>
          <a:p>
            <a:pPr rtl="0"/>
            <a:endParaRPr lang="en-GB" sz="1800"/>
          </a:p>
          <a:p>
            <a:pPr rtl="0"/>
            <a:endParaRPr lang="en-GB" sz="1800">
              <a:effectLst/>
            </a:endParaRPr>
          </a:p>
          <a:p>
            <a:pPr rtl="0"/>
            <a:endParaRPr lang="en-GB" sz="1800">
              <a:effectLst/>
            </a:endParaRPr>
          </a:p>
          <a:p>
            <a:pPr lvl="0"/>
            <a:r>
              <a:rPr lang="en-GB" sz="1800"/>
              <a:t>	</a:t>
            </a:r>
            <a:r>
              <a:rPr lang="en-GB" sz="1000"/>
              <a:t>*</a:t>
            </a:r>
            <a:r>
              <a:rPr lang="en-US" sz="1000">
                <a:effectLst/>
                <a:latin typeface="Calibri" panose="020F0502020204030204" pitchFamily="34" charset="0"/>
                <a:ea typeface="Times New Roman" panose="02020603050405020304" pitchFamily="18" charset="0"/>
              </a:rPr>
              <a:t>SEPD: </a:t>
            </a:r>
            <a:r>
              <a:rPr lang="en-US" sz="1000" u="sng">
                <a:solidFill>
                  <a:srgbClr val="0563C1"/>
                </a:solidFill>
                <a:effectLst/>
                <a:latin typeface="Calibri" panose="020F0502020204030204" pitchFamily="34" charset="0"/>
                <a:ea typeface="Times New Roman" panose="02020603050405020304" pitchFamily="18" charset="0"/>
                <a:hlinkClick r:id="rId3"/>
              </a:rPr>
              <a:t>https://</a:t>
            </a:r>
            <a:r>
              <a:rPr lang="en-US" sz="1000" u="sng" err="1">
                <a:solidFill>
                  <a:srgbClr val="0563C1"/>
                </a:solidFill>
                <a:effectLst/>
                <a:latin typeface="Calibri" panose="020F0502020204030204" pitchFamily="34" charset="0"/>
                <a:ea typeface="Times New Roman" panose="02020603050405020304" pitchFamily="18" charset="0"/>
                <a:hlinkClick r:id="rId3"/>
              </a:rPr>
              <a:t>www.delta-esourcing.com</a:t>
            </a:r>
            <a:r>
              <a:rPr lang="en-US" sz="1000" u="sng">
                <a:solidFill>
                  <a:srgbClr val="0563C1"/>
                </a:solidFill>
                <a:effectLst/>
                <a:latin typeface="Calibri" panose="020F0502020204030204" pitchFamily="34" charset="0"/>
                <a:ea typeface="Times New Roman" panose="02020603050405020304" pitchFamily="18" charset="0"/>
                <a:hlinkClick r:id="rId3"/>
              </a:rPr>
              <a:t>/tenders/UK-UK-Reading:-Electricity-distribution./</a:t>
            </a:r>
            <a:r>
              <a:rPr lang="en-US" sz="1000" u="sng" err="1">
                <a:solidFill>
                  <a:srgbClr val="0563C1"/>
                </a:solidFill>
                <a:effectLst/>
                <a:latin typeface="Calibri" panose="020F0502020204030204" pitchFamily="34" charset="0"/>
                <a:ea typeface="Times New Roman" panose="02020603050405020304" pitchFamily="18" charset="0"/>
                <a:hlinkClick r:id="rId3"/>
              </a:rPr>
              <a:t>786BVNRTZ2</a:t>
            </a:r>
            <a:r>
              <a:rPr lang="en-US" sz="1000">
                <a:effectLst/>
                <a:latin typeface="Calibri" panose="020F0502020204030204" pitchFamily="34" charset="0"/>
                <a:ea typeface="Times New Roman" panose="02020603050405020304" pitchFamily="18" charset="0"/>
              </a:rPr>
              <a:t> </a:t>
            </a:r>
            <a:endParaRPr lang="en-GB" sz="1000">
              <a:effectLst/>
              <a:latin typeface="Arial" panose="020B0604020202020204" pitchFamily="34" charset="0"/>
              <a:ea typeface="Calibri" panose="020F0502020204030204" pitchFamily="34" charset="0"/>
            </a:endParaRPr>
          </a:p>
          <a:p>
            <a:pPr lvl="0"/>
            <a:r>
              <a:rPr lang="en-US" sz="900">
                <a:effectLst/>
                <a:latin typeface="Arial" panose="020B0604020202020204" pitchFamily="34" charset="0"/>
                <a:ea typeface="Times New Roman" panose="02020603050405020304" pitchFamily="18" charset="0"/>
                <a:cs typeface="Arial" panose="020B0604020202020204" pitchFamily="34" charset="0"/>
              </a:rPr>
              <a:t>	*SHEPD: </a:t>
            </a:r>
            <a:r>
              <a:rPr lang="en-US" sz="9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a:t>
            </a:r>
            <a:r>
              <a:rPr lang="en-US" sz="900" u="sng"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www.delta-esourcing.com</a:t>
            </a:r>
            <a:r>
              <a:rPr lang="en-US" sz="900" u="sng">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/tenders/UK-UK-Perth:-Electricity-distribution./</a:t>
            </a:r>
            <a:r>
              <a:rPr lang="en-US" sz="900" u="sng" err="1">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6F573T5MCY</a:t>
            </a:r>
            <a:r>
              <a:rPr lang="en-US" sz="900">
                <a:effectLst/>
                <a:latin typeface="Arial" panose="020B0604020202020204" pitchFamily="34" charset="0"/>
                <a:ea typeface="Times New Roman" panose="02020603050405020304" pitchFamily="18" charset="0"/>
                <a:cs typeface="Arial" panose="020B0604020202020204" pitchFamily="34" charset="0"/>
              </a:rPr>
              <a:t> </a:t>
            </a:r>
            <a:endParaRPr lang="en-GB" sz="900">
              <a:effectLst/>
              <a:latin typeface="Arial" panose="020B0604020202020204" pitchFamily="34" charset="0"/>
              <a:ea typeface="Calibri" panose="020F0502020204030204" pitchFamily="34" charset="0"/>
              <a:cs typeface="Arial" panose="020B0604020202020204" pitchFamily="34" charset="0"/>
            </a:endParaRPr>
          </a:p>
          <a:p>
            <a:pPr>
              <a:spcAft>
                <a:spcPts val="600"/>
              </a:spcAft>
            </a:pPr>
            <a:endParaRPr lang="en-GB" sz="1800"/>
          </a:p>
          <a:p>
            <a:pPr marL="285750" indent="-285750">
              <a:spcAft>
                <a:spcPts val="600"/>
              </a:spcAft>
              <a:buFont typeface="Arial" panose="020B0604020202020204" pitchFamily="34" charset="0"/>
              <a:buChar char="•"/>
            </a:pPr>
            <a:endParaRPr lang="en-GB" sz="1800"/>
          </a:p>
        </p:txBody>
      </p:sp>
      <p:sp>
        <p:nvSpPr>
          <p:cNvPr id="4" name="Rectangle: Rounded Corners 3">
            <a:extLst>
              <a:ext uri="{FF2B5EF4-FFF2-40B4-BE49-F238E27FC236}">
                <a16:creationId xmlns:a16="http://schemas.microsoft.com/office/drawing/2014/main" id="{972A49AA-F47D-EEE9-754E-2FE8F9191D5A}"/>
              </a:ext>
            </a:extLst>
          </p:cNvPr>
          <p:cNvSpPr/>
          <p:nvPr/>
        </p:nvSpPr>
        <p:spPr>
          <a:xfrm>
            <a:off x="9057281" y="120316"/>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A88F9155-2A1C-2C5F-5071-C309C673F279}"/>
              </a:ext>
            </a:extLst>
          </p:cNvPr>
          <p:cNvSpPr txBox="1"/>
          <p:nvPr/>
        </p:nvSpPr>
        <p:spPr>
          <a:xfrm>
            <a:off x="9207647" y="165810"/>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CF498BC4-4BCB-A006-1D3A-2557F8F5374E}"/>
              </a:ext>
            </a:extLst>
          </p:cNvPr>
          <p:cNvGrpSpPr/>
          <p:nvPr/>
        </p:nvGrpSpPr>
        <p:grpSpPr>
          <a:xfrm>
            <a:off x="235489" y="1695613"/>
            <a:ext cx="11618871" cy="789839"/>
            <a:chOff x="235489" y="1695613"/>
            <a:chExt cx="11618871" cy="789839"/>
          </a:xfrm>
        </p:grpSpPr>
        <p:sp>
          <p:nvSpPr>
            <p:cNvPr id="12" name="Arrow: Chevron 11">
              <a:extLst>
                <a:ext uri="{FF2B5EF4-FFF2-40B4-BE49-F238E27FC236}">
                  <a16:creationId xmlns:a16="http://schemas.microsoft.com/office/drawing/2014/main" id="{31E51B07-EA2A-94FB-0613-6881DA98B0EB}"/>
                </a:ext>
              </a:extLst>
            </p:cNvPr>
            <p:cNvSpPr/>
            <p:nvPr/>
          </p:nvSpPr>
          <p:spPr>
            <a:xfrm>
              <a:off x="235489" y="1695613"/>
              <a:ext cx="1812003" cy="775444"/>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Register on Delta DPS</a:t>
              </a:r>
            </a:p>
          </p:txBody>
        </p:sp>
        <p:sp>
          <p:nvSpPr>
            <p:cNvPr id="14" name="Arrow: Chevron 13">
              <a:extLst>
                <a:ext uri="{FF2B5EF4-FFF2-40B4-BE49-F238E27FC236}">
                  <a16:creationId xmlns:a16="http://schemas.microsoft.com/office/drawing/2014/main" id="{B624134E-70C9-8850-DB2D-1979C8474382}"/>
                </a:ext>
              </a:extLst>
            </p:cNvPr>
            <p:cNvSpPr/>
            <p:nvPr/>
          </p:nvSpPr>
          <p:spPr>
            <a:xfrm>
              <a:off x="1905976" y="1713897"/>
              <a:ext cx="1589316" cy="741469"/>
            </a:xfrm>
            <a:prstGeom prst="chevr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Register per Region</a:t>
              </a:r>
            </a:p>
          </p:txBody>
        </p:sp>
        <p:sp>
          <p:nvSpPr>
            <p:cNvPr id="16" name="Arrow: Chevron 15">
              <a:extLst>
                <a:ext uri="{FF2B5EF4-FFF2-40B4-BE49-F238E27FC236}">
                  <a16:creationId xmlns:a16="http://schemas.microsoft.com/office/drawing/2014/main" id="{9A4AC6E5-83D6-22F1-968C-582973782916}"/>
                </a:ext>
              </a:extLst>
            </p:cNvPr>
            <p:cNvSpPr/>
            <p:nvPr/>
          </p:nvSpPr>
          <p:spPr>
            <a:xfrm>
              <a:off x="3383566" y="1713898"/>
              <a:ext cx="1679652" cy="76878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Complete &amp; Submit PQQ</a:t>
              </a:r>
            </a:p>
          </p:txBody>
        </p:sp>
        <p:sp>
          <p:nvSpPr>
            <p:cNvPr id="17" name="Arrow: Chevron 16">
              <a:extLst>
                <a:ext uri="{FF2B5EF4-FFF2-40B4-BE49-F238E27FC236}">
                  <a16:creationId xmlns:a16="http://schemas.microsoft.com/office/drawing/2014/main" id="{5A25F4C5-F7AD-896D-C43A-826071A78BEE}"/>
                </a:ext>
              </a:extLst>
            </p:cNvPr>
            <p:cNvSpPr/>
            <p:nvPr/>
          </p:nvSpPr>
          <p:spPr>
            <a:xfrm>
              <a:off x="4893161" y="1721247"/>
              <a:ext cx="1972588" cy="751175"/>
            </a:xfrm>
            <a:prstGeom prst="chevr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Recommended deadline: 10</a:t>
              </a:r>
              <a:r>
                <a:rPr lang="en-GB" sz="1200" baseline="30000">
                  <a:solidFill>
                    <a:schemeClr val="bg1"/>
                  </a:solidFill>
                </a:rPr>
                <a:t>th</a:t>
              </a:r>
              <a:r>
                <a:rPr lang="en-GB" sz="1200">
                  <a:solidFill>
                    <a:schemeClr val="bg1"/>
                  </a:solidFill>
                </a:rPr>
                <a:t> May</a:t>
              </a:r>
            </a:p>
          </p:txBody>
        </p:sp>
        <p:sp>
          <p:nvSpPr>
            <p:cNvPr id="18" name="Arrow: Chevron 17">
              <a:extLst>
                <a:ext uri="{FF2B5EF4-FFF2-40B4-BE49-F238E27FC236}">
                  <a16:creationId xmlns:a16="http://schemas.microsoft.com/office/drawing/2014/main" id="{E28C411C-604C-3C79-3A0E-1D2098EC2BF6}"/>
                </a:ext>
              </a:extLst>
            </p:cNvPr>
            <p:cNvSpPr/>
            <p:nvPr/>
          </p:nvSpPr>
          <p:spPr>
            <a:xfrm>
              <a:off x="6695692" y="1713896"/>
              <a:ext cx="1812002" cy="768791"/>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Assessment</a:t>
              </a:r>
            </a:p>
          </p:txBody>
        </p:sp>
        <p:sp>
          <p:nvSpPr>
            <p:cNvPr id="20" name="Arrow: Chevron 19">
              <a:extLst>
                <a:ext uri="{FF2B5EF4-FFF2-40B4-BE49-F238E27FC236}">
                  <a16:creationId xmlns:a16="http://schemas.microsoft.com/office/drawing/2014/main" id="{E5CCC9DC-022C-E589-15A4-E59AE439E139}"/>
                </a:ext>
              </a:extLst>
            </p:cNvPr>
            <p:cNvSpPr/>
            <p:nvPr/>
          </p:nvSpPr>
          <p:spPr>
            <a:xfrm>
              <a:off x="8393060" y="1719857"/>
              <a:ext cx="1747108" cy="735352"/>
            </a:xfrm>
            <a:prstGeom prst="chevro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If Successful (DPS Select List)</a:t>
              </a:r>
            </a:p>
          </p:txBody>
        </p:sp>
        <p:sp>
          <p:nvSpPr>
            <p:cNvPr id="21" name="Arrow: Chevron 20">
              <a:extLst>
                <a:ext uri="{FF2B5EF4-FFF2-40B4-BE49-F238E27FC236}">
                  <a16:creationId xmlns:a16="http://schemas.microsoft.com/office/drawing/2014/main" id="{68EF6FF0-579A-5F41-3745-0DB762B7FB38}"/>
                </a:ext>
              </a:extLst>
            </p:cNvPr>
            <p:cNvSpPr/>
            <p:nvPr/>
          </p:nvSpPr>
          <p:spPr>
            <a:xfrm>
              <a:off x="9939098" y="1708219"/>
              <a:ext cx="1915262" cy="777233"/>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bg1"/>
                  </a:solidFill>
                </a:rPr>
                <a:t>If Unsuccessful (May Resubmit)</a:t>
              </a:r>
            </a:p>
          </p:txBody>
        </p:sp>
      </p:grpSp>
    </p:spTree>
    <p:extLst>
      <p:ext uri="{BB962C8B-B14F-4D97-AF65-F5344CB8AC3E}">
        <p14:creationId xmlns:p14="http://schemas.microsoft.com/office/powerpoint/2010/main" val="473766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68" y="878373"/>
            <a:ext cx="5464413" cy="697831"/>
          </a:xfrm>
        </p:spPr>
        <p:txBody>
          <a:bodyPr/>
          <a:lstStyle/>
          <a:p>
            <a:r>
              <a:rPr lang="en-GB"/>
              <a:t>Mini-competition</a:t>
            </a:r>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idx="1"/>
          </p:nvPr>
        </p:nvSpPr>
        <p:spPr>
          <a:xfrm>
            <a:off x="464468" y="1576204"/>
            <a:ext cx="10610254" cy="5608434"/>
          </a:xfrm>
        </p:spPr>
        <p:txBody>
          <a:bodyPr vert="horz" lIns="0" tIns="0" rIns="0" bIns="0" rtlCol="0" anchor="t">
            <a:noAutofit/>
          </a:bodyPr>
          <a:lstStyle/>
          <a:p>
            <a:pPr marL="285750" indent="-285750">
              <a:spcAft>
                <a:spcPts val="600"/>
              </a:spcAft>
              <a:buFont typeface="Arial" panose="020B0604020202020204" pitchFamily="34" charset="0"/>
              <a:buChar char="•"/>
            </a:pPr>
            <a:r>
              <a:rPr lang="en-GB" sz="1800"/>
              <a:t>The mini-competition is how Providers move towards a signed overarching agreement to participate in bidding windows.</a:t>
            </a:r>
          </a:p>
          <a:p>
            <a:pPr>
              <a:spcAft>
                <a:spcPts val="600"/>
              </a:spcAft>
            </a:pPr>
            <a:endParaRPr lang="en-GB" sz="1800"/>
          </a:p>
          <a:p>
            <a:pPr marL="285750" indent="-285750">
              <a:spcAft>
                <a:spcPts val="600"/>
              </a:spcAft>
              <a:buFont typeface="Arial" panose="020B0604020202020204" pitchFamily="34" charset="0"/>
              <a:buChar char="•"/>
            </a:pPr>
            <a:r>
              <a:rPr lang="en-GB" sz="1800"/>
              <a:t>The May mini-competition round will open on 20th May.</a:t>
            </a:r>
          </a:p>
          <a:p>
            <a:pPr>
              <a:spcAft>
                <a:spcPts val="600"/>
              </a:spcAft>
            </a:pPr>
            <a:endParaRPr lang="en-GB" sz="1800"/>
          </a:p>
          <a:p>
            <a:pPr marL="285750" indent="-285750">
              <a:spcAft>
                <a:spcPts val="600"/>
              </a:spcAft>
              <a:buFont typeface="Arial" panose="020B0604020202020204" pitchFamily="34" charset="0"/>
              <a:buChar char="•"/>
            </a:pPr>
            <a:r>
              <a:rPr lang="en-GB" sz="1800">
                <a:effectLst/>
                <a:latin typeface="Segoe UI" panose="020B0502040204020203" pitchFamily="34" charset="0"/>
              </a:rPr>
              <a:t>To participate in the mini-competition you must be on the DPS Select list before the mini-competition opens.</a:t>
            </a:r>
          </a:p>
          <a:p>
            <a:pPr>
              <a:spcAft>
                <a:spcPts val="600"/>
              </a:spcAft>
            </a:pPr>
            <a:endParaRPr lang="en-GB" sz="1800"/>
          </a:p>
          <a:p>
            <a:pPr marL="285750" indent="-285750">
              <a:spcAft>
                <a:spcPts val="600"/>
              </a:spcAft>
              <a:buFont typeface="Arial" panose="020B0604020202020204" pitchFamily="34" charset="0"/>
              <a:buChar char="•"/>
            </a:pPr>
            <a:r>
              <a:rPr lang="en-GB" sz="1800"/>
              <a:t>All potential providers on the DPS Select List will be invited to respond.</a:t>
            </a:r>
            <a:endParaRPr lang="en-GB" sz="1800">
              <a:cs typeface="Arial"/>
            </a:endParaRPr>
          </a:p>
          <a:p>
            <a:pPr marL="285750" indent="-285750">
              <a:spcAft>
                <a:spcPts val="600"/>
              </a:spcAft>
              <a:buFont typeface="Arial" panose="020B0604020202020204" pitchFamily="34" charset="0"/>
              <a:buChar char="•"/>
            </a:pPr>
            <a:endParaRPr lang="en-GB" sz="1800"/>
          </a:p>
          <a:p>
            <a:pPr marL="285750" indent="-285750">
              <a:spcAft>
                <a:spcPts val="600"/>
              </a:spcAft>
              <a:buFont typeface="Arial" panose="020B0604020202020204" pitchFamily="34" charset="0"/>
              <a:buChar char="•"/>
            </a:pPr>
            <a:r>
              <a:rPr lang="en-GB" sz="1800"/>
              <a:t>This is to be awarded an overarching agreement, so that you can take part in future bidding rounds (call offs).</a:t>
            </a:r>
            <a:endParaRPr lang="en-GB" sz="1800">
              <a:cs typeface="Arial"/>
            </a:endParaRPr>
          </a:p>
          <a:p>
            <a:pPr marL="285750" indent="-285750">
              <a:spcAft>
                <a:spcPts val="600"/>
              </a:spcAft>
              <a:buFont typeface="Arial" panose="020B0604020202020204" pitchFamily="34" charset="0"/>
              <a:buChar char="•"/>
            </a:pPr>
            <a:endParaRPr lang="en-GB" sz="1800"/>
          </a:p>
          <a:p>
            <a:pPr marL="285750" indent="-285750">
              <a:spcAft>
                <a:spcPts val="600"/>
              </a:spcAft>
              <a:buFont typeface="Arial" panose="020B0604020202020204" pitchFamily="34" charset="0"/>
              <a:buChar char="•"/>
            </a:pPr>
            <a:r>
              <a:rPr lang="en-GB" sz="1800"/>
              <a:t>If you already have an overarching agreement, you do need to respond to this mini-competition.</a:t>
            </a:r>
          </a:p>
        </p:txBody>
      </p:sp>
      <p:sp>
        <p:nvSpPr>
          <p:cNvPr id="4" name="Rectangle: Rounded Corners 3">
            <a:extLst>
              <a:ext uri="{FF2B5EF4-FFF2-40B4-BE49-F238E27FC236}">
                <a16:creationId xmlns:a16="http://schemas.microsoft.com/office/drawing/2014/main" id="{199554BA-A249-60F6-F8C1-17B3EF7AB361}"/>
              </a:ext>
            </a:extLst>
          </p:cNvPr>
          <p:cNvSpPr/>
          <p:nvPr/>
        </p:nvSpPr>
        <p:spPr>
          <a:xfrm>
            <a:off x="9057281" y="81847"/>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8EFB8169-AE3D-C943-7CF5-7B6C4D1FBA11}"/>
              </a:ext>
            </a:extLst>
          </p:cNvPr>
          <p:cNvSpPr txBox="1"/>
          <p:nvPr/>
        </p:nvSpPr>
        <p:spPr>
          <a:xfrm>
            <a:off x="9207647" y="127341"/>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5453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68" y="878373"/>
            <a:ext cx="5464413" cy="697831"/>
          </a:xfrm>
        </p:spPr>
        <p:txBody>
          <a:bodyPr/>
          <a:lstStyle/>
          <a:p>
            <a:r>
              <a:rPr lang="en-GB"/>
              <a:t>BIDDING WINDOWS</a:t>
            </a:r>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idx="1"/>
          </p:nvPr>
        </p:nvSpPr>
        <p:spPr>
          <a:xfrm>
            <a:off x="405286" y="1710460"/>
            <a:ext cx="9959927" cy="4888072"/>
          </a:xfrm>
        </p:spPr>
        <p:txBody>
          <a:bodyPr vert="horz" lIns="0" tIns="0" rIns="0" bIns="0" rtlCol="0" anchor="t">
            <a:noAutofit/>
          </a:bodyPr>
          <a:lstStyle/>
          <a:p>
            <a:pPr marL="285750" indent="-285750">
              <a:buFont typeface="Arial" panose="020B0604020202020204" pitchFamily="34" charset="0"/>
              <a:buChar char="•"/>
            </a:pPr>
            <a:r>
              <a:rPr lang="en-GB" sz="1800"/>
              <a:t>Bidding windows or “call off tender”, allow Providers with overarching agreements to respond with “call off bids” to “tender for services” issued by us.</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Bidding windows are run for specific Zones with service windows, required capacities and seasons specified in the tender for services.</a:t>
            </a:r>
            <a:endParaRPr lang="en-US" sz="1800"/>
          </a:p>
          <a:p>
            <a:endParaRPr lang="en-US" sz="1800"/>
          </a:p>
          <a:p>
            <a:pPr marL="285750" indent="-285750">
              <a:buFont typeface="Arial" panose="020B0604020202020204" pitchFamily="34" charset="0"/>
              <a:buChar char="•"/>
            </a:pPr>
            <a:r>
              <a:rPr lang="en-US" sz="1800"/>
              <a:t>Under this approach, provision of capacity and pricing information is a process that happens separately, during the ‘bidding window’.</a:t>
            </a:r>
            <a:endParaRPr lang="en-US" sz="1800">
              <a:cs typeface="Arial"/>
            </a:endParaRPr>
          </a:p>
          <a:p>
            <a:endParaRPr lang="en-GB" sz="1800"/>
          </a:p>
          <a:p>
            <a:pPr marL="285750" indent="-285750">
              <a:buFont typeface="Arial" panose="020B0604020202020204" pitchFamily="34" charset="0"/>
              <a:buChar char="•"/>
            </a:pPr>
            <a:r>
              <a:rPr lang="en-GB" sz="1800"/>
              <a:t>We will introduce short-term bidding rounds from late Summer 2024 using the flexibility market platform.</a:t>
            </a:r>
            <a:endParaRPr lang="en-GB" sz="1800">
              <a:cs typeface="Arial"/>
            </a:endParaRPr>
          </a:p>
          <a:p>
            <a:pPr marL="285750" indent="-285750">
              <a:buFont typeface="Arial" panose="020B0604020202020204" pitchFamily="34" charset="0"/>
              <a:buChar char="•"/>
            </a:pPr>
            <a:endParaRPr lang="en-GB" sz="1800"/>
          </a:p>
          <a:p>
            <a:pPr lvl="1" indent="0">
              <a:buNone/>
            </a:pPr>
            <a:endParaRPr lang="en-GB" sz="1800"/>
          </a:p>
        </p:txBody>
      </p:sp>
      <p:sp>
        <p:nvSpPr>
          <p:cNvPr id="4" name="Rectangle: Rounded Corners 3">
            <a:extLst>
              <a:ext uri="{FF2B5EF4-FFF2-40B4-BE49-F238E27FC236}">
                <a16:creationId xmlns:a16="http://schemas.microsoft.com/office/drawing/2014/main" id="{7F118A52-CECA-01CE-95F2-F1CFAD46FA05}"/>
              </a:ext>
            </a:extLst>
          </p:cNvPr>
          <p:cNvSpPr/>
          <p:nvPr/>
        </p:nvSpPr>
        <p:spPr>
          <a:xfrm>
            <a:off x="8969040" y="8194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F48A9BA-9CBF-D534-ABE7-DCFAFB4A976C}"/>
              </a:ext>
            </a:extLst>
          </p:cNvPr>
          <p:cNvSpPr txBox="1"/>
          <p:nvPr/>
        </p:nvSpPr>
        <p:spPr>
          <a:xfrm>
            <a:off x="9119406" y="12743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3699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8C3D-6496-4C4C-B005-8F5AD6D5BD45}"/>
              </a:ext>
            </a:extLst>
          </p:cNvPr>
          <p:cNvSpPr>
            <a:spLocks noGrp="1"/>
          </p:cNvSpPr>
          <p:nvPr>
            <p:ph type="title"/>
          </p:nvPr>
        </p:nvSpPr>
        <p:spPr>
          <a:xfrm>
            <a:off x="464470" y="906379"/>
            <a:ext cx="6056646" cy="697831"/>
          </a:xfrm>
        </p:spPr>
        <p:txBody>
          <a:bodyPr/>
          <a:lstStyle/>
          <a:p>
            <a:r>
              <a:rPr lang="en-GB"/>
              <a:t>New PQQ, MINI-COMPETITION &amp; BIDDING WINDOW TIMELINES</a:t>
            </a:r>
          </a:p>
        </p:txBody>
      </p:sp>
      <p:grpSp>
        <p:nvGrpSpPr>
          <p:cNvPr id="49" name="Group 48">
            <a:extLst>
              <a:ext uri="{FF2B5EF4-FFF2-40B4-BE49-F238E27FC236}">
                <a16:creationId xmlns:a16="http://schemas.microsoft.com/office/drawing/2014/main" id="{1576343C-AA44-D661-C63E-B0EBFADAA075}"/>
              </a:ext>
            </a:extLst>
          </p:cNvPr>
          <p:cNvGrpSpPr/>
          <p:nvPr/>
        </p:nvGrpSpPr>
        <p:grpSpPr>
          <a:xfrm>
            <a:off x="589546" y="2224563"/>
            <a:ext cx="11602453" cy="1220637"/>
            <a:chOff x="589546" y="2224563"/>
            <a:chExt cx="11602453" cy="1220637"/>
          </a:xfrm>
        </p:grpSpPr>
        <p:sp>
          <p:nvSpPr>
            <p:cNvPr id="10" name="Freeform: Shape 9">
              <a:extLst>
                <a:ext uri="{FF2B5EF4-FFF2-40B4-BE49-F238E27FC236}">
                  <a16:creationId xmlns:a16="http://schemas.microsoft.com/office/drawing/2014/main" id="{2249BD7B-28D4-228F-5405-513520640775}"/>
                </a:ext>
              </a:extLst>
            </p:cNvPr>
            <p:cNvSpPr/>
            <p:nvPr/>
          </p:nvSpPr>
          <p:spPr>
            <a:xfrm>
              <a:off x="589546" y="2224563"/>
              <a:ext cx="11602453" cy="1220637"/>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40000"/>
                <a:lumOff val="6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711200" rtl="0">
                <a:lnSpc>
                  <a:spcPct val="90000"/>
                </a:lnSpc>
                <a:spcBef>
                  <a:spcPct val="0"/>
                </a:spcBef>
                <a:spcAft>
                  <a:spcPct val="35000"/>
                </a:spcAft>
                <a:buNone/>
              </a:pPr>
              <a:endParaRPr lang="en-GB" sz="1600" kern="1200">
                <a:latin typeface="+mn-lt"/>
              </a:endParaRPr>
            </a:p>
          </p:txBody>
        </p:sp>
        <p:sp>
          <p:nvSpPr>
            <p:cNvPr id="12" name="Freeform: Shape 11">
              <a:extLst>
                <a:ext uri="{FF2B5EF4-FFF2-40B4-BE49-F238E27FC236}">
                  <a16:creationId xmlns:a16="http://schemas.microsoft.com/office/drawing/2014/main" id="{85D93780-1F61-6A9A-496C-4BF01DE2F351}"/>
                </a:ext>
              </a:extLst>
            </p:cNvPr>
            <p:cNvSpPr/>
            <p:nvPr/>
          </p:nvSpPr>
          <p:spPr>
            <a:xfrm>
              <a:off x="1094873" y="2224563"/>
              <a:ext cx="1251284" cy="1220637"/>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accent2">
                <a:lumMod val="7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defTabSz="711200" rtl="0">
                <a:lnSpc>
                  <a:spcPct val="90000"/>
                </a:lnSpc>
                <a:spcBef>
                  <a:spcPct val="0"/>
                </a:spcBef>
                <a:spcAft>
                  <a:spcPct val="35000"/>
                </a:spcAft>
                <a:buNone/>
              </a:pPr>
              <a:r>
                <a:rPr lang="en-GB" sz="1200" kern="1200">
                  <a:latin typeface="+mn-lt"/>
                </a:rPr>
                <a:t>New pre-qualification questionnaire launches</a:t>
              </a:r>
            </a:p>
          </p:txBody>
        </p:sp>
      </p:grpSp>
      <p:graphicFrame>
        <p:nvGraphicFramePr>
          <p:cNvPr id="7" name="Table 6">
            <a:extLst>
              <a:ext uri="{FF2B5EF4-FFF2-40B4-BE49-F238E27FC236}">
                <a16:creationId xmlns:a16="http://schemas.microsoft.com/office/drawing/2014/main" id="{76DA1340-52AA-0EEA-977C-D3DF4E991AF8}"/>
              </a:ext>
            </a:extLst>
          </p:cNvPr>
          <p:cNvGraphicFramePr>
            <a:graphicFrameLocks noGrp="1"/>
          </p:cNvGraphicFramePr>
          <p:nvPr>
            <p:extLst>
              <p:ext uri="{D42A27DB-BD31-4B8C-83A1-F6EECF244321}">
                <p14:modId xmlns:p14="http://schemas.microsoft.com/office/powerpoint/2010/main" val="3993759445"/>
              </p:ext>
            </p:extLst>
          </p:nvPr>
        </p:nvGraphicFramePr>
        <p:xfrm>
          <a:off x="600828" y="1710785"/>
          <a:ext cx="11591172" cy="365760"/>
        </p:xfrm>
        <a:graphic>
          <a:graphicData uri="http://schemas.openxmlformats.org/drawingml/2006/table">
            <a:tbl>
              <a:tblPr firstRow="1" bandRow="1">
                <a:tableStyleId>{5C22544A-7EE6-4342-B048-85BDC9FD1C3A}</a:tableStyleId>
              </a:tblPr>
              <a:tblGrid>
                <a:gridCol w="1287908">
                  <a:extLst>
                    <a:ext uri="{9D8B030D-6E8A-4147-A177-3AD203B41FA5}">
                      <a16:colId xmlns:a16="http://schemas.microsoft.com/office/drawing/2014/main" val="2907316623"/>
                    </a:ext>
                  </a:extLst>
                </a:gridCol>
                <a:gridCol w="1287908">
                  <a:extLst>
                    <a:ext uri="{9D8B030D-6E8A-4147-A177-3AD203B41FA5}">
                      <a16:colId xmlns:a16="http://schemas.microsoft.com/office/drawing/2014/main" val="1336727310"/>
                    </a:ext>
                  </a:extLst>
                </a:gridCol>
                <a:gridCol w="1287908">
                  <a:extLst>
                    <a:ext uri="{9D8B030D-6E8A-4147-A177-3AD203B41FA5}">
                      <a16:colId xmlns:a16="http://schemas.microsoft.com/office/drawing/2014/main" val="2493917411"/>
                    </a:ext>
                  </a:extLst>
                </a:gridCol>
                <a:gridCol w="1287908">
                  <a:extLst>
                    <a:ext uri="{9D8B030D-6E8A-4147-A177-3AD203B41FA5}">
                      <a16:colId xmlns:a16="http://schemas.microsoft.com/office/drawing/2014/main" val="744302550"/>
                    </a:ext>
                  </a:extLst>
                </a:gridCol>
                <a:gridCol w="1287908">
                  <a:extLst>
                    <a:ext uri="{9D8B030D-6E8A-4147-A177-3AD203B41FA5}">
                      <a16:colId xmlns:a16="http://schemas.microsoft.com/office/drawing/2014/main" val="3166889640"/>
                    </a:ext>
                  </a:extLst>
                </a:gridCol>
                <a:gridCol w="1287908">
                  <a:extLst>
                    <a:ext uri="{9D8B030D-6E8A-4147-A177-3AD203B41FA5}">
                      <a16:colId xmlns:a16="http://schemas.microsoft.com/office/drawing/2014/main" val="64229098"/>
                    </a:ext>
                  </a:extLst>
                </a:gridCol>
                <a:gridCol w="1287908">
                  <a:extLst>
                    <a:ext uri="{9D8B030D-6E8A-4147-A177-3AD203B41FA5}">
                      <a16:colId xmlns:a16="http://schemas.microsoft.com/office/drawing/2014/main" val="909969491"/>
                    </a:ext>
                  </a:extLst>
                </a:gridCol>
                <a:gridCol w="1287908">
                  <a:extLst>
                    <a:ext uri="{9D8B030D-6E8A-4147-A177-3AD203B41FA5}">
                      <a16:colId xmlns:a16="http://schemas.microsoft.com/office/drawing/2014/main" val="671721234"/>
                    </a:ext>
                  </a:extLst>
                </a:gridCol>
                <a:gridCol w="1287908">
                  <a:extLst>
                    <a:ext uri="{9D8B030D-6E8A-4147-A177-3AD203B41FA5}">
                      <a16:colId xmlns:a16="http://schemas.microsoft.com/office/drawing/2014/main" val="8167403"/>
                    </a:ext>
                  </a:extLst>
                </a:gridCol>
              </a:tblGrid>
              <a:tr h="360909">
                <a:tc>
                  <a:txBody>
                    <a:bodyPr/>
                    <a:lstStyle/>
                    <a:p>
                      <a:r>
                        <a:rPr lang="en-GB"/>
                        <a:t>April</a:t>
                      </a:r>
                    </a:p>
                  </a:txBody>
                  <a:tcPr/>
                </a:tc>
                <a:tc>
                  <a:txBody>
                    <a:bodyPr/>
                    <a:lstStyle/>
                    <a:p>
                      <a:r>
                        <a:rPr lang="en-GB"/>
                        <a:t>May</a:t>
                      </a:r>
                    </a:p>
                  </a:txBody>
                  <a:tcPr/>
                </a:tc>
                <a:tc>
                  <a:txBody>
                    <a:bodyPr/>
                    <a:lstStyle/>
                    <a:p>
                      <a:r>
                        <a:rPr lang="en-GB"/>
                        <a:t>June</a:t>
                      </a:r>
                    </a:p>
                  </a:txBody>
                  <a:tcPr/>
                </a:tc>
                <a:tc>
                  <a:txBody>
                    <a:bodyPr/>
                    <a:lstStyle/>
                    <a:p>
                      <a:r>
                        <a:rPr lang="en-GB"/>
                        <a:t>July</a:t>
                      </a:r>
                    </a:p>
                  </a:txBody>
                  <a:tcPr/>
                </a:tc>
                <a:tc>
                  <a:txBody>
                    <a:bodyPr/>
                    <a:lstStyle/>
                    <a:p>
                      <a:r>
                        <a:rPr lang="en-GB"/>
                        <a:t>Aug</a:t>
                      </a:r>
                    </a:p>
                  </a:txBody>
                  <a:tcPr/>
                </a:tc>
                <a:tc>
                  <a:txBody>
                    <a:bodyPr/>
                    <a:lstStyle/>
                    <a:p>
                      <a:r>
                        <a:rPr lang="en-GB"/>
                        <a:t>Sep</a:t>
                      </a:r>
                    </a:p>
                  </a:txBody>
                  <a:tcPr/>
                </a:tc>
                <a:tc>
                  <a:txBody>
                    <a:bodyPr/>
                    <a:lstStyle/>
                    <a:p>
                      <a:r>
                        <a:rPr lang="en-GB"/>
                        <a:t>Oct</a:t>
                      </a:r>
                    </a:p>
                  </a:txBody>
                  <a:tcPr/>
                </a:tc>
                <a:tc>
                  <a:txBody>
                    <a:bodyPr/>
                    <a:lstStyle/>
                    <a:p>
                      <a:r>
                        <a:rPr lang="en-GB"/>
                        <a:t>Nov</a:t>
                      </a:r>
                    </a:p>
                  </a:txBody>
                  <a:tcPr/>
                </a:tc>
                <a:tc>
                  <a:txBody>
                    <a:bodyPr/>
                    <a:lstStyle/>
                    <a:p>
                      <a:r>
                        <a:rPr lang="en-GB"/>
                        <a:t>Dec</a:t>
                      </a:r>
                    </a:p>
                  </a:txBody>
                  <a:tcPr/>
                </a:tc>
                <a:extLst>
                  <a:ext uri="{0D108BD9-81ED-4DB2-BD59-A6C34878D82A}">
                    <a16:rowId xmlns:a16="http://schemas.microsoft.com/office/drawing/2014/main" val="1992861039"/>
                  </a:ext>
                </a:extLst>
              </a:tr>
            </a:tbl>
          </a:graphicData>
        </a:graphic>
      </p:graphicFrame>
      <p:sp>
        <p:nvSpPr>
          <p:cNvPr id="25" name="Freeform: Shape 24">
            <a:extLst>
              <a:ext uri="{FF2B5EF4-FFF2-40B4-BE49-F238E27FC236}">
                <a16:creationId xmlns:a16="http://schemas.microsoft.com/office/drawing/2014/main" id="{BC2AE873-6C58-E559-9256-1D2CB48E1BF5}"/>
              </a:ext>
            </a:extLst>
          </p:cNvPr>
          <p:cNvSpPr/>
          <p:nvPr/>
        </p:nvSpPr>
        <p:spPr>
          <a:xfrm>
            <a:off x="600828" y="3704398"/>
            <a:ext cx="11578072" cy="1220637"/>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40000"/>
              <a:lumOff val="6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vert270" wrap="square" lIns="87630" tIns="87630" rIns="87630" bIns="87630" numCol="1" spcCol="1270" anchor="ctr" anchorCtr="0">
            <a:noAutofit/>
          </a:bodyPr>
          <a:lstStyle/>
          <a:p>
            <a:pPr marL="0" lvl="0" indent="0" algn="l" defTabSz="711200" rtl="0">
              <a:lnSpc>
                <a:spcPct val="90000"/>
              </a:lnSpc>
              <a:spcBef>
                <a:spcPct val="0"/>
              </a:spcBef>
              <a:spcAft>
                <a:spcPct val="35000"/>
              </a:spcAft>
              <a:buNone/>
            </a:pPr>
            <a:endParaRPr lang="en-GB" sz="1600" kern="1200">
              <a:latin typeface="+mn-lt"/>
            </a:endParaRPr>
          </a:p>
        </p:txBody>
      </p:sp>
      <p:sp>
        <p:nvSpPr>
          <p:cNvPr id="26" name="TextBox 25">
            <a:extLst>
              <a:ext uri="{FF2B5EF4-FFF2-40B4-BE49-F238E27FC236}">
                <a16:creationId xmlns:a16="http://schemas.microsoft.com/office/drawing/2014/main" id="{F4E468C8-CCFD-9E54-624A-AA8587690F44}"/>
              </a:ext>
            </a:extLst>
          </p:cNvPr>
          <p:cNvSpPr txBox="1"/>
          <p:nvPr/>
        </p:nvSpPr>
        <p:spPr>
          <a:xfrm>
            <a:off x="152218" y="2224563"/>
            <a:ext cx="369332" cy="1220637"/>
          </a:xfrm>
          <a:prstGeom prst="rect">
            <a:avLst/>
          </a:prstGeom>
          <a:solidFill>
            <a:schemeClr val="bg1"/>
          </a:solidFill>
        </p:spPr>
        <p:txBody>
          <a:bodyPr vert="vert270" wrap="square" rtlCol="0" anchor="ctr" anchorCtr="1">
            <a:spAutoFit/>
          </a:bodyPr>
          <a:lstStyle/>
          <a:p>
            <a:r>
              <a:rPr lang="en-GB" sz="1200"/>
              <a:t>PQQ</a:t>
            </a:r>
          </a:p>
        </p:txBody>
      </p:sp>
      <p:sp>
        <p:nvSpPr>
          <p:cNvPr id="27" name="TextBox 26">
            <a:extLst>
              <a:ext uri="{FF2B5EF4-FFF2-40B4-BE49-F238E27FC236}">
                <a16:creationId xmlns:a16="http://schemas.microsoft.com/office/drawing/2014/main" id="{C5664E73-B619-BB44-2DFD-D3DA6464CD12}"/>
              </a:ext>
            </a:extLst>
          </p:cNvPr>
          <p:cNvSpPr txBox="1"/>
          <p:nvPr/>
        </p:nvSpPr>
        <p:spPr>
          <a:xfrm>
            <a:off x="59886" y="3674529"/>
            <a:ext cx="553998" cy="1220637"/>
          </a:xfrm>
          <a:prstGeom prst="rect">
            <a:avLst/>
          </a:prstGeom>
          <a:solidFill>
            <a:schemeClr val="bg1"/>
          </a:solidFill>
        </p:spPr>
        <p:txBody>
          <a:bodyPr vert="vert270" wrap="square" rtlCol="0" anchor="ctr" anchorCtr="1">
            <a:spAutoFit/>
          </a:bodyPr>
          <a:lstStyle/>
          <a:p>
            <a:r>
              <a:rPr lang="en-GB" sz="1200"/>
              <a:t>Mini-Competition</a:t>
            </a:r>
          </a:p>
        </p:txBody>
      </p:sp>
      <p:sp>
        <p:nvSpPr>
          <p:cNvPr id="28" name="Freeform: Shape 27">
            <a:extLst>
              <a:ext uri="{FF2B5EF4-FFF2-40B4-BE49-F238E27FC236}">
                <a16:creationId xmlns:a16="http://schemas.microsoft.com/office/drawing/2014/main" id="{D4268699-AA29-B3A8-FCC4-FA44BA50025F}"/>
              </a:ext>
            </a:extLst>
          </p:cNvPr>
          <p:cNvSpPr/>
          <p:nvPr/>
        </p:nvSpPr>
        <p:spPr>
          <a:xfrm>
            <a:off x="613928" y="5124495"/>
            <a:ext cx="11578072" cy="1220637"/>
          </a:xfrm>
          <a:custGeom>
            <a:avLst/>
            <a:gdLst>
              <a:gd name="connsiteX0" fmla="*/ 0 w 890165"/>
              <a:gd name="connsiteY0" fmla="*/ 0 h 1438923"/>
              <a:gd name="connsiteX1" fmla="*/ 890165 w 890165"/>
              <a:gd name="connsiteY1" fmla="*/ 0 h 1438923"/>
              <a:gd name="connsiteX2" fmla="*/ 890165 w 890165"/>
              <a:gd name="connsiteY2" fmla="*/ 1438923 h 1438923"/>
              <a:gd name="connsiteX3" fmla="*/ 0 w 890165"/>
              <a:gd name="connsiteY3" fmla="*/ 1438923 h 1438923"/>
              <a:gd name="connsiteX4" fmla="*/ 0 w 89016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65" h="1438923">
                <a:moveTo>
                  <a:pt x="0" y="0"/>
                </a:moveTo>
                <a:lnTo>
                  <a:pt x="890165" y="0"/>
                </a:lnTo>
                <a:lnTo>
                  <a:pt x="890165" y="1438923"/>
                </a:lnTo>
                <a:lnTo>
                  <a:pt x="0" y="1438923"/>
                </a:lnTo>
                <a:lnTo>
                  <a:pt x="0" y="0"/>
                </a:lnTo>
                <a:close/>
              </a:path>
            </a:pathLst>
          </a:custGeom>
          <a:solidFill>
            <a:schemeClr val="accent6">
              <a:lumMod val="40000"/>
              <a:lumOff val="60000"/>
            </a:schemeClr>
          </a:solidFill>
          <a:ln w="12700" cap="flat" cmpd="sng" algn="ctr">
            <a:solidFill>
              <a:prstClr val="white">
                <a:hueOff val="0"/>
                <a:satOff val="0"/>
                <a:lumOff val="0"/>
                <a:alphaOff val="0"/>
              </a:prst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vert270" wrap="square" lIns="87630" tIns="87630" rIns="87630" bIns="87630" numCol="1" spcCol="1270" anchor="ctr" anchorCtr="0">
            <a:noAutofit/>
          </a:bodyPr>
          <a:lstStyle/>
          <a:p>
            <a:pPr marL="0" lvl="0" indent="0" algn="l" defTabSz="711200" rtl="0">
              <a:lnSpc>
                <a:spcPct val="90000"/>
              </a:lnSpc>
              <a:spcBef>
                <a:spcPct val="0"/>
              </a:spcBef>
              <a:spcAft>
                <a:spcPct val="35000"/>
              </a:spcAft>
              <a:buNone/>
            </a:pPr>
            <a:endParaRPr lang="en-GB" sz="1600" kern="1200">
              <a:latin typeface="+mn-lt"/>
            </a:endParaRPr>
          </a:p>
        </p:txBody>
      </p:sp>
      <p:sp>
        <p:nvSpPr>
          <p:cNvPr id="29" name="TextBox 28">
            <a:extLst>
              <a:ext uri="{FF2B5EF4-FFF2-40B4-BE49-F238E27FC236}">
                <a16:creationId xmlns:a16="http://schemas.microsoft.com/office/drawing/2014/main" id="{47337C3D-F540-AE30-8822-1839A2C178F8}"/>
              </a:ext>
            </a:extLst>
          </p:cNvPr>
          <p:cNvSpPr txBox="1"/>
          <p:nvPr/>
        </p:nvSpPr>
        <p:spPr>
          <a:xfrm>
            <a:off x="13100" y="5253020"/>
            <a:ext cx="553998" cy="1220637"/>
          </a:xfrm>
          <a:prstGeom prst="rect">
            <a:avLst/>
          </a:prstGeom>
          <a:solidFill>
            <a:schemeClr val="bg1"/>
          </a:solidFill>
        </p:spPr>
        <p:txBody>
          <a:bodyPr vert="vert270" wrap="square" rtlCol="0" anchor="ctr" anchorCtr="1">
            <a:spAutoFit/>
          </a:bodyPr>
          <a:lstStyle/>
          <a:p>
            <a:r>
              <a:rPr lang="en-GB" sz="1200"/>
              <a:t>Bidding Windows</a:t>
            </a:r>
          </a:p>
        </p:txBody>
      </p:sp>
      <p:sp>
        <p:nvSpPr>
          <p:cNvPr id="30" name="Freeform: Shape 29">
            <a:extLst>
              <a:ext uri="{FF2B5EF4-FFF2-40B4-BE49-F238E27FC236}">
                <a16:creationId xmlns:a16="http://schemas.microsoft.com/office/drawing/2014/main" id="{4013CC45-3D88-5987-3FA5-96D3CAF8B6F8}"/>
              </a:ext>
            </a:extLst>
          </p:cNvPr>
          <p:cNvSpPr/>
          <p:nvPr/>
        </p:nvSpPr>
        <p:spPr>
          <a:xfrm>
            <a:off x="2055536" y="5110993"/>
            <a:ext cx="1129202" cy="1204395"/>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bg2">
              <a:lumMod val="40000"/>
              <a:lumOff val="6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200" b="1"/>
              <a:t>Bidding window </a:t>
            </a:r>
          </a:p>
          <a:p>
            <a:pPr marL="0" lvl="0" indent="0" algn="ctr" defTabSz="711200">
              <a:lnSpc>
                <a:spcPct val="90000"/>
              </a:lnSpc>
              <a:spcBef>
                <a:spcPct val="0"/>
              </a:spcBef>
              <a:spcAft>
                <a:spcPct val="35000"/>
              </a:spcAft>
              <a:buNone/>
            </a:pPr>
            <a:r>
              <a:rPr lang="en-GB" sz="1200" b="1" kern="1200">
                <a:latin typeface="+mn-lt"/>
              </a:rPr>
              <a:t>(May</a:t>
            </a:r>
            <a:r>
              <a:rPr lang="en-GB" sz="1200" b="1"/>
              <a:t>)</a:t>
            </a:r>
            <a:endParaRPr lang="en-GB" sz="1200" b="1" kern="1200">
              <a:latin typeface="+mn-lt"/>
            </a:endParaRPr>
          </a:p>
        </p:txBody>
      </p:sp>
      <p:sp>
        <p:nvSpPr>
          <p:cNvPr id="32" name="Freeform: Shape 31">
            <a:extLst>
              <a:ext uri="{FF2B5EF4-FFF2-40B4-BE49-F238E27FC236}">
                <a16:creationId xmlns:a16="http://schemas.microsoft.com/office/drawing/2014/main" id="{913DB18F-E0C8-CF66-50FD-6A1B0C222A8E}"/>
              </a:ext>
            </a:extLst>
          </p:cNvPr>
          <p:cNvSpPr/>
          <p:nvPr/>
        </p:nvSpPr>
        <p:spPr>
          <a:xfrm>
            <a:off x="6415908" y="5133724"/>
            <a:ext cx="824963" cy="1220637"/>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endParaRPr lang="en-GB" sz="1200" b="1" dirty="0"/>
          </a:p>
          <a:p>
            <a:pPr marL="0" lvl="0" indent="0" algn="ctr" defTabSz="711200">
              <a:lnSpc>
                <a:spcPct val="90000"/>
              </a:lnSpc>
              <a:spcBef>
                <a:spcPct val="0"/>
              </a:spcBef>
              <a:spcAft>
                <a:spcPct val="35000"/>
              </a:spcAft>
              <a:buNone/>
            </a:pPr>
            <a:r>
              <a:rPr lang="en-GB" sz="1200" b="1" dirty="0"/>
              <a:t>Short term bidding</a:t>
            </a:r>
            <a:endParaRPr lang="en-GB" sz="1200" b="1" kern="1200" dirty="0">
              <a:latin typeface="+mn-lt"/>
            </a:endParaRPr>
          </a:p>
        </p:txBody>
      </p:sp>
      <p:cxnSp>
        <p:nvCxnSpPr>
          <p:cNvPr id="34" name="Connector: Elbow 33">
            <a:extLst>
              <a:ext uri="{FF2B5EF4-FFF2-40B4-BE49-F238E27FC236}">
                <a16:creationId xmlns:a16="http://schemas.microsoft.com/office/drawing/2014/main" id="{AB798502-E916-07A2-257E-A3329C5460C8}"/>
              </a:ext>
            </a:extLst>
          </p:cNvPr>
          <p:cNvCxnSpPr>
            <a:cxnSpLocks/>
          </p:cNvCxnSpPr>
          <p:nvPr/>
        </p:nvCxnSpPr>
        <p:spPr>
          <a:xfrm>
            <a:off x="2620137" y="4316155"/>
            <a:ext cx="4117547" cy="794838"/>
          </a:xfrm>
          <a:prstGeom prst="bentConnector3">
            <a:avLst>
              <a:gd name="adj1" fmla="val 100025"/>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1B6CC75B-AE32-4D2F-F5BF-C015DC784FF8}"/>
              </a:ext>
            </a:extLst>
          </p:cNvPr>
          <p:cNvSpPr/>
          <p:nvPr/>
        </p:nvSpPr>
        <p:spPr>
          <a:xfrm>
            <a:off x="7315052" y="5124494"/>
            <a:ext cx="972966" cy="1228760"/>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200" b="1"/>
              <a:t>Short term bidding</a:t>
            </a:r>
            <a:endParaRPr lang="en-GB" sz="1200" b="1" kern="1200">
              <a:latin typeface="+mn-lt"/>
            </a:endParaRPr>
          </a:p>
        </p:txBody>
      </p:sp>
      <p:sp>
        <p:nvSpPr>
          <p:cNvPr id="40" name="Freeform: Shape 39">
            <a:extLst>
              <a:ext uri="{FF2B5EF4-FFF2-40B4-BE49-F238E27FC236}">
                <a16:creationId xmlns:a16="http://schemas.microsoft.com/office/drawing/2014/main" id="{AE0A34B0-5C48-7F9C-13A6-522E9F56CDD6}"/>
              </a:ext>
            </a:extLst>
          </p:cNvPr>
          <p:cNvSpPr/>
          <p:nvPr/>
        </p:nvSpPr>
        <p:spPr>
          <a:xfrm>
            <a:off x="8436380" y="5116373"/>
            <a:ext cx="1008602" cy="1220639"/>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spcBef>
                <a:spcPct val="0"/>
              </a:spcBef>
              <a:buNone/>
            </a:pPr>
            <a:r>
              <a:rPr lang="en-GB" sz="1200" b="1"/>
              <a:t>Short </a:t>
            </a:r>
          </a:p>
          <a:p>
            <a:pPr marL="0" lvl="0" indent="0" algn="ctr" defTabSz="711200">
              <a:lnSpc>
                <a:spcPct val="90000"/>
              </a:lnSpc>
              <a:spcBef>
                <a:spcPct val="0"/>
              </a:spcBef>
              <a:spcAft>
                <a:spcPct val="35000"/>
              </a:spcAft>
              <a:buNone/>
            </a:pPr>
            <a:r>
              <a:rPr lang="en-GB" sz="1200" b="1"/>
              <a:t>term bidding</a:t>
            </a:r>
            <a:endParaRPr lang="en-GB" sz="1200" b="1" kern="1200">
              <a:latin typeface="+mn-lt"/>
            </a:endParaRPr>
          </a:p>
        </p:txBody>
      </p:sp>
      <p:sp>
        <p:nvSpPr>
          <p:cNvPr id="41" name="Freeform: Shape 40">
            <a:extLst>
              <a:ext uri="{FF2B5EF4-FFF2-40B4-BE49-F238E27FC236}">
                <a16:creationId xmlns:a16="http://schemas.microsoft.com/office/drawing/2014/main" id="{154D2E02-CCFF-FE3C-7885-99BE460C6353}"/>
              </a:ext>
            </a:extLst>
          </p:cNvPr>
          <p:cNvSpPr/>
          <p:nvPr/>
        </p:nvSpPr>
        <p:spPr>
          <a:xfrm>
            <a:off x="10966853" y="5124494"/>
            <a:ext cx="1008602" cy="1196652"/>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spcBef>
                <a:spcPct val="0"/>
              </a:spcBef>
              <a:buNone/>
            </a:pPr>
            <a:r>
              <a:rPr lang="en-GB" sz="1200" b="1"/>
              <a:t>Short </a:t>
            </a:r>
          </a:p>
          <a:p>
            <a:pPr marL="0" lvl="0" indent="0" algn="ctr" defTabSz="711200">
              <a:lnSpc>
                <a:spcPct val="90000"/>
              </a:lnSpc>
              <a:spcBef>
                <a:spcPct val="0"/>
              </a:spcBef>
              <a:spcAft>
                <a:spcPct val="35000"/>
              </a:spcAft>
              <a:buNone/>
            </a:pPr>
            <a:r>
              <a:rPr lang="en-GB" sz="1200" b="1"/>
              <a:t>term bidding</a:t>
            </a:r>
            <a:endParaRPr lang="en-GB" sz="1200" b="1" kern="1200">
              <a:latin typeface="+mn-lt"/>
            </a:endParaRPr>
          </a:p>
        </p:txBody>
      </p:sp>
      <p:sp>
        <p:nvSpPr>
          <p:cNvPr id="44" name="Freeform: Shape 43">
            <a:extLst>
              <a:ext uri="{FF2B5EF4-FFF2-40B4-BE49-F238E27FC236}">
                <a16:creationId xmlns:a16="http://schemas.microsoft.com/office/drawing/2014/main" id="{C339D9DF-6BFD-2466-BFDE-F6D588125FB2}"/>
              </a:ext>
            </a:extLst>
          </p:cNvPr>
          <p:cNvSpPr/>
          <p:nvPr/>
        </p:nvSpPr>
        <p:spPr>
          <a:xfrm>
            <a:off x="9741706" y="5116870"/>
            <a:ext cx="1008602" cy="1220637"/>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spcBef>
                <a:spcPct val="0"/>
              </a:spcBef>
              <a:buNone/>
            </a:pPr>
            <a:r>
              <a:rPr lang="en-GB" sz="1200" b="1"/>
              <a:t>Short </a:t>
            </a:r>
          </a:p>
          <a:p>
            <a:pPr marL="0" lvl="0" indent="0" algn="ctr" defTabSz="711200">
              <a:lnSpc>
                <a:spcPct val="90000"/>
              </a:lnSpc>
              <a:spcBef>
                <a:spcPct val="0"/>
              </a:spcBef>
              <a:spcAft>
                <a:spcPct val="35000"/>
              </a:spcAft>
              <a:buNone/>
            </a:pPr>
            <a:r>
              <a:rPr lang="en-GB" sz="1200" b="1"/>
              <a:t>term bidding</a:t>
            </a:r>
            <a:endParaRPr lang="en-GB" sz="1200" b="1" kern="1200">
              <a:latin typeface="+mn-lt"/>
            </a:endParaRPr>
          </a:p>
        </p:txBody>
      </p:sp>
      <p:sp>
        <p:nvSpPr>
          <p:cNvPr id="45" name="Freeform: Shape 44">
            <a:extLst>
              <a:ext uri="{FF2B5EF4-FFF2-40B4-BE49-F238E27FC236}">
                <a16:creationId xmlns:a16="http://schemas.microsoft.com/office/drawing/2014/main" id="{D33D47D0-7207-14CA-3AD7-40C5FAD15B0C}"/>
              </a:ext>
            </a:extLst>
          </p:cNvPr>
          <p:cNvSpPr/>
          <p:nvPr/>
        </p:nvSpPr>
        <p:spPr>
          <a:xfrm>
            <a:off x="2060333" y="3720640"/>
            <a:ext cx="1129202" cy="1204395"/>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accent5">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200" b="1"/>
              <a:t>Mini-</a:t>
            </a:r>
          </a:p>
          <a:p>
            <a:pPr marL="0" lvl="0" indent="0" algn="ctr" defTabSz="711200">
              <a:lnSpc>
                <a:spcPct val="90000"/>
              </a:lnSpc>
              <a:spcBef>
                <a:spcPct val="0"/>
              </a:spcBef>
              <a:spcAft>
                <a:spcPct val="35000"/>
              </a:spcAft>
              <a:buNone/>
            </a:pPr>
            <a:r>
              <a:rPr lang="en-GB" sz="1200" b="1"/>
              <a:t>competition</a:t>
            </a:r>
          </a:p>
        </p:txBody>
      </p:sp>
      <p:sp>
        <p:nvSpPr>
          <p:cNvPr id="48" name="Freeform: Shape 47">
            <a:extLst>
              <a:ext uri="{FF2B5EF4-FFF2-40B4-BE49-F238E27FC236}">
                <a16:creationId xmlns:a16="http://schemas.microsoft.com/office/drawing/2014/main" id="{1274528E-CF56-A4F8-C9C7-241A45A2D3BE}"/>
              </a:ext>
            </a:extLst>
          </p:cNvPr>
          <p:cNvSpPr/>
          <p:nvPr/>
        </p:nvSpPr>
        <p:spPr>
          <a:xfrm>
            <a:off x="7278626" y="3690771"/>
            <a:ext cx="1129202" cy="1204395"/>
          </a:xfrm>
          <a:custGeom>
            <a:avLst/>
            <a:gdLst>
              <a:gd name="connsiteX0" fmla="*/ 0 w 2398205"/>
              <a:gd name="connsiteY0" fmla="*/ 0 h 1438923"/>
              <a:gd name="connsiteX1" fmla="*/ 2398205 w 2398205"/>
              <a:gd name="connsiteY1" fmla="*/ 0 h 1438923"/>
              <a:gd name="connsiteX2" fmla="*/ 2398205 w 2398205"/>
              <a:gd name="connsiteY2" fmla="*/ 1438923 h 1438923"/>
              <a:gd name="connsiteX3" fmla="*/ 0 w 2398205"/>
              <a:gd name="connsiteY3" fmla="*/ 1438923 h 1438923"/>
              <a:gd name="connsiteX4" fmla="*/ 0 w 2398205"/>
              <a:gd name="connsiteY4" fmla="*/ 0 h 1438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05" h="1438923">
                <a:moveTo>
                  <a:pt x="0" y="0"/>
                </a:moveTo>
                <a:lnTo>
                  <a:pt x="2398205" y="0"/>
                </a:lnTo>
                <a:lnTo>
                  <a:pt x="2398205" y="1438923"/>
                </a:lnTo>
                <a:lnTo>
                  <a:pt x="0" y="1438923"/>
                </a:lnTo>
                <a:lnTo>
                  <a:pt x="0" y="0"/>
                </a:lnTo>
                <a:close/>
              </a:path>
            </a:pathLst>
          </a:custGeom>
          <a:solidFill>
            <a:schemeClr val="accent5">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200" b="1"/>
              <a:t>Mini-competition</a:t>
            </a:r>
          </a:p>
          <a:p>
            <a:pPr marL="0" lvl="0" indent="0" algn="ctr" defTabSz="711200">
              <a:lnSpc>
                <a:spcPct val="90000"/>
              </a:lnSpc>
              <a:spcBef>
                <a:spcPct val="0"/>
              </a:spcBef>
              <a:spcAft>
                <a:spcPct val="35000"/>
              </a:spcAft>
              <a:buNone/>
            </a:pPr>
            <a:endParaRPr lang="en-GB" sz="1000" b="1" kern="1200">
              <a:latin typeface="+mn-lt"/>
            </a:endParaRPr>
          </a:p>
        </p:txBody>
      </p:sp>
      <p:sp>
        <p:nvSpPr>
          <p:cNvPr id="3" name="Rectangle: Rounded Corners 2">
            <a:extLst>
              <a:ext uri="{FF2B5EF4-FFF2-40B4-BE49-F238E27FC236}">
                <a16:creationId xmlns:a16="http://schemas.microsoft.com/office/drawing/2014/main" id="{32E43B08-1463-8379-B382-D97EEDD607F2}"/>
              </a:ext>
            </a:extLst>
          </p:cNvPr>
          <p:cNvSpPr/>
          <p:nvPr/>
        </p:nvSpPr>
        <p:spPr>
          <a:xfrm>
            <a:off x="9046130"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6D00200C-401A-F9B0-9ED8-1CF4BA51B87B}"/>
              </a:ext>
            </a:extLst>
          </p:cNvPr>
          <p:cNvSpPr txBox="1"/>
          <p:nvPr/>
        </p:nvSpPr>
        <p:spPr>
          <a:xfrm>
            <a:off x="9196496"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E75A8C4C-5172-C9DB-58F8-73F711170699}"/>
              </a:ext>
            </a:extLst>
          </p:cNvPr>
          <p:cNvSpPr/>
          <p:nvPr/>
        </p:nvSpPr>
        <p:spPr>
          <a:xfrm>
            <a:off x="5719903" y="5143628"/>
            <a:ext cx="696005" cy="12206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b="1"/>
              <a:t>Long term bidding </a:t>
            </a:r>
          </a:p>
        </p:txBody>
      </p:sp>
    </p:spTree>
    <p:extLst>
      <p:ext uri="{BB962C8B-B14F-4D97-AF65-F5344CB8AC3E}">
        <p14:creationId xmlns:p14="http://schemas.microsoft.com/office/powerpoint/2010/main" val="3901132573"/>
      </p:ext>
    </p:extLst>
  </p:cSld>
  <p:clrMapOvr>
    <a:masterClrMapping/>
  </p:clrMapOvr>
  <mc:AlternateContent xmlns:mc="http://schemas.openxmlformats.org/markup-compatibility/2006" xmlns:p14="http://schemas.microsoft.com/office/powerpoint/2010/main">
    <mc:Choice Requires="p14">
      <p:transition spd="slow" p14:dur="2000" advTm="66127"/>
    </mc:Choice>
    <mc:Fallback xmlns="">
      <p:transition spd="slow" advTm="661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88167-D0F6-A7EC-0341-A76A86CC511B}"/>
              </a:ext>
            </a:extLst>
          </p:cNvPr>
          <p:cNvSpPr/>
          <p:nvPr/>
        </p:nvSpPr>
        <p:spPr>
          <a:xfrm>
            <a:off x="0" y="0"/>
            <a:ext cx="12118157" cy="68580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7" name="Picture 16" descr="A car charging station with a cable plugged into it&#10;&#10;Description automatically generated">
            <a:extLst>
              <a:ext uri="{FF2B5EF4-FFF2-40B4-BE49-F238E27FC236}">
                <a16:creationId xmlns:a16="http://schemas.microsoft.com/office/drawing/2014/main" id="{F8718DEA-C581-9313-E3C9-7EED772B5534}"/>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2732" b="12959"/>
          <a:stretch/>
        </p:blipFill>
        <p:spPr>
          <a:xfrm>
            <a:off x="-9526" y="0"/>
            <a:ext cx="12201525" cy="6858000"/>
          </a:xfrm>
          <a:prstGeom prst="rect">
            <a:avLst/>
          </a:prstGeom>
        </p:spPr>
      </p:pic>
      <p:sp>
        <p:nvSpPr>
          <p:cNvPr id="4" name="TextBox 3">
            <a:extLst>
              <a:ext uri="{FF2B5EF4-FFF2-40B4-BE49-F238E27FC236}">
                <a16:creationId xmlns:a16="http://schemas.microsoft.com/office/drawing/2014/main" id="{5784F99F-FEC8-B8C0-215E-F4C875C6E5F5}"/>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sp>
        <p:nvSpPr>
          <p:cNvPr id="7" name="Title 1">
            <a:extLst>
              <a:ext uri="{FF2B5EF4-FFF2-40B4-BE49-F238E27FC236}">
                <a16:creationId xmlns:a16="http://schemas.microsoft.com/office/drawing/2014/main" id="{339CA907-F406-EC9D-6F7B-3FF587360BEB}"/>
              </a:ext>
            </a:extLst>
          </p:cNvPr>
          <p:cNvSpPr txBox="1">
            <a:spLocks/>
          </p:cNvSpPr>
          <p:nvPr/>
        </p:nvSpPr>
        <p:spPr>
          <a:xfrm>
            <a:off x="1289148" y="1715784"/>
            <a:ext cx="7509936" cy="1019617"/>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3400" b="1" kern="1200" cap="all" baseline="0">
                <a:solidFill>
                  <a:schemeClr val="bg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GB" sz="4400">
                <a:solidFill>
                  <a:prstClr val="white"/>
                </a:solidFill>
                <a:latin typeface="Arial"/>
                <a:cs typeface="Arial"/>
              </a:rPr>
              <a:t>Upcoming tenders</a:t>
            </a:r>
            <a:endParaRPr kumimoji="0" lang="en-US" sz="4400" b="1" i="0" u="none" strike="noStrike" kern="1200" cap="all" spc="0" normalizeH="0" baseline="0" noProof="0">
              <a:ln>
                <a:noFill/>
              </a:ln>
              <a:solidFill>
                <a:prstClr val="white"/>
              </a:solidFill>
              <a:effectLst/>
              <a:uLnTx/>
              <a:uFillTx/>
              <a:latin typeface="Arial"/>
              <a:ea typeface="+mj-ea"/>
              <a:cs typeface="+mj-cs"/>
            </a:endParaRPr>
          </a:p>
        </p:txBody>
      </p:sp>
      <p:sp>
        <p:nvSpPr>
          <p:cNvPr id="8" name="TextBox 7">
            <a:extLst>
              <a:ext uri="{FF2B5EF4-FFF2-40B4-BE49-F238E27FC236}">
                <a16:creationId xmlns:a16="http://schemas.microsoft.com/office/drawing/2014/main" id="{7EAAA4EA-C444-178C-30CD-58E11750A46F}"/>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sp>
        <p:nvSpPr>
          <p:cNvPr id="9" name="TextBox 8">
            <a:extLst>
              <a:ext uri="{FF2B5EF4-FFF2-40B4-BE49-F238E27FC236}">
                <a16:creationId xmlns:a16="http://schemas.microsoft.com/office/drawing/2014/main" id="{9AA29293-4C91-CFE4-1D85-41CDFEF4B977}"/>
              </a:ext>
            </a:extLst>
          </p:cNvPr>
          <p:cNvSpPr txBox="1"/>
          <p:nvPr/>
        </p:nvSpPr>
        <p:spPr>
          <a:xfrm>
            <a:off x="1202382" y="2846210"/>
            <a:ext cx="5805536" cy="830997"/>
          </a:xfrm>
          <a:prstGeom prst="rect">
            <a:avLst/>
          </a:prstGeom>
          <a:noFill/>
        </p:spPr>
        <p:txBody>
          <a:bodyPr wrap="square" lIns="91440" tIns="45720" rIns="91440" bIns="45720" anchor="t">
            <a:spAutoFit/>
          </a:bodyPr>
          <a:lstStyle/>
          <a:p>
            <a:pPr>
              <a:defRPr/>
            </a:pPr>
            <a:r>
              <a:rPr kumimoji="0" lang="en-GB" sz="2800" b="1" i="0" u="none" strike="noStrike" kern="1200" cap="none" spc="0" normalizeH="0" baseline="0" noProof="0">
                <a:ln>
                  <a:noFill/>
                </a:ln>
                <a:solidFill>
                  <a:prstClr val="white"/>
                </a:solidFill>
                <a:effectLst/>
                <a:uLnTx/>
                <a:uFillTx/>
                <a:latin typeface="Arial"/>
                <a:ea typeface="+mn-ea"/>
                <a:cs typeface="Arial"/>
              </a:rPr>
              <a:t>Iain Dallas</a:t>
            </a:r>
            <a:r>
              <a:rPr kumimoji="0" lang="en-GB" sz="2000" b="1" i="0" u="none" strike="noStrike" kern="1200" cap="none" spc="0" normalizeH="0" baseline="0" noProof="0">
                <a:ln>
                  <a:noFill/>
                </a:ln>
                <a:solidFill>
                  <a:prstClr val="white"/>
                </a:solidFill>
                <a:effectLst/>
                <a:uLnTx/>
                <a:uFillTx/>
                <a:latin typeface="Arial"/>
                <a:ea typeface="+mn-ea"/>
                <a:cs typeface="Arial"/>
              </a:rPr>
              <a:t>, </a:t>
            </a:r>
            <a:br>
              <a:rPr lang="en-GB" sz="2000" b="1" i="0" u="none" strike="noStrike" kern="1200" cap="none" spc="0" normalizeH="0" baseline="0" noProof="0">
                <a:ln>
                  <a:noFill/>
                </a:ln>
                <a:effectLst/>
                <a:uLnTx/>
                <a:uFillTx/>
                <a:latin typeface="Arial"/>
                <a:cs typeface="Arial"/>
              </a:rPr>
            </a:br>
            <a:r>
              <a:rPr lang="en-GB" sz="2000">
                <a:solidFill>
                  <a:prstClr val="white"/>
                </a:solidFill>
                <a:latin typeface="Arial"/>
                <a:cs typeface="Arial"/>
              </a:rPr>
              <a:t>Flexibility Markets Analyst</a:t>
            </a: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pic>
        <p:nvPicPr>
          <p:cNvPr id="10" name="Graphic 9">
            <a:extLst>
              <a:ext uri="{FF2B5EF4-FFF2-40B4-BE49-F238E27FC236}">
                <a16:creationId xmlns:a16="http://schemas.microsoft.com/office/drawing/2014/main" id="{C1555FBC-51B6-145B-A898-28C40B1E5322}"/>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914"/>
          <a:stretch/>
        </p:blipFill>
        <p:spPr>
          <a:xfrm>
            <a:off x="792065" y="0"/>
            <a:ext cx="702225" cy="3429000"/>
          </a:xfrm>
          <a:prstGeom prst="rect">
            <a:avLst/>
          </a:prstGeom>
        </p:spPr>
      </p:pic>
      <p:pic>
        <p:nvPicPr>
          <p:cNvPr id="11" name="Picture 10" descr="A black and white sign with white text&#10;&#10;Description automatically generated">
            <a:extLst>
              <a:ext uri="{FF2B5EF4-FFF2-40B4-BE49-F238E27FC236}">
                <a16:creationId xmlns:a16="http://schemas.microsoft.com/office/drawing/2014/main" id="{16A85D04-B1A5-EAD3-0D0B-EC5A7AEE07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612" y="4961126"/>
            <a:ext cx="4288545" cy="1685547"/>
          </a:xfrm>
          <a:prstGeom prst="rect">
            <a:avLst/>
          </a:prstGeom>
        </p:spPr>
      </p:pic>
    </p:spTree>
    <p:extLst>
      <p:ext uri="{BB962C8B-B14F-4D97-AF65-F5344CB8AC3E}">
        <p14:creationId xmlns:p14="http://schemas.microsoft.com/office/powerpoint/2010/main" val="2035452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69" y="713874"/>
            <a:ext cx="5729502" cy="697831"/>
          </a:xfrm>
        </p:spPr>
        <p:txBody>
          <a:bodyPr/>
          <a:lstStyle/>
          <a:p>
            <a:r>
              <a:rPr lang="en-GB"/>
              <a:t>Bidding Opportunities</a:t>
            </a:r>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idx="1"/>
          </p:nvPr>
        </p:nvSpPr>
        <p:spPr>
          <a:xfrm>
            <a:off x="654963" y="1325145"/>
            <a:ext cx="11337006" cy="5119198"/>
          </a:xfrm>
        </p:spPr>
        <p:txBody>
          <a:bodyPr vert="horz" lIns="0" tIns="0" rIns="0" bIns="0" rtlCol="0" anchor="t">
            <a:noAutofit/>
          </a:bodyPr>
          <a:lstStyle/>
          <a:p>
            <a:pPr marL="342900" indent="-342900">
              <a:spcAft>
                <a:spcPts val="600"/>
              </a:spcAft>
              <a:buFont typeface="+mj-lt"/>
              <a:buAutoNum type="arabicPeriod"/>
            </a:pPr>
            <a:r>
              <a:rPr lang="en-GB" sz="1800"/>
              <a:t>We’re going to procure two different services:</a:t>
            </a:r>
          </a:p>
          <a:p>
            <a:pPr marL="533400" lvl="1" indent="-174625"/>
            <a:r>
              <a:rPr lang="en-GB" sz="1800"/>
              <a:t> Variable Availability + Operational Utilisation – Week Ahead (</a:t>
            </a:r>
            <a:r>
              <a:rPr lang="en-GB" sz="1800" err="1"/>
              <a:t>VAOU</a:t>
            </a:r>
            <a:r>
              <a:rPr lang="en-GB" sz="1800"/>
              <a:t> – WA)</a:t>
            </a:r>
          </a:p>
          <a:p>
            <a:pPr marL="533400" lvl="1" indent="-174625">
              <a:spcBef>
                <a:spcPts val="600"/>
              </a:spcBef>
            </a:pPr>
            <a:r>
              <a:rPr lang="en-GB" sz="1800"/>
              <a:t>Scheduled Availability + Operational Utilisation – Day Ahead (</a:t>
            </a:r>
            <a:r>
              <a:rPr lang="en-GB" sz="1800" err="1"/>
              <a:t>SAOU</a:t>
            </a:r>
            <a:r>
              <a:rPr lang="en-GB" sz="1800"/>
              <a:t> – DA)</a:t>
            </a:r>
          </a:p>
          <a:p>
            <a:pPr marL="358775" lvl="1" indent="-358775" defTabSz="892175">
              <a:spcBef>
                <a:spcPts val="1200"/>
              </a:spcBef>
              <a:buNone/>
              <a:tabLst>
                <a:tab pos="358775" algn="l"/>
              </a:tabLst>
            </a:pPr>
            <a:r>
              <a:rPr lang="en-GB" sz="1800"/>
              <a:t>2.	</a:t>
            </a:r>
            <a:r>
              <a:rPr lang="en-GB" sz="1800" err="1"/>
              <a:t>VAOU</a:t>
            </a:r>
            <a:r>
              <a:rPr lang="en-GB" sz="1800"/>
              <a:t> - WA</a:t>
            </a:r>
          </a:p>
          <a:p>
            <a:pPr marL="533400" lvl="1" indent="-174625">
              <a:spcBef>
                <a:spcPts val="600"/>
              </a:spcBef>
            </a:pPr>
            <a:r>
              <a:rPr lang="en-GB" sz="1800"/>
              <a:t>The bidding windows are expected to be in May 2024 and August 2024.</a:t>
            </a:r>
          </a:p>
          <a:p>
            <a:pPr marL="533400" lvl="1" indent="-174625">
              <a:spcBef>
                <a:spcPts val="600"/>
              </a:spcBef>
            </a:pPr>
            <a:r>
              <a:rPr lang="en-GB" sz="1800"/>
              <a:t>The Call Off contracts will last for 1 year.</a:t>
            </a:r>
          </a:p>
          <a:p>
            <a:pPr marL="533400" lvl="1" indent="-174625">
              <a:spcBef>
                <a:spcPts val="600"/>
              </a:spcBef>
            </a:pPr>
            <a:r>
              <a:rPr lang="en-GB" sz="1800"/>
              <a:t>Availability is agreed at month ahead &amp; Utilisation instructions are issued at Week Ahead.</a:t>
            </a:r>
          </a:p>
          <a:p>
            <a:pPr marL="358775" lvl="1" indent="-358775">
              <a:spcBef>
                <a:spcPts val="1200"/>
              </a:spcBef>
              <a:buNone/>
            </a:pPr>
            <a:r>
              <a:rPr lang="en-GB" sz="1800"/>
              <a:t>3.  	</a:t>
            </a:r>
            <a:r>
              <a:rPr lang="en-GB" sz="1800" err="1"/>
              <a:t>SAOU</a:t>
            </a:r>
            <a:r>
              <a:rPr lang="en-GB" sz="1800"/>
              <a:t> - WA</a:t>
            </a:r>
          </a:p>
          <a:p>
            <a:pPr marL="533400" lvl="1" indent="-174625">
              <a:spcBef>
                <a:spcPts val="600"/>
              </a:spcBef>
            </a:pPr>
            <a:r>
              <a:rPr lang="en-GB" sz="1800"/>
              <a:t>The first short-term bidding window for </a:t>
            </a:r>
            <a:r>
              <a:rPr lang="en-GB" sz="1800" err="1"/>
              <a:t>SAOU</a:t>
            </a:r>
            <a:r>
              <a:rPr lang="en-GB" sz="1800"/>
              <a:t>-DA will be held in August.</a:t>
            </a:r>
          </a:p>
          <a:p>
            <a:pPr marL="533400" lvl="1" indent="-174625">
              <a:spcBef>
                <a:spcPts val="600"/>
              </a:spcBef>
            </a:pPr>
            <a:r>
              <a:rPr lang="en-GB" sz="1800"/>
              <a:t>The Call Off tender will take place at month ahead.</a:t>
            </a:r>
          </a:p>
          <a:p>
            <a:pPr marL="533400" lvl="1" indent="-174625">
              <a:spcBef>
                <a:spcPts val="600"/>
              </a:spcBef>
            </a:pPr>
            <a:r>
              <a:rPr lang="en-GB" sz="1800"/>
              <a:t>The Call Off contracts for </a:t>
            </a:r>
            <a:r>
              <a:rPr lang="en-GB" sz="1800" err="1"/>
              <a:t>SAOU</a:t>
            </a:r>
            <a:r>
              <a:rPr lang="en-GB" sz="1800"/>
              <a:t>-DA will be a month in length.</a:t>
            </a:r>
          </a:p>
          <a:p>
            <a:pPr marL="533400" lvl="1" indent="-174625">
              <a:spcBef>
                <a:spcPts val="600"/>
              </a:spcBef>
            </a:pPr>
            <a:r>
              <a:rPr lang="en-GB" sz="1800"/>
              <a:t>It’s a requirement of </a:t>
            </a:r>
            <a:r>
              <a:rPr lang="en-GB" sz="1800" err="1"/>
              <a:t>SAOU</a:t>
            </a:r>
            <a:r>
              <a:rPr lang="en-GB" sz="1800"/>
              <a:t>-DA that Providers must integrate with Flexible Power.</a:t>
            </a:r>
          </a:p>
          <a:p>
            <a:pPr marL="533400" lvl="1" indent="-174625">
              <a:spcBef>
                <a:spcPts val="600"/>
              </a:spcBef>
            </a:pPr>
            <a:r>
              <a:rPr lang="en-GB" sz="1800"/>
              <a:t>Availability will be agreed at Call Off acceptance &amp; Utilisation will be instructed at Day Ahead.</a:t>
            </a:r>
          </a:p>
          <a:p>
            <a:pPr marL="358775" lvl="1" indent="-358775">
              <a:spcBef>
                <a:spcPts val="1200"/>
              </a:spcBef>
              <a:buNone/>
            </a:pPr>
            <a:r>
              <a:rPr lang="en-GB" sz="1800"/>
              <a:t>4.	Call off contracts will be awarded to the best priced bids.</a:t>
            </a:r>
          </a:p>
          <a:p>
            <a:pPr marL="0" lvl="1" indent="0">
              <a:buNone/>
            </a:pPr>
            <a:endParaRPr lang="en-GB" sz="1800"/>
          </a:p>
        </p:txBody>
      </p:sp>
      <p:sp>
        <p:nvSpPr>
          <p:cNvPr id="4" name="Rectangle: Rounded Corners 3">
            <a:extLst>
              <a:ext uri="{FF2B5EF4-FFF2-40B4-BE49-F238E27FC236}">
                <a16:creationId xmlns:a16="http://schemas.microsoft.com/office/drawing/2014/main" id="{2F504338-0BA8-242B-EB18-16A2DA5CEFBD}"/>
              </a:ext>
            </a:extLst>
          </p:cNvPr>
          <p:cNvSpPr/>
          <p:nvPr/>
        </p:nvSpPr>
        <p:spPr>
          <a:xfrm>
            <a:off x="9012676" y="92999"/>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CC4035F6-A68E-1FFE-FFEA-CE81EBC83056}"/>
              </a:ext>
            </a:extLst>
          </p:cNvPr>
          <p:cNvSpPr txBox="1"/>
          <p:nvPr/>
        </p:nvSpPr>
        <p:spPr>
          <a:xfrm>
            <a:off x="9163042" y="138493"/>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2481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p:txBody>
          <a:bodyPr/>
          <a:lstStyle/>
          <a:p>
            <a:r>
              <a:rPr lang="en-GB"/>
              <a:t>May 2024: </a:t>
            </a:r>
            <a:r>
              <a:rPr lang="en-GB" err="1"/>
              <a:t>vaou-wa</a:t>
            </a:r>
            <a:r>
              <a:rPr lang="en-GB"/>
              <a:t> (SEPD)</a:t>
            </a:r>
          </a:p>
        </p:txBody>
      </p:sp>
      <p:graphicFrame>
        <p:nvGraphicFramePr>
          <p:cNvPr id="3" name="Table 2">
            <a:extLst>
              <a:ext uri="{FF2B5EF4-FFF2-40B4-BE49-F238E27FC236}">
                <a16:creationId xmlns:a16="http://schemas.microsoft.com/office/drawing/2014/main" id="{E87D8702-9349-0E00-1E96-7845E9D6D537}"/>
              </a:ext>
            </a:extLst>
          </p:cNvPr>
          <p:cNvGraphicFramePr>
            <a:graphicFrameLocks noGrp="1"/>
          </p:cNvGraphicFramePr>
          <p:nvPr>
            <p:extLst>
              <p:ext uri="{D42A27DB-BD31-4B8C-83A1-F6EECF244321}">
                <p14:modId xmlns:p14="http://schemas.microsoft.com/office/powerpoint/2010/main" val="939724514"/>
              </p:ext>
            </p:extLst>
          </p:nvPr>
        </p:nvGraphicFramePr>
        <p:xfrm>
          <a:off x="164431" y="1335304"/>
          <a:ext cx="11665619" cy="5429832"/>
        </p:xfrm>
        <a:graphic>
          <a:graphicData uri="http://schemas.openxmlformats.org/drawingml/2006/table">
            <a:tbl>
              <a:tblPr firstRow="1" firstCol="1"/>
              <a:tblGrid>
                <a:gridCol w="1595415">
                  <a:extLst>
                    <a:ext uri="{9D8B030D-6E8A-4147-A177-3AD203B41FA5}">
                      <a16:colId xmlns:a16="http://schemas.microsoft.com/office/drawing/2014/main" val="2079962718"/>
                    </a:ext>
                  </a:extLst>
                </a:gridCol>
                <a:gridCol w="918875">
                  <a:extLst>
                    <a:ext uri="{9D8B030D-6E8A-4147-A177-3AD203B41FA5}">
                      <a16:colId xmlns:a16="http://schemas.microsoft.com/office/drawing/2014/main" val="1241533318"/>
                    </a:ext>
                  </a:extLst>
                </a:gridCol>
                <a:gridCol w="878924">
                  <a:extLst>
                    <a:ext uri="{9D8B030D-6E8A-4147-A177-3AD203B41FA5}">
                      <a16:colId xmlns:a16="http://schemas.microsoft.com/office/drawing/2014/main" val="992667211"/>
                    </a:ext>
                  </a:extLst>
                </a:gridCol>
                <a:gridCol w="1195330">
                  <a:extLst>
                    <a:ext uri="{9D8B030D-6E8A-4147-A177-3AD203B41FA5}">
                      <a16:colId xmlns:a16="http://schemas.microsoft.com/office/drawing/2014/main" val="2108001094"/>
                    </a:ext>
                  </a:extLst>
                </a:gridCol>
                <a:gridCol w="1028700">
                  <a:extLst>
                    <a:ext uri="{9D8B030D-6E8A-4147-A177-3AD203B41FA5}">
                      <a16:colId xmlns:a16="http://schemas.microsoft.com/office/drawing/2014/main" val="737143445"/>
                    </a:ext>
                  </a:extLst>
                </a:gridCol>
                <a:gridCol w="847725">
                  <a:extLst>
                    <a:ext uri="{9D8B030D-6E8A-4147-A177-3AD203B41FA5}">
                      <a16:colId xmlns:a16="http://schemas.microsoft.com/office/drawing/2014/main" val="3728487750"/>
                    </a:ext>
                  </a:extLst>
                </a:gridCol>
                <a:gridCol w="3949607">
                  <a:extLst>
                    <a:ext uri="{9D8B030D-6E8A-4147-A177-3AD203B41FA5}">
                      <a16:colId xmlns:a16="http://schemas.microsoft.com/office/drawing/2014/main" val="415255818"/>
                    </a:ext>
                  </a:extLst>
                </a:gridCol>
                <a:gridCol w="1251043">
                  <a:extLst>
                    <a:ext uri="{9D8B030D-6E8A-4147-A177-3AD203B41FA5}">
                      <a16:colId xmlns:a16="http://schemas.microsoft.com/office/drawing/2014/main" val="982476965"/>
                    </a:ext>
                  </a:extLst>
                </a:gridCol>
              </a:tblGrid>
              <a:tr h="587280">
                <a:tc>
                  <a:txBody>
                    <a:bodyPr/>
                    <a:lstStyle/>
                    <a:p>
                      <a:pPr algn="ctr" rtl="0" fontAlgn="ctr"/>
                      <a:r>
                        <a:rPr lang="en-GB" sz="1300" b="1" i="0" u="sng" strike="noStrike">
                          <a:solidFill>
                            <a:srgbClr val="FFFFFF"/>
                          </a:solidFill>
                          <a:effectLst/>
                          <a:latin typeface="Arial" panose="020B0604020202020204" pitchFamily="34" charset="0"/>
                        </a:rPr>
                        <a:t>CMZ</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Licence Area</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Capacity Required (MW)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Service Window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Season</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Year of Service</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Relevant Months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Availability Forecast (Days)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363838680"/>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Ealing (E)</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16:00 - 20:00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860243"/>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Southfield Road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523891061"/>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Boston Manor Road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Summer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May 2024, Jun 2024, Jul 2024, Aug 2024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93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657072869"/>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Canal Bank</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Summer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May 2024, Jun 2024, Jul 2024, Aug 2024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93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62884571"/>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Wesley Avenue</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793480104"/>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Hayes</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616595"/>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Vicarage Farm Road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023167449"/>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North Hyde 11kV</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37713686"/>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The Green</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586691309"/>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Bath Road East </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404675081"/>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Northolt</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698766679"/>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Yiewsley</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16:00-20:00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02308306"/>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Causeway</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Summer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 May 2024, Jun 2024, Jul 2024, Aug 2024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93</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789056947"/>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Causeway</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12:00-16:00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82713596"/>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Lytchett</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5.34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17:00-19:00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Spring</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April 2024,  March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46</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900076125"/>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Lytchett</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5.34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17:00-19:00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Autumn</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 Sep 2024, Oct 2024, Nov 2024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006390321"/>
                  </a:ext>
                </a:extLst>
              </a:tr>
              <a:tr h="284192">
                <a:tc>
                  <a:txBody>
                    <a:bodyPr/>
                    <a:lstStyle/>
                    <a:p>
                      <a:pPr marL="0" algn="ctr" defTabSz="914400" rtl="0" eaLnBrk="1" fontAlgn="ctr" latinLnBrk="0" hangingPunct="1"/>
                      <a:r>
                        <a:rPr lang="en-GB" sz="1200" kern="1200">
                          <a:solidFill>
                            <a:schemeClr val="accent1"/>
                          </a:solidFill>
                          <a:latin typeface="+mn-lt"/>
                          <a:ea typeface="+mn-ea"/>
                          <a:cs typeface="+mn-cs"/>
                        </a:rPr>
                        <a:t>Lytchett</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5.34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17:00-19:00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Dec 2024, Jan 2025, Feb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68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4081541231"/>
                  </a:ext>
                </a:extLst>
              </a:tr>
            </a:tbl>
          </a:graphicData>
        </a:graphic>
      </p:graphicFrame>
      <p:sp>
        <p:nvSpPr>
          <p:cNvPr id="4" name="Rectangle: Rounded Corners 3">
            <a:extLst>
              <a:ext uri="{FF2B5EF4-FFF2-40B4-BE49-F238E27FC236}">
                <a16:creationId xmlns:a16="http://schemas.microsoft.com/office/drawing/2014/main" id="{2947C4CD-9DE0-CF61-BBF8-A81AEFE8F160}"/>
              </a:ext>
            </a:extLst>
          </p:cNvPr>
          <p:cNvSpPr/>
          <p:nvPr/>
        </p:nvSpPr>
        <p:spPr>
          <a:xfrm>
            <a:off x="9012676"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1FC8765-24D2-14FF-5C7B-BBCC87D34499}"/>
              </a:ext>
            </a:extLst>
          </p:cNvPr>
          <p:cNvSpPr txBox="1"/>
          <p:nvPr/>
        </p:nvSpPr>
        <p:spPr>
          <a:xfrm>
            <a:off x="9163042"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80987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p:txBody>
          <a:bodyPr/>
          <a:lstStyle/>
          <a:p>
            <a:r>
              <a:rPr lang="en-GB"/>
              <a:t>May 2024: </a:t>
            </a:r>
            <a:r>
              <a:rPr lang="en-GB" err="1"/>
              <a:t>vaou-wa</a:t>
            </a:r>
            <a:r>
              <a:rPr lang="en-GB"/>
              <a:t> (SHEPD)</a:t>
            </a:r>
          </a:p>
        </p:txBody>
      </p:sp>
      <p:graphicFrame>
        <p:nvGraphicFramePr>
          <p:cNvPr id="3" name="Table 2">
            <a:extLst>
              <a:ext uri="{FF2B5EF4-FFF2-40B4-BE49-F238E27FC236}">
                <a16:creationId xmlns:a16="http://schemas.microsoft.com/office/drawing/2014/main" id="{E87D8702-9349-0E00-1E96-7845E9D6D537}"/>
              </a:ext>
            </a:extLst>
          </p:cNvPr>
          <p:cNvGraphicFramePr>
            <a:graphicFrameLocks noGrp="1"/>
          </p:cNvGraphicFramePr>
          <p:nvPr>
            <p:extLst>
              <p:ext uri="{D42A27DB-BD31-4B8C-83A1-F6EECF244321}">
                <p14:modId xmlns:p14="http://schemas.microsoft.com/office/powerpoint/2010/main" val="656457864"/>
              </p:ext>
            </p:extLst>
          </p:nvPr>
        </p:nvGraphicFramePr>
        <p:xfrm>
          <a:off x="263190" y="1786770"/>
          <a:ext cx="11665619" cy="1141493"/>
        </p:xfrm>
        <a:graphic>
          <a:graphicData uri="http://schemas.openxmlformats.org/drawingml/2006/table">
            <a:tbl>
              <a:tblPr firstRow="1" firstCol="1"/>
              <a:tblGrid>
                <a:gridCol w="1595415">
                  <a:extLst>
                    <a:ext uri="{9D8B030D-6E8A-4147-A177-3AD203B41FA5}">
                      <a16:colId xmlns:a16="http://schemas.microsoft.com/office/drawing/2014/main" val="2079962718"/>
                    </a:ext>
                  </a:extLst>
                </a:gridCol>
                <a:gridCol w="918875">
                  <a:extLst>
                    <a:ext uri="{9D8B030D-6E8A-4147-A177-3AD203B41FA5}">
                      <a16:colId xmlns:a16="http://schemas.microsoft.com/office/drawing/2014/main" val="1241533318"/>
                    </a:ext>
                  </a:extLst>
                </a:gridCol>
                <a:gridCol w="878924">
                  <a:extLst>
                    <a:ext uri="{9D8B030D-6E8A-4147-A177-3AD203B41FA5}">
                      <a16:colId xmlns:a16="http://schemas.microsoft.com/office/drawing/2014/main" val="992667211"/>
                    </a:ext>
                  </a:extLst>
                </a:gridCol>
                <a:gridCol w="1195330">
                  <a:extLst>
                    <a:ext uri="{9D8B030D-6E8A-4147-A177-3AD203B41FA5}">
                      <a16:colId xmlns:a16="http://schemas.microsoft.com/office/drawing/2014/main" val="2108001094"/>
                    </a:ext>
                  </a:extLst>
                </a:gridCol>
                <a:gridCol w="1028700">
                  <a:extLst>
                    <a:ext uri="{9D8B030D-6E8A-4147-A177-3AD203B41FA5}">
                      <a16:colId xmlns:a16="http://schemas.microsoft.com/office/drawing/2014/main" val="737143445"/>
                    </a:ext>
                  </a:extLst>
                </a:gridCol>
                <a:gridCol w="847725">
                  <a:extLst>
                    <a:ext uri="{9D8B030D-6E8A-4147-A177-3AD203B41FA5}">
                      <a16:colId xmlns:a16="http://schemas.microsoft.com/office/drawing/2014/main" val="3728487750"/>
                    </a:ext>
                  </a:extLst>
                </a:gridCol>
                <a:gridCol w="4219314">
                  <a:extLst>
                    <a:ext uri="{9D8B030D-6E8A-4147-A177-3AD203B41FA5}">
                      <a16:colId xmlns:a16="http://schemas.microsoft.com/office/drawing/2014/main" val="415255818"/>
                    </a:ext>
                  </a:extLst>
                </a:gridCol>
                <a:gridCol w="981336">
                  <a:extLst>
                    <a:ext uri="{9D8B030D-6E8A-4147-A177-3AD203B41FA5}">
                      <a16:colId xmlns:a16="http://schemas.microsoft.com/office/drawing/2014/main" val="982476965"/>
                    </a:ext>
                  </a:extLst>
                </a:gridCol>
              </a:tblGrid>
              <a:tr h="432174">
                <a:tc>
                  <a:txBody>
                    <a:bodyPr/>
                    <a:lstStyle/>
                    <a:p>
                      <a:pPr algn="ctr" rtl="0" fontAlgn="ctr"/>
                      <a:r>
                        <a:rPr lang="en-GB" sz="1300" b="1" i="0" u="sng" strike="noStrike">
                          <a:solidFill>
                            <a:srgbClr val="FFFFFF"/>
                          </a:solidFill>
                          <a:effectLst/>
                          <a:latin typeface="Arial" panose="020B0604020202020204" pitchFamily="34" charset="0"/>
                        </a:rPr>
                        <a:t>CMZ</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Licence Area</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Capacity Required (MW)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Service Window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Season</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Year of Service</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Relevant Months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Availability Forecast (Days)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363838680"/>
                  </a:ext>
                </a:extLst>
              </a:tr>
              <a:tr h="266700">
                <a:tc>
                  <a:txBody>
                    <a:bodyPr/>
                    <a:lstStyle/>
                    <a:p>
                      <a:pPr marL="0" algn="ctr" defTabSz="914400" rtl="0" eaLnBrk="1" fontAlgn="ctr" latinLnBrk="0" hangingPunct="1"/>
                      <a:r>
                        <a:rPr lang="en-GB" sz="1200" kern="1200">
                          <a:solidFill>
                            <a:schemeClr val="accent1"/>
                          </a:solidFill>
                          <a:latin typeface="+mn-lt"/>
                          <a:ea typeface="+mn-ea"/>
                          <a:cs typeface="+mn-cs"/>
                        </a:rPr>
                        <a:t>Abernethy</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SHEPD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0.28</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17:00-19:00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Nov 2024, Dec 2024, Jan 2025, Feb 2025, March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114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884304765"/>
                  </a:ext>
                </a:extLst>
              </a:tr>
              <a:tr h="276225">
                <a:tc>
                  <a:txBody>
                    <a:bodyPr/>
                    <a:lstStyle/>
                    <a:p>
                      <a:pPr marL="0" algn="ctr" defTabSz="914400" rtl="0" eaLnBrk="1" fontAlgn="ctr" latinLnBrk="0" hangingPunct="1"/>
                      <a:r>
                        <a:rPr lang="en-GB" sz="1200" kern="1200">
                          <a:solidFill>
                            <a:schemeClr val="accent1"/>
                          </a:solidFill>
                          <a:latin typeface="+mn-lt"/>
                          <a:ea typeface="+mn-ea"/>
                          <a:cs typeface="+mn-cs"/>
                        </a:rPr>
                        <a:t>Springhill</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SHEPD</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17:00-19:00</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Winter</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24/25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Nov 2024, Dec 2024, Jan 2025, Feb 2025, March 2025</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200" kern="1200">
                          <a:solidFill>
                            <a:schemeClr val="accent1"/>
                          </a:solidFill>
                          <a:latin typeface="+mn-lt"/>
                          <a:ea typeface="+mn-ea"/>
                          <a:cs typeface="+mn-cs"/>
                        </a:rPr>
                        <a:t>114</a:t>
                      </a:r>
                    </a:p>
                  </a:txBody>
                  <a:tcPr marL="9525" marR="9525" marT="9525" marB="0">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986044350"/>
                  </a:ext>
                </a:extLst>
              </a:tr>
            </a:tbl>
          </a:graphicData>
        </a:graphic>
      </p:graphicFrame>
      <p:sp>
        <p:nvSpPr>
          <p:cNvPr id="4" name="Rectangle: Rounded Corners 3">
            <a:extLst>
              <a:ext uri="{FF2B5EF4-FFF2-40B4-BE49-F238E27FC236}">
                <a16:creationId xmlns:a16="http://schemas.microsoft.com/office/drawing/2014/main" id="{2947C4CD-9DE0-CF61-BBF8-A81AEFE8F160}"/>
              </a:ext>
            </a:extLst>
          </p:cNvPr>
          <p:cNvSpPr/>
          <p:nvPr/>
        </p:nvSpPr>
        <p:spPr>
          <a:xfrm>
            <a:off x="9012676"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1FC8765-24D2-14FF-5C7B-BBCC87D34499}"/>
              </a:ext>
            </a:extLst>
          </p:cNvPr>
          <p:cNvSpPr txBox="1"/>
          <p:nvPr/>
        </p:nvSpPr>
        <p:spPr>
          <a:xfrm>
            <a:off x="9163042"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330906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p:txBody>
          <a:bodyPr/>
          <a:lstStyle/>
          <a:p>
            <a:r>
              <a:rPr lang="en-GB"/>
              <a:t>August 2024: </a:t>
            </a:r>
            <a:r>
              <a:rPr lang="en-GB" err="1"/>
              <a:t>vaou-wa</a:t>
            </a:r>
            <a:endParaRPr lang="en-GB"/>
          </a:p>
        </p:txBody>
      </p:sp>
      <p:graphicFrame>
        <p:nvGraphicFramePr>
          <p:cNvPr id="3" name="Table 2">
            <a:extLst>
              <a:ext uri="{FF2B5EF4-FFF2-40B4-BE49-F238E27FC236}">
                <a16:creationId xmlns:a16="http://schemas.microsoft.com/office/drawing/2014/main" id="{E87D8702-9349-0E00-1E96-7845E9D6D537}"/>
              </a:ext>
            </a:extLst>
          </p:cNvPr>
          <p:cNvGraphicFramePr>
            <a:graphicFrameLocks noGrp="1"/>
          </p:cNvGraphicFramePr>
          <p:nvPr>
            <p:extLst>
              <p:ext uri="{D42A27DB-BD31-4B8C-83A1-F6EECF244321}">
                <p14:modId xmlns:p14="http://schemas.microsoft.com/office/powerpoint/2010/main" val="2196243336"/>
              </p:ext>
            </p:extLst>
          </p:nvPr>
        </p:nvGraphicFramePr>
        <p:xfrm>
          <a:off x="186885" y="1404056"/>
          <a:ext cx="11740362" cy="5186238"/>
        </p:xfrm>
        <a:graphic>
          <a:graphicData uri="http://schemas.openxmlformats.org/drawingml/2006/table">
            <a:tbl>
              <a:tblPr firstRow="1" firstCol="1"/>
              <a:tblGrid>
                <a:gridCol w="1107959">
                  <a:extLst>
                    <a:ext uri="{9D8B030D-6E8A-4147-A177-3AD203B41FA5}">
                      <a16:colId xmlns:a16="http://schemas.microsoft.com/office/drawing/2014/main" val="2079962718"/>
                    </a:ext>
                  </a:extLst>
                </a:gridCol>
                <a:gridCol w="901051">
                  <a:extLst>
                    <a:ext uri="{9D8B030D-6E8A-4147-A177-3AD203B41FA5}">
                      <a16:colId xmlns:a16="http://schemas.microsoft.com/office/drawing/2014/main" val="1241533318"/>
                    </a:ext>
                  </a:extLst>
                </a:gridCol>
                <a:gridCol w="901051">
                  <a:extLst>
                    <a:ext uri="{9D8B030D-6E8A-4147-A177-3AD203B41FA5}">
                      <a16:colId xmlns:a16="http://schemas.microsoft.com/office/drawing/2014/main" val="992667211"/>
                    </a:ext>
                  </a:extLst>
                </a:gridCol>
                <a:gridCol w="1054563">
                  <a:extLst>
                    <a:ext uri="{9D8B030D-6E8A-4147-A177-3AD203B41FA5}">
                      <a16:colId xmlns:a16="http://schemas.microsoft.com/office/drawing/2014/main" val="2108001094"/>
                    </a:ext>
                  </a:extLst>
                </a:gridCol>
                <a:gridCol w="947773">
                  <a:extLst>
                    <a:ext uri="{9D8B030D-6E8A-4147-A177-3AD203B41FA5}">
                      <a16:colId xmlns:a16="http://schemas.microsoft.com/office/drawing/2014/main" val="737143445"/>
                    </a:ext>
                  </a:extLst>
                </a:gridCol>
                <a:gridCol w="941098">
                  <a:extLst>
                    <a:ext uri="{9D8B030D-6E8A-4147-A177-3AD203B41FA5}">
                      <a16:colId xmlns:a16="http://schemas.microsoft.com/office/drawing/2014/main" val="1594115357"/>
                    </a:ext>
                  </a:extLst>
                </a:gridCol>
                <a:gridCol w="887702">
                  <a:extLst>
                    <a:ext uri="{9D8B030D-6E8A-4147-A177-3AD203B41FA5}">
                      <a16:colId xmlns:a16="http://schemas.microsoft.com/office/drawing/2014/main" val="4201693167"/>
                    </a:ext>
                  </a:extLst>
                </a:gridCol>
                <a:gridCol w="4039105">
                  <a:extLst>
                    <a:ext uri="{9D8B030D-6E8A-4147-A177-3AD203B41FA5}">
                      <a16:colId xmlns:a16="http://schemas.microsoft.com/office/drawing/2014/main" val="2629601298"/>
                    </a:ext>
                  </a:extLst>
                </a:gridCol>
                <a:gridCol w="960060">
                  <a:extLst>
                    <a:ext uri="{9D8B030D-6E8A-4147-A177-3AD203B41FA5}">
                      <a16:colId xmlns:a16="http://schemas.microsoft.com/office/drawing/2014/main" val="982476965"/>
                    </a:ext>
                  </a:extLst>
                </a:gridCol>
              </a:tblGrid>
              <a:tr h="458767">
                <a:tc>
                  <a:txBody>
                    <a:bodyPr/>
                    <a:lstStyle/>
                    <a:p>
                      <a:pPr algn="ctr" rtl="0" fontAlgn="ctr"/>
                      <a:r>
                        <a:rPr lang="en-GB" sz="1300" b="1" i="0" u="sng" strike="noStrike">
                          <a:solidFill>
                            <a:srgbClr val="FFFFFF"/>
                          </a:solidFill>
                          <a:effectLst/>
                          <a:latin typeface="Arial" panose="020B0604020202020204" pitchFamily="34" charset="0"/>
                        </a:rPr>
                        <a:t>CMZ</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Licence Area</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Capacity Required (MW)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Service Window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Season</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First Year of Service</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Last Year of Service</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Relevant Months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panose="020B0604020202020204" pitchFamily="34" charset="0"/>
                        </a:rPr>
                        <a:t>Availability Forecast (Days)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363838680"/>
                  </a:ext>
                </a:extLst>
              </a:tr>
              <a:tr h="458767">
                <a:tc>
                  <a:txBody>
                    <a:bodyPr/>
                    <a:lstStyle/>
                    <a:p>
                      <a:pPr algn="ctr" rtl="0" fontAlgn="ctr"/>
                      <a:r>
                        <a:rPr lang="en-GB" sz="1200" kern="1200">
                          <a:solidFill>
                            <a:schemeClr val="accent1"/>
                          </a:solidFill>
                          <a:latin typeface="+mn-lt"/>
                          <a:ea typeface="+mn-ea"/>
                          <a:cs typeface="+mn-cs"/>
                        </a:rPr>
                        <a:t>Beaconsfield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3.03</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17:30-18:30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Spring</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Apr 2025, Mar 2026, Apr 2026, Mar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46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860243"/>
                  </a:ext>
                </a:extLst>
              </a:tr>
              <a:tr h="458767">
                <a:tc>
                  <a:txBody>
                    <a:bodyPr/>
                    <a:lstStyle/>
                    <a:p>
                      <a:pPr algn="ctr" rtl="0" fontAlgn="ctr"/>
                      <a:r>
                        <a:rPr lang="en-GB" sz="1200" kern="1200">
                          <a:solidFill>
                            <a:schemeClr val="accent1"/>
                          </a:solidFill>
                          <a:latin typeface="+mn-lt"/>
                          <a:ea typeface="+mn-ea"/>
                          <a:cs typeface="+mn-cs"/>
                        </a:rPr>
                        <a:t>Beaconsfield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3.03</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17:30-18:30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Autumn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Sep 2025, Oct 2025, Nov 2025, Sept 2026, Oct 2026, Nov 2026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68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761664352"/>
                  </a:ext>
                </a:extLst>
              </a:tr>
              <a:tr h="458767">
                <a:tc>
                  <a:txBody>
                    <a:bodyPr/>
                    <a:lstStyle/>
                    <a:p>
                      <a:pPr algn="ctr" rtl="0" fontAlgn="ctr"/>
                      <a:r>
                        <a:rPr lang="en-GB" sz="1200" kern="1200">
                          <a:solidFill>
                            <a:schemeClr val="accent1"/>
                          </a:solidFill>
                          <a:latin typeface="+mn-lt"/>
                          <a:ea typeface="+mn-ea"/>
                          <a:cs typeface="+mn-cs"/>
                        </a:rPr>
                        <a:t>Beaconsfield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3.03</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14:00-20:30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Dec 2025, Jan 2026, Feb 2026, Dec 2026, Jan 2027, Feb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68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014334262"/>
                  </a:ext>
                </a:extLst>
              </a:tr>
              <a:tr h="458767">
                <a:tc>
                  <a:txBody>
                    <a:bodyPr/>
                    <a:lstStyle/>
                    <a:p>
                      <a:pPr algn="ctr" rtl="0" fontAlgn="ctr"/>
                      <a:r>
                        <a:rPr lang="en-GB" sz="1200" kern="1200">
                          <a:solidFill>
                            <a:schemeClr val="accent1"/>
                          </a:solidFill>
                          <a:latin typeface="+mn-lt"/>
                          <a:ea typeface="+mn-ea"/>
                          <a:cs typeface="+mn-cs"/>
                        </a:rPr>
                        <a:t>Lytchett </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5.87</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18:00-18:30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Spring</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April 2025, March 2026, April 2026, March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46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535505647"/>
                  </a:ext>
                </a:extLst>
              </a:tr>
              <a:tr h="458767">
                <a:tc>
                  <a:txBody>
                    <a:bodyPr/>
                    <a:lstStyle/>
                    <a:p>
                      <a:pPr algn="ctr" rtl="0" fontAlgn="ctr"/>
                      <a:r>
                        <a:rPr lang="en-GB" sz="1200" kern="1200">
                          <a:solidFill>
                            <a:schemeClr val="accent1"/>
                          </a:solidFill>
                          <a:latin typeface="+mn-lt"/>
                          <a:ea typeface="+mn-ea"/>
                          <a:cs typeface="+mn-cs"/>
                        </a:rPr>
                        <a:t>Lytchett </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5.87</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18:00-18:30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Autumn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Sep 2025, Oct 2025, Nov 2025, Sept 2026, Oct 2026, Nov 2026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68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505876641"/>
                  </a:ext>
                </a:extLst>
              </a:tr>
              <a:tr h="458767">
                <a:tc>
                  <a:txBody>
                    <a:bodyPr/>
                    <a:lstStyle/>
                    <a:p>
                      <a:pPr algn="ctr" rtl="0" fontAlgn="ctr"/>
                      <a:r>
                        <a:rPr lang="en-GB" sz="1200" kern="1200">
                          <a:solidFill>
                            <a:schemeClr val="accent1"/>
                          </a:solidFill>
                          <a:latin typeface="+mn-lt"/>
                          <a:ea typeface="+mn-ea"/>
                          <a:cs typeface="+mn-cs"/>
                        </a:rPr>
                        <a:t>Lytchett </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5.87</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 18:00-19:00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Dec 2025, Jan 2026, Feb 2026, Dec 2026, Jan 2027, Feb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68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826184398"/>
                  </a:ext>
                </a:extLst>
              </a:tr>
              <a:tr h="458767">
                <a:tc>
                  <a:txBody>
                    <a:bodyPr/>
                    <a:lstStyle/>
                    <a:p>
                      <a:pPr algn="ctr" rtl="0" fontAlgn="ctr"/>
                      <a:r>
                        <a:rPr lang="en-GB" sz="1200" kern="1200">
                          <a:solidFill>
                            <a:schemeClr val="accent1"/>
                          </a:solidFill>
                          <a:latin typeface="+mn-lt"/>
                          <a:ea typeface="+mn-ea"/>
                          <a:cs typeface="+mn-cs"/>
                        </a:rPr>
                        <a:t>Culloden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SHEPD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0.71</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17:30–18:00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Nov 2025, Dec 2025, Jan 2026, Feb 2026, Mar 2026, Nov 2026, Dec 2026, Jan 2027, Feb 2027, Mar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114</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523891061"/>
                  </a:ext>
                </a:extLst>
              </a:tr>
              <a:tr h="458767">
                <a:tc>
                  <a:txBody>
                    <a:bodyPr/>
                    <a:lstStyle/>
                    <a:p>
                      <a:pPr algn="ctr" rtl="0" fontAlgn="ctr"/>
                      <a:r>
                        <a:rPr lang="en-GB" sz="1200" kern="1200" err="1">
                          <a:solidFill>
                            <a:schemeClr val="accent1"/>
                          </a:solidFill>
                          <a:latin typeface="+mn-lt"/>
                          <a:ea typeface="+mn-ea"/>
                          <a:cs typeface="+mn-cs"/>
                        </a:rPr>
                        <a:t>Burghmuir</a:t>
                      </a:r>
                      <a:endParaRPr lang="en-GB" sz="1200" kern="1200">
                        <a:solidFill>
                          <a:schemeClr val="accent1"/>
                        </a:solidFill>
                        <a:latin typeface="+mn-lt"/>
                        <a:ea typeface="+mn-ea"/>
                        <a:cs typeface="+mn-cs"/>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SHEPD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1.08</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15:00–16:00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Nov 2025, Dec 2025, Jan 2026, Feb 2026, Mar 2026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114</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657072869"/>
                  </a:ext>
                </a:extLst>
              </a:tr>
              <a:tr h="458767">
                <a:tc>
                  <a:txBody>
                    <a:bodyPr/>
                    <a:lstStyle/>
                    <a:p>
                      <a:pPr algn="ctr" rtl="0" fontAlgn="ctr"/>
                      <a:r>
                        <a:rPr lang="en-GB" sz="1200" kern="1200">
                          <a:solidFill>
                            <a:schemeClr val="accent1"/>
                          </a:solidFill>
                          <a:latin typeface="+mn-lt"/>
                          <a:ea typeface="+mn-ea"/>
                          <a:cs typeface="+mn-cs"/>
                        </a:rPr>
                        <a:t>Abernethy</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SHEPD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0.99</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17:30-18:30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Nov 2025, Dec 2025, Jan 2026, Feb 2026, Mar 2026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114</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62884571"/>
                  </a:ext>
                </a:extLst>
              </a:tr>
              <a:tr h="458767">
                <a:tc>
                  <a:txBody>
                    <a:bodyPr/>
                    <a:lstStyle/>
                    <a:p>
                      <a:pPr algn="ctr" rtl="0" fontAlgn="ctr"/>
                      <a:r>
                        <a:rPr lang="en-GB" sz="1200" kern="1200">
                          <a:solidFill>
                            <a:schemeClr val="accent1"/>
                          </a:solidFill>
                          <a:latin typeface="+mn-lt"/>
                          <a:ea typeface="+mn-ea"/>
                          <a:cs typeface="+mn-cs"/>
                        </a:rPr>
                        <a:t>Stoneywood </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SHEPD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0.09</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17:30-19:00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Winter</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2025/26</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2026/27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Nov 2025, Dec 2025, Jan 2026, Feb 2026, Mar 2026, Nov 2026, Dec 2026, Jan 2027, Feb 2027, Mar 2027</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114</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793480104"/>
                  </a:ext>
                </a:extLst>
              </a:tr>
            </a:tbl>
          </a:graphicData>
        </a:graphic>
      </p:graphicFrame>
      <p:sp>
        <p:nvSpPr>
          <p:cNvPr id="4" name="Rectangle: Rounded Corners 3">
            <a:extLst>
              <a:ext uri="{FF2B5EF4-FFF2-40B4-BE49-F238E27FC236}">
                <a16:creationId xmlns:a16="http://schemas.microsoft.com/office/drawing/2014/main" id="{2947C4CD-9DE0-CF61-BBF8-A81AEFE8F160}"/>
              </a:ext>
            </a:extLst>
          </p:cNvPr>
          <p:cNvSpPr/>
          <p:nvPr/>
        </p:nvSpPr>
        <p:spPr>
          <a:xfrm>
            <a:off x="9012676"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11FC8765-24D2-14FF-5C7B-BBCC87D34499}"/>
              </a:ext>
            </a:extLst>
          </p:cNvPr>
          <p:cNvSpPr txBox="1"/>
          <p:nvPr/>
        </p:nvSpPr>
        <p:spPr>
          <a:xfrm>
            <a:off x="9163042"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44826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57563-278A-026C-CA46-AEC71FB606CF}"/>
              </a:ext>
            </a:extLst>
          </p:cNvPr>
          <p:cNvSpPr>
            <a:spLocks noGrp="1"/>
          </p:cNvSpPr>
          <p:nvPr>
            <p:ph type="title"/>
          </p:nvPr>
        </p:nvSpPr>
        <p:spPr/>
        <p:txBody>
          <a:bodyPr/>
          <a:lstStyle/>
          <a:p>
            <a:r>
              <a:rPr lang="en-US" sz="3600"/>
              <a:t>agenda</a:t>
            </a:r>
            <a:endParaRPr lang="en-US"/>
          </a:p>
        </p:txBody>
      </p:sp>
      <p:sp>
        <p:nvSpPr>
          <p:cNvPr id="22" name="Text Placeholder 3">
            <a:extLst>
              <a:ext uri="{FF2B5EF4-FFF2-40B4-BE49-F238E27FC236}">
                <a16:creationId xmlns:a16="http://schemas.microsoft.com/office/drawing/2014/main" id="{DC56E370-A5C0-4958-A0BF-7C1D45F14FBA}"/>
              </a:ext>
            </a:extLst>
          </p:cNvPr>
          <p:cNvSpPr txBox="1">
            <a:spLocks/>
          </p:cNvSpPr>
          <p:nvPr/>
        </p:nvSpPr>
        <p:spPr>
          <a:xfrm>
            <a:off x="464470" y="1711357"/>
            <a:ext cx="9746684" cy="436851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1600" kern="1200">
                <a:solidFill>
                  <a:schemeClr val="accent1"/>
                </a:solidFill>
                <a:latin typeface="+mn-lt"/>
                <a:ea typeface="+mn-ea"/>
                <a:cs typeface="+mn-cs"/>
              </a:defRPr>
            </a:lvl1pPr>
            <a:lvl2pPr marL="180975" indent="-180975"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2pPr>
            <a:lvl3pPr marL="388938" indent="-190500"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3pPr>
            <a:lvl4pPr marL="569913" indent="-188913" algn="l" defTabSz="914400" rtl="0" eaLnBrk="1" latinLnBrk="0" hangingPunct="1">
              <a:lnSpc>
                <a:spcPct val="100000"/>
              </a:lnSpc>
              <a:spcBef>
                <a:spcPts val="0"/>
              </a:spcBef>
              <a:buClr>
                <a:schemeClr val="accent2"/>
              </a:buClr>
              <a:buFont typeface="Wingdings" panose="05000000000000000000" pitchFamily="2" charset="2"/>
              <a:buChar char=""/>
              <a:defRPr sz="1600" kern="1200">
                <a:solidFill>
                  <a:schemeClr val="accent1"/>
                </a:solidFill>
                <a:latin typeface="+mn-lt"/>
                <a:ea typeface="+mn-ea"/>
                <a:cs typeface="+mn-cs"/>
              </a:defRPr>
            </a:lvl4pPr>
            <a:lvl5pPr marL="787400" indent="-207963" algn="l" defTabSz="914400" rtl="0" eaLnBrk="1" latinLnBrk="0" hangingPunct="1">
              <a:lnSpc>
                <a:spcPct val="100000"/>
              </a:lnSpc>
              <a:spcBef>
                <a:spcPts val="0"/>
              </a:spcBef>
              <a:buClr>
                <a:schemeClr val="accent2"/>
              </a:buClr>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r>
              <a:rPr kumimoji="0" lang="en-GB" sz="1600" b="1" i="0" u="none" strike="noStrike" kern="1200" cap="none" spc="0" normalizeH="0" baseline="0" noProof="0">
                <a:ln>
                  <a:noFill/>
                </a:ln>
                <a:solidFill>
                  <a:srgbClr val="5B8E9F"/>
                </a:solidFill>
                <a:effectLst/>
                <a:uLnTx/>
                <a:uFillTx/>
                <a:latin typeface="Arial"/>
                <a:ea typeface="+mn-ea"/>
                <a:cs typeface="+mn-cs"/>
              </a:rPr>
              <a:t>11:00 – 1</a:t>
            </a:r>
            <a:r>
              <a:rPr lang="en-GB" b="1">
                <a:solidFill>
                  <a:srgbClr val="5B8E9F"/>
                </a:solidFill>
                <a:latin typeface="Arial"/>
              </a:rPr>
              <a:t>1:20</a:t>
            </a:r>
            <a:r>
              <a:rPr kumimoji="0" lang="en-GB" sz="1600" b="1" i="0" u="none" strike="noStrike" kern="1200" cap="none" spc="0" normalizeH="0" baseline="0" noProof="0">
                <a:ln>
                  <a:noFill/>
                </a:ln>
                <a:solidFill>
                  <a:srgbClr val="5B8E9F"/>
                </a:solidFill>
                <a:effectLst/>
                <a:uLnTx/>
                <a:uFillTx/>
                <a:latin typeface="Arial"/>
                <a:ea typeface="+mn-ea"/>
                <a:cs typeface="+mn-cs"/>
              </a:rPr>
              <a:t>	</a:t>
            </a:r>
            <a:r>
              <a:rPr kumimoji="0" lang="en-GB" sz="1600" b="1" i="0" u="none" strike="noStrike" kern="1200" cap="none" spc="0" normalizeH="0" baseline="0" noProof="0">
                <a:ln>
                  <a:noFill/>
                </a:ln>
                <a:solidFill>
                  <a:srgbClr val="253746"/>
                </a:solidFill>
                <a:effectLst/>
                <a:uLnTx/>
                <a:uFillTx/>
                <a:latin typeface="Arial"/>
                <a:ea typeface="+mn-ea"/>
                <a:cs typeface="Arial"/>
              </a:rPr>
              <a:t>Welcome, Introduction and Flexibility Overview </a:t>
            </a:r>
            <a:r>
              <a:rPr kumimoji="0" lang="en-GB" sz="1600" b="1" i="0" u="none" strike="noStrike" kern="1200" cap="none" spc="0" normalizeH="0" baseline="0" noProof="0">
                <a:ln>
                  <a:noFill/>
                </a:ln>
                <a:solidFill>
                  <a:srgbClr val="629C49"/>
                </a:solidFill>
                <a:effectLst/>
                <a:uLnTx/>
                <a:uFillTx/>
                <a:latin typeface="Arial"/>
                <a:ea typeface="+mn-ea"/>
                <a:cs typeface="Arial"/>
              </a:rPr>
              <a:t>– Catherine Winning</a:t>
            </a: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GB" sz="1600" b="1" i="0" u="none" strike="noStrike" kern="1200" cap="none" spc="0" normalizeH="0" baseline="0" noProof="0">
              <a:ln>
                <a:noFill/>
              </a:ln>
              <a:solidFill>
                <a:srgbClr val="629C49"/>
              </a:solidFill>
              <a:effectLst/>
              <a:uLnTx/>
              <a:uFillTx/>
              <a:latin typeface="Arial"/>
              <a:ea typeface="+mn-ea"/>
              <a:cs typeface="Arial"/>
            </a:endParaRPr>
          </a:p>
          <a:p>
            <a:pPr>
              <a:buClr>
                <a:srgbClr val="5B8E9F"/>
              </a:buClr>
              <a:defRPr/>
            </a:pPr>
            <a:r>
              <a:rPr lang="en-GB" b="1">
                <a:solidFill>
                  <a:srgbClr val="5B8E9F"/>
                </a:solidFill>
                <a:latin typeface="Arial"/>
                <a:cs typeface="Arial"/>
              </a:rPr>
              <a:t>11:20 – 11:35          </a:t>
            </a:r>
            <a:r>
              <a:rPr kumimoji="0" lang="en-GB" sz="1600" b="1" i="0" u="none" strike="noStrike" kern="1200" cap="none" spc="0" normalizeH="0" baseline="0" noProof="0">
                <a:ln>
                  <a:noFill/>
                </a:ln>
                <a:effectLst/>
                <a:uLnTx/>
                <a:uFillTx/>
                <a:latin typeface="Arial"/>
                <a:ea typeface="+mn-ea"/>
                <a:cs typeface="Arial"/>
              </a:rPr>
              <a:t>Pre-Qualification</a:t>
            </a:r>
            <a:r>
              <a:rPr kumimoji="0" lang="en-GB" sz="1600" b="1" i="0" u="none" strike="noStrike" kern="1200" cap="none" spc="0" normalizeH="0" baseline="0" noProof="0">
                <a:ln>
                  <a:noFill/>
                </a:ln>
                <a:solidFill>
                  <a:srgbClr val="253746"/>
                </a:solidFill>
                <a:effectLst/>
                <a:uLnTx/>
                <a:uFillTx/>
                <a:latin typeface="Arial"/>
                <a:ea typeface="+mn-ea"/>
                <a:cs typeface="Arial"/>
              </a:rPr>
              <a:t>, Mini-Competition and </a:t>
            </a:r>
            <a:r>
              <a:rPr lang="en-GB" b="1">
                <a:solidFill>
                  <a:srgbClr val="253746"/>
                </a:solidFill>
                <a:latin typeface="Arial"/>
                <a:cs typeface="Arial"/>
              </a:rPr>
              <a:t>Bidding</a:t>
            </a:r>
            <a:r>
              <a:rPr kumimoji="0" lang="en-GB" sz="1600" b="1" i="0" u="none" strike="noStrike" kern="1200" cap="none" spc="0" normalizeH="0" baseline="0" noProof="0">
                <a:ln>
                  <a:noFill/>
                </a:ln>
                <a:solidFill>
                  <a:srgbClr val="253746"/>
                </a:solidFill>
                <a:effectLst/>
                <a:uLnTx/>
                <a:uFillTx/>
                <a:latin typeface="Arial"/>
                <a:ea typeface="+mn-ea"/>
                <a:cs typeface="Arial"/>
              </a:rPr>
              <a:t> Window – </a:t>
            </a:r>
            <a:r>
              <a:rPr kumimoji="0" lang="en-GB" sz="1600" b="1" i="0" u="none" strike="noStrike" kern="1200" cap="none" spc="0" normalizeH="0" baseline="0" noProof="0" err="1">
                <a:ln>
                  <a:noFill/>
                </a:ln>
                <a:solidFill>
                  <a:schemeClr val="accent4"/>
                </a:solidFill>
                <a:effectLst/>
                <a:uLnTx/>
                <a:uFillTx/>
                <a:latin typeface="Arial"/>
                <a:ea typeface="+mn-ea"/>
                <a:cs typeface="Arial"/>
              </a:rPr>
              <a:t>Ronke</a:t>
            </a:r>
            <a:r>
              <a:rPr kumimoji="0" lang="en-GB" sz="1600" b="1" i="0" u="none" strike="noStrike" kern="1200" cap="none" spc="0" normalizeH="0" baseline="0" noProof="0">
                <a:ln>
                  <a:noFill/>
                </a:ln>
                <a:solidFill>
                  <a:schemeClr val="accent4"/>
                </a:solidFill>
                <a:effectLst/>
                <a:uLnTx/>
                <a:uFillTx/>
                <a:latin typeface="Arial"/>
                <a:ea typeface="+mn-ea"/>
                <a:cs typeface="Arial"/>
              </a:rPr>
              <a:t> </a:t>
            </a:r>
            <a:r>
              <a:rPr kumimoji="0" lang="en-GB" sz="1600" b="1" i="0" u="none" strike="noStrike" kern="1200" cap="none" spc="0" normalizeH="0" baseline="0" noProof="0" err="1">
                <a:ln>
                  <a:noFill/>
                </a:ln>
                <a:solidFill>
                  <a:schemeClr val="accent4"/>
                </a:solidFill>
                <a:effectLst/>
                <a:uLnTx/>
                <a:uFillTx/>
                <a:latin typeface="Arial"/>
                <a:ea typeface="+mn-ea"/>
                <a:cs typeface="Arial"/>
              </a:rPr>
              <a:t>Ajadi</a:t>
            </a:r>
            <a:endParaRPr kumimoji="0" lang="en-GB" sz="1600" b="1" i="0" u="none" strike="noStrike" kern="1200" cap="none" spc="0" normalizeH="0" baseline="0" noProof="0">
              <a:ln>
                <a:noFill/>
              </a:ln>
              <a:solidFill>
                <a:schemeClr val="accent4"/>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lang="en-GB" b="1">
              <a:solidFill>
                <a:srgbClr val="5B8E9F"/>
              </a:solidFill>
              <a:latin typeface="Arial"/>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r>
              <a:rPr kumimoji="0" lang="en-GB" sz="1600" b="1" i="0" u="none" strike="noStrike" kern="1200" cap="none" spc="0" normalizeH="0" baseline="0" noProof="0">
                <a:ln>
                  <a:noFill/>
                </a:ln>
                <a:solidFill>
                  <a:srgbClr val="5B8E9F"/>
                </a:solidFill>
                <a:effectLst/>
                <a:uLnTx/>
                <a:uFillTx/>
                <a:latin typeface="Arial"/>
                <a:ea typeface="+mn-ea"/>
                <a:cs typeface="Arial"/>
              </a:rPr>
              <a:t>11:35 – 11:45          </a:t>
            </a:r>
            <a:r>
              <a:rPr lang="en-GB" b="1">
                <a:latin typeface="Arial"/>
                <a:cs typeface="Arial"/>
              </a:rPr>
              <a:t>Upcoming Tenders and Market Platforms</a:t>
            </a:r>
            <a:r>
              <a:rPr kumimoji="0" lang="en-GB" sz="1600" b="1" i="0" u="none" strike="noStrike" kern="1200" cap="none" spc="0" normalizeH="0" baseline="0" noProof="0">
                <a:ln>
                  <a:noFill/>
                </a:ln>
                <a:solidFill>
                  <a:srgbClr val="5B8E9F"/>
                </a:solidFill>
                <a:effectLst/>
                <a:uLnTx/>
                <a:uFillTx/>
                <a:latin typeface="Arial"/>
                <a:ea typeface="+mn-ea"/>
                <a:cs typeface="Arial"/>
              </a:rPr>
              <a:t> </a:t>
            </a:r>
            <a:r>
              <a:rPr kumimoji="0" lang="en-GB" sz="1600" b="1" i="0" u="none" strike="noStrike" kern="1200" cap="none" spc="0" normalizeH="0" baseline="0" noProof="0">
                <a:ln>
                  <a:noFill/>
                </a:ln>
                <a:solidFill>
                  <a:schemeClr val="accent4"/>
                </a:solidFill>
                <a:effectLst/>
                <a:uLnTx/>
                <a:uFillTx/>
                <a:latin typeface="Arial"/>
                <a:ea typeface="+mn-ea"/>
                <a:cs typeface="Arial"/>
              </a:rPr>
              <a:t>– Iain Dallas</a:t>
            </a:r>
          </a:p>
          <a:p>
            <a:pPr>
              <a:buClr>
                <a:srgbClr val="5B8E9F"/>
              </a:buClr>
              <a:defRPr/>
            </a:pPr>
            <a:r>
              <a:rPr kumimoji="0" lang="en-GB" sz="1600" b="1" i="0" u="none" strike="noStrike" kern="1200" cap="none" spc="0" normalizeH="0" baseline="0" noProof="0">
                <a:ln>
                  <a:noFill/>
                </a:ln>
                <a:solidFill>
                  <a:srgbClr val="5B8E9F"/>
                </a:solidFill>
                <a:effectLst/>
                <a:uLnTx/>
                <a:uFillTx/>
                <a:latin typeface="Arial"/>
                <a:ea typeface="+mn-ea"/>
                <a:cs typeface="Arial"/>
              </a:rPr>
              <a:t>		</a:t>
            </a:r>
            <a:endParaRPr kumimoji="0" lang="en-GB" sz="1600" b="1" i="0" u="none" strike="noStrike" kern="1200" cap="none" spc="0" normalizeH="0" baseline="0" noProof="0">
              <a:ln>
                <a:noFill/>
              </a:ln>
              <a:solidFill>
                <a:schemeClr val="accent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r>
              <a:rPr kumimoji="0" lang="en-GB" sz="1600" b="1" i="0" u="none" strike="noStrike" kern="1200" cap="none" spc="0" normalizeH="0" baseline="0" noProof="0">
                <a:ln>
                  <a:noFill/>
                </a:ln>
                <a:solidFill>
                  <a:srgbClr val="5B8E9F"/>
                </a:solidFill>
                <a:effectLst/>
                <a:uLnTx/>
                <a:uFillTx/>
                <a:latin typeface="Arial"/>
                <a:ea typeface="+mn-ea"/>
                <a:cs typeface="Arial"/>
              </a:rPr>
              <a:t>11:45 – 12:00          </a:t>
            </a:r>
            <a:r>
              <a:rPr lang="en-GB" b="1">
                <a:latin typeface="Arial"/>
                <a:cs typeface="Arial"/>
              </a:rPr>
              <a:t>Q&amp;A and </a:t>
            </a:r>
            <a:r>
              <a:rPr lang="en-GB" b="1" err="1">
                <a:latin typeface="Arial"/>
                <a:cs typeface="Arial"/>
              </a:rPr>
              <a:t>Slido</a:t>
            </a:r>
            <a:endParaRPr lang="en-GB" b="1">
              <a:latin typeface="Arial"/>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GB" sz="1600" b="1" i="0" u="none" strike="noStrike" kern="1200" cap="none" spc="0" normalizeH="0" baseline="0" noProof="0">
              <a:ln>
                <a:noFill/>
              </a:ln>
              <a:solidFill>
                <a:srgbClr val="5B8E9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GB" sz="1400" b="0" i="0" u="none" strike="noStrike" kern="1200" cap="none" spc="0" normalizeH="0" baseline="0" noProof="0">
              <a:ln>
                <a:noFill/>
              </a:ln>
              <a:solidFill>
                <a:srgbClr val="00206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endParaRPr kumimoji="0" lang="en-GB" sz="1400" b="0" i="0" u="none" strike="noStrike" kern="1200" cap="none" spc="0" normalizeH="0" baseline="0" noProof="0">
              <a:ln>
                <a:noFill/>
              </a:ln>
              <a:solidFill>
                <a:srgbClr val="003E6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5B8E9F"/>
              </a:buClr>
              <a:buSzTx/>
              <a:buFont typeface="Arial" panose="020B0604020202020204" pitchFamily="34" charset="0"/>
              <a:buNone/>
              <a:tabLst/>
              <a:defRPr/>
            </a:pPr>
            <a:r>
              <a:rPr kumimoji="0" lang="en-GB" sz="1400" b="0" i="0" u="none" strike="noStrike" kern="1200" cap="none" spc="0" normalizeH="0" baseline="0" noProof="0">
                <a:ln>
                  <a:noFill/>
                </a:ln>
                <a:solidFill>
                  <a:srgbClr val="003E66"/>
                </a:solidFill>
                <a:effectLst/>
                <a:uLnTx/>
                <a:uFillTx/>
                <a:latin typeface="Arial"/>
                <a:ea typeface="+mn-ea"/>
                <a:cs typeface="+mn-cs"/>
              </a:rPr>
              <a:t>				</a:t>
            </a:r>
            <a:endParaRPr kumimoji="0" lang="en-GB" sz="1400" b="0" i="0" u="none" strike="noStrike" kern="1200" cap="none" spc="0" normalizeH="0" baseline="0" noProof="0">
              <a:ln>
                <a:noFill/>
              </a:ln>
              <a:solidFill>
                <a:srgbClr val="003E66"/>
              </a:solidFill>
              <a:effectLst/>
              <a:uLnTx/>
              <a:uFillTx/>
              <a:latin typeface="Arial"/>
              <a:ea typeface="+mn-ea"/>
              <a:cs typeface="Arial"/>
            </a:endParaRPr>
          </a:p>
        </p:txBody>
      </p:sp>
      <p:cxnSp>
        <p:nvCxnSpPr>
          <p:cNvPr id="6" name="Straight Connector 5">
            <a:extLst>
              <a:ext uri="{FF2B5EF4-FFF2-40B4-BE49-F238E27FC236}">
                <a16:creationId xmlns:a16="http://schemas.microsoft.com/office/drawing/2014/main" id="{D8C6AED0-1227-DCC3-6262-AF3E8586BEB0}"/>
              </a:ext>
            </a:extLst>
          </p:cNvPr>
          <p:cNvCxnSpPr/>
          <p:nvPr/>
        </p:nvCxnSpPr>
        <p:spPr>
          <a:xfrm>
            <a:off x="478984" y="2000107"/>
            <a:ext cx="8084107" cy="0"/>
          </a:xfrm>
          <a:prstGeom prst="line">
            <a:avLst/>
          </a:prstGeom>
          <a:ln w="9525">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5F0D29-56FB-9176-8ABD-F9DA62E2EEEA}"/>
              </a:ext>
            </a:extLst>
          </p:cNvPr>
          <p:cNvCxnSpPr/>
          <p:nvPr/>
        </p:nvCxnSpPr>
        <p:spPr>
          <a:xfrm>
            <a:off x="478984" y="2525887"/>
            <a:ext cx="8084107" cy="0"/>
          </a:xfrm>
          <a:prstGeom prst="line">
            <a:avLst/>
          </a:prstGeom>
          <a:ln w="9525">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60A5703-1C87-EAFA-D23F-C99E099777F1}"/>
              </a:ext>
            </a:extLst>
          </p:cNvPr>
          <p:cNvCxnSpPr/>
          <p:nvPr/>
        </p:nvCxnSpPr>
        <p:spPr>
          <a:xfrm>
            <a:off x="464470" y="3042003"/>
            <a:ext cx="8084107" cy="0"/>
          </a:xfrm>
          <a:prstGeom prst="line">
            <a:avLst/>
          </a:prstGeom>
          <a:ln w="9525">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9F0D349-8CAD-C533-05B2-E490EB79177C}"/>
              </a:ext>
            </a:extLst>
          </p:cNvPr>
          <p:cNvCxnSpPr/>
          <p:nvPr/>
        </p:nvCxnSpPr>
        <p:spPr>
          <a:xfrm>
            <a:off x="464470" y="3590317"/>
            <a:ext cx="8084107" cy="0"/>
          </a:xfrm>
          <a:prstGeom prst="line">
            <a:avLst/>
          </a:prstGeom>
          <a:ln w="952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AA013F3-5211-D419-3D91-5BEF724E6858}"/>
              </a:ext>
            </a:extLst>
          </p:cNvPr>
          <p:cNvSpPr/>
          <p:nvPr/>
        </p:nvSpPr>
        <p:spPr>
          <a:xfrm>
            <a:off x="8287128" y="148934"/>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628AE863-0EE8-AF77-6277-90EF3058B3FA}"/>
              </a:ext>
            </a:extLst>
          </p:cNvPr>
          <p:cNvSpPr txBox="1"/>
          <p:nvPr/>
        </p:nvSpPr>
        <p:spPr>
          <a:xfrm>
            <a:off x="8437494" y="194428"/>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245339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64470" y="732924"/>
            <a:ext cx="5631530" cy="697831"/>
          </a:xfrm>
        </p:spPr>
        <p:txBody>
          <a:bodyPr/>
          <a:lstStyle/>
          <a:p>
            <a:r>
              <a:rPr lang="en-GB"/>
              <a:t>August 2024: </a:t>
            </a:r>
            <a:r>
              <a:rPr lang="en-GB" err="1"/>
              <a:t>SAou</a:t>
            </a:r>
            <a:r>
              <a:rPr lang="en-GB"/>
              <a:t>- Day ahead</a:t>
            </a:r>
          </a:p>
        </p:txBody>
      </p:sp>
      <p:graphicFrame>
        <p:nvGraphicFramePr>
          <p:cNvPr id="3" name="Table 2">
            <a:extLst>
              <a:ext uri="{FF2B5EF4-FFF2-40B4-BE49-F238E27FC236}">
                <a16:creationId xmlns:a16="http://schemas.microsoft.com/office/drawing/2014/main" id="{E87D8702-9349-0E00-1E96-7845E9D6D537}"/>
              </a:ext>
            </a:extLst>
          </p:cNvPr>
          <p:cNvGraphicFramePr>
            <a:graphicFrameLocks noGrp="1"/>
          </p:cNvGraphicFramePr>
          <p:nvPr>
            <p:extLst>
              <p:ext uri="{D42A27DB-BD31-4B8C-83A1-F6EECF244321}">
                <p14:modId xmlns:p14="http://schemas.microsoft.com/office/powerpoint/2010/main" val="3424689422"/>
              </p:ext>
            </p:extLst>
          </p:nvPr>
        </p:nvGraphicFramePr>
        <p:xfrm>
          <a:off x="255773" y="1274017"/>
          <a:ext cx="9341290" cy="5255982"/>
        </p:xfrm>
        <a:graphic>
          <a:graphicData uri="http://schemas.openxmlformats.org/drawingml/2006/table">
            <a:tbl>
              <a:tblPr firstRow="1" firstCol="1"/>
              <a:tblGrid>
                <a:gridCol w="1868258">
                  <a:extLst>
                    <a:ext uri="{9D8B030D-6E8A-4147-A177-3AD203B41FA5}">
                      <a16:colId xmlns:a16="http://schemas.microsoft.com/office/drawing/2014/main" val="2079962718"/>
                    </a:ext>
                  </a:extLst>
                </a:gridCol>
                <a:gridCol w="1868258">
                  <a:extLst>
                    <a:ext uri="{9D8B030D-6E8A-4147-A177-3AD203B41FA5}">
                      <a16:colId xmlns:a16="http://schemas.microsoft.com/office/drawing/2014/main" val="1241533318"/>
                    </a:ext>
                  </a:extLst>
                </a:gridCol>
                <a:gridCol w="1868258">
                  <a:extLst>
                    <a:ext uri="{9D8B030D-6E8A-4147-A177-3AD203B41FA5}">
                      <a16:colId xmlns:a16="http://schemas.microsoft.com/office/drawing/2014/main" val="992667211"/>
                    </a:ext>
                  </a:extLst>
                </a:gridCol>
                <a:gridCol w="1868258">
                  <a:extLst>
                    <a:ext uri="{9D8B030D-6E8A-4147-A177-3AD203B41FA5}">
                      <a16:colId xmlns:a16="http://schemas.microsoft.com/office/drawing/2014/main" val="2108001094"/>
                    </a:ext>
                  </a:extLst>
                </a:gridCol>
                <a:gridCol w="1868258">
                  <a:extLst>
                    <a:ext uri="{9D8B030D-6E8A-4147-A177-3AD203B41FA5}">
                      <a16:colId xmlns:a16="http://schemas.microsoft.com/office/drawing/2014/main" val="982476965"/>
                    </a:ext>
                  </a:extLst>
                </a:gridCol>
              </a:tblGrid>
              <a:tr h="458916">
                <a:tc>
                  <a:txBody>
                    <a:bodyPr/>
                    <a:lstStyle/>
                    <a:p>
                      <a:pPr algn="ctr" rtl="0" fontAlgn="ctr"/>
                      <a:r>
                        <a:rPr lang="en-GB" sz="1300" b="1" i="0" u="sng" strike="noStrike">
                          <a:solidFill>
                            <a:srgbClr val="FFFFFF"/>
                          </a:solidFill>
                          <a:effectLst/>
                          <a:latin typeface="Arial"/>
                        </a:rPr>
                        <a:t>CMZ</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a:rPr>
                        <a:t>Licence Area</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a:rPr>
                        <a:t>Estimated Capacity Required (MW)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a:rPr>
                        <a:t>Estimated Service Window</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300" b="1" i="0" u="sng" strike="noStrike">
                          <a:solidFill>
                            <a:srgbClr val="FFFFFF"/>
                          </a:solidFill>
                          <a:effectLst/>
                          <a:latin typeface="Arial"/>
                        </a:rPr>
                        <a:t>Availability Days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363838680"/>
                  </a:ext>
                </a:extLst>
              </a:tr>
              <a:tr h="235014">
                <a:tc gridSpan="5">
                  <a:txBody>
                    <a:bodyPr/>
                    <a:lstStyle/>
                    <a:p>
                      <a:pPr algn="l" rtl="0" fontAlgn="ctr"/>
                      <a:r>
                        <a:rPr lang="en-GB" sz="1100" b="0" i="1" u="none" strike="noStrike">
                          <a:solidFill>
                            <a:srgbClr val="FFFFFF"/>
                          </a:solidFill>
                          <a:effectLst/>
                          <a:latin typeface="Arial"/>
                        </a:rPr>
                        <a:t>* Subject to Change</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hMerge="1">
                  <a:txBody>
                    <a:bodyPr/>
                    <a:lstStyle/>
                    <a:p>
                      <a:pPr algn="ctr" rtl="0" fontAlgn="ctr"/>
                      <a:endParaRPr lang="en-GB" sz="1300" b="1" i="0" u="sng" strike="noStrike">
                        <a:solidFill>
                          <a:srgbClr val="FFFFFF"/>
                        </a:solidFill>
                        <a:effectLst/>
                        <a:latin typeface="Arial" panose="020B0604020202020204" pitchFamily="34" charset="0"/>
                      </a:endParaRP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hMerge="1">
                  <a:txBody>
                    <a:bodyPr/>
                    <a:lstStyle/>
                    <a:p>
                      <a:pPr algn="ctr" rtl="0" fontAlgn="ctr"/>
                      <a:endParaRPr lang="en-GB" sz="1300" b="1" i="0" u="sng" strike="noStrike">
                        <a:solidFill>
                          <a:srgbClr val="FFFFFF"/>
                        </a:solidFill>
                        <a:effectLst/>
                        <a:latin typeface="Arial" panose="020B0604020202020204" pitchFamily="34" charset="0"/>
                      </a:endParaRP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hMerge="1">
                  <a:txBody>
                    <a:bodyPr/>
                    <a:lstStyle/>
                    <a:p>
                      <a:pPr algn="ctr" rtl="0" fontAlgn="ctr"/>
                      <a:endParaRPr lang="en-GB" sz="1300" b="1" i="0" u="sng" strike="noStrike">
                        <a:solidFill>
                          <a:srgbClr val="FFFFFF"/>
                        </a:solidFill>
                        <a:effectLst/>
                        <a:latin typeface="Arial" panose="020B0604020202020204" pitchFamily="34" charset="0"/>
                      </a:endParaRP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hMerge="1">
                  <a:txBody>
                    <a:bodyPr/>
                    <a:lstStyle/>
                    <a:p>
                      <a:pPr algn="ctr" rtl="0" fontAlgn="ctr"/>
                      <a:endParaRPr lang="en-GB" sz="1300" b="1" i="0" u="sng" strike="noStrike">
                        <a:solidFill>
                          <a:srgbClr val="FFFFFF"/>
                        </a:solidFill>
                        <a:effectLst/>
                        <a:latin typeface="Arial" panose="020B0604020202020204" pitchFamily="34" charset="0"/>
                      </a:endParaRP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031303750"/>
                  </a:ext>
                </a:extLst>
              </a:tr>
              <a:tr h="414732">
                <a:tc>
                  <a:txBody>
                    <a:bodyPr/>
                    <a:lstStyle/>
                    <a:p>
                      <a:pPr algn="ctr" rtl="0" fontAlgn="ctr"/>
                      <a:r>
                        <a:rPr lang="en-GB" sz="1200" kern="1200">
                          <a:solidFill>
                            <a:schemeClr val="accent1"/>
                          </a:solidFill>
                          <a:latin typeface="+mn-lt"/>
                          <a:ea typeface="+mn-ea"/>
                          <a:cs typeface="+mn-cs"/>
                        </a:rPr>
                        <a:t>Alderton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0.19*</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17:30-20:00*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fontAlgn="b"/>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860243"/>
                  </a:ext>
                </a:extLst>
              </a:tr>
              <a:tr h="414732">
                <a:tc>
                  <a:txBody>
                    <a:bodyPr/>
                    <a:lstStyle/>
                    <a:p>
                      <a:pPr algn="ctr" rtl="0" fontAlgn="ctr"/>
                      <a:r>
                        <a:rPr lang="en-GB" sz="1200" kern="1200">
                          <a:solidFill>
                            <a:schemeClr val="accent1"/>
                          </a:solidFill>
                          <a:latin typeface="+mn-lt"/>
                          <a:ea typeface="+mn-ea"/>
                          <a:cs typeface="+mn-cs"/>
                        </a:rPr>
                        <a:t>Alresford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17:00-18:00*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523891061"/>
                  </a:ext>
                </a:extLst>
              </a:tr>
              <a:tr h="414732">
                <a:tc>
                  <a:txBody>
                    <a:bodyPr/>
                    <a:lstStyle/>
                    <a:p>
                      <a:pPr algn="ctr" rtl="0" fontAlgn="ctr"/>
                      <a:r>
                        <a:rPr lang="en-GB" sz="1200" kern="1200">
                          <a:solidFill>
                            <a:schemeClr val="accent1"/>
                          </a:solidFill>
                          <a:latin typeface="+mn-lt"/>
                          <a:ea typeface="+mn-ea"/>
                          <a:cs typeface="+mn-cs"/>
                        </a:rPr>
                        <a:t>Ashton Park</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15:30-22:00*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657072869"/>
                  </a:ext>
                </a:extLst>
              </a:tr>
              <a:tr h="414732">
                <a:tc>
                  <a:txBody>
                    <a:bodyPr/>
                    <a:lstStyle/>
                    <a:p>
                      <a:pPr algn="ctr" rtl="0" fontAlgn="ctr"/>
                      <a:r>
                        <a:rPr lang="en-GB" sz="1200" kern="1200">
                          <a:solidFill>
                            <a:schemeClr val="accent1"/>
                          </a:solidFill>
                          <a:latin typeface="+mn-lt"/>
                          <a:ea typeface="+mn-ea"/>
                          <a:cs typeface="+mn-cs"/>
                        </a:rPr>
                        <a:t>Egham</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17:00-20:30*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62884571"/>
                  </a:ext>
                </a:extLst>
              </a:tr>
              <a:tr h="414732">
                <a:tc>
                  <a:txBody>
                    <a:bodyPr/>
                    <a:lstStyle/>
                    <a:p>
                      <a:pPr algn="ctr" rtl="0" fontAlgn="ctr"/>
                      <a:r>
                        <a:rPr lang="en-GB" sz="1200" kern="1200">
                          <a:solidFill>
                            <a:schemeClr val="accent1"/>
                          </a:solidFill>
                          <a:latin typeface="+mn-lt"/>
                          <a:ea typeface="+mn-ea"/>
                          <a:cs typeface="+mn-cs"/>
                        </a:rPr>
                        <a:t>Faringdon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1.68*</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15:00-22:00*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793480104"/>
                  </a:ext>
                </a:extLst>
              </a:tr>
              <a:tr h="414732">
                <a:tc>
                  <a:txBody>
                    <a:bodyPr/>
                    <a:lstStyle/>
                    <a:p>
                      <a:pPr algn="ctr" rtl="0" fontAlgn="ctr"/>
                      <a:r>
                        <a:rPr lang="en-GB" sz="1200" kern="1200">
                          <a:solidFill>
                            <a:schemeClr val="accent1"/>
                          </a:solidFill>
                          <a:latin typeface="+mn-lt"/>
                          <a:ea typeface="+mn-ea"/>
                          <a:cs typeface="+mn-cs"/>
                        </a:rPr>
                        <a:t>Goring</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16:30-21:00*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616595"/>
                  </a:ext>
                </a:extLst>
              </a:tr>
              <a:tr h="414732">
                <a:tc>
                  <a:txBody>
                    <a:bodyPr/>
                    <a:lstStyle/>
                    <a:p>
                      <a:pPr algn="ctr" rtl="0" fontAlgn="ctr"/>
                      <a:r>
                        <a:rPr lang="en-GB" sz="1200" kern="1200">
                          <a:solidFill>
                            <a:schemeClr val="accent1"/>
                          </a:solidFill>
                          <a:latin typeface="+mn-lt"/>
                          <a:ea typeface="+mn-ea"/>
                          <a:cs typeface="+mn-cs"/>
                        </a:rPr>
                        <a:t>Harvard Lane</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0.22*</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16:30-22:00*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635233059"/>
                  </a:ext>
                </a:extLst>
              </a:tr>
              <a:tr h="414732">
                <a:tc>
                  <a:txBody>
                    <a:bodyPr/>
                    <a:lstStyle/>
                    <a:p>
                      <a:pPr algn="ctr" rtl="0" fontAlgn="ctr"/>
                      <a:r>
                        <a:rPr lang="en-GB" sz="1200" kern="1200" err="1">
                          <a:solidFill>
                            <a:schemeClr val="accent1"/>
                          </a:solidFill>
                          <a:latin typeface="+mn-lt"/>
                          <a:ea typeface="+mn-ea"/>
                          <a:cs typeface="+mn-cs"/>
                        </a:rPr>
                        <a:t>Stokenchurch</a:t>
                      </a:r>
                      <a:r>
                        <a:rPr lang="en-GB" sz="1200" kern="1200">
                          <a:solidFill>
                            <a:schemeClr val="accent1"/>
                          </a:solidFill>
                          <a:latin typeface="+mn-lt"/>
                          <a:ea typeface="+mn-ea"/>
                          <a:cs typeface="+mn-cs"/>
                        </a:rPr>
                        <a:t> (AM)</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0.90*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07:30-08:30*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4212841940"/>
                  </a:ext>
                </a:extLst>
              </a:tr>
              <a:tr h="414732">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err="1">
                          <a:solidFill>
                            <a:schemeClr val="accent1"/>
                          </a:solidFill>
                          <a:latin typeface="+mn-lt"/>
                          <a:ea typeface="+mn-ea"/>
                          <a:cs typeface="+mn-cs"/>
                        </a:rPr>
                        <a:t>Stokenchurch</a:t>
                      </a:r>
                      <a:r>
                        <a:rPr lang="en-GB" sz="1200" kern="1200">
                          <a:solidFill>
                            <a:schemeClr val="accent1"/>
                          </a:solidFill>
                          <a:latin typeface="+mn-lt"/>
                          <a:ea typeface="+mn-ea"/>
                          <a:cs typeface="+mn-cs"/>
                        </a:rPr>
                        <a:t> (PM)</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0.90*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15:00-22:00*</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4055577573"/>
                  </a:ext>
                </a:extLst>
              </a:tr>
              <a:tr h="414732">
                <a:tc>
                  <a:txBody>
                    <a:bodyPr/>
                    <a:lstStyle/>
                    <a:p>
                      <a:pPr algn="ctr" rtl="0" fontAlgn="ctr"/>
                      <a:r>
                        <a:rPr lang="en-GB" sz="1200" kern="1200">
                          <a:solidFill>
                            <a:schemeClr val="accent1"/>
                          </a:solidFill>
                          <a:latin typeface="+mn-lt"/>
                          <a:ea typeface="+mn-ea"/>
                          <a:cs typeface="+mn-cs"/>
                        </a:rPr>
                        <a:t>Yetminster </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19248530"/>
                  </a:ext>
                </a:extLst>
              </a:tr>
              <a:tr h="414732">
                <a:tc>
                  <a:txBody>
                    <a:bodyPr/>
                    <a:lstStyle/>
                    <a:p>
                      <a:pPr algn="ctr" rtl="0" fontAlgn="ctr"/>
                      <a:r>
                        <a:rPr lang="en-GB" sz="1200" kern="1200">
                          <a:solidFill>
                            <a:schemeClr val="accent1"/>
                          </a:solidFill>
                          <a:latin typeface="+mn-lt"/>
                          <a:ea typeface="+mn-ea"/>
                          <a:cs typeface="+mn-cs"/>
                        </a:rPr>
                        <a:t>Yeovil</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kern="1200" noProof="0">
                          <a:solidFill>
                            <a:schemeClr val="accent1"/>
                          </a:solidFill>
                          <a:latin typeface="+mn-lt"/>
                          <a:ea typeface="+mn-ea"/>
                          <a:cs typeface="+mn-cs"/>
                        </a:rPr>
                        <a:t>SEPD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200" kern="1200">
                          <a:solidFill>
                            <a:schemeClr val="accent1"/>
                          </a:solidFill>
                          <a:latin typeface="+mn-lt"/>
                          <a:ea typeface="+mn-ea"/>
                          <a:cs typeface="+mn-cs"/>
                        </a:rPr>
                        <a:t>TBD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kern="1200">
                          <a:solidFill>
                            <a:schemeClr val="accent1"/>
                          </a:solidFill>
                          <a:latin typeface="+mn-lt"/>
                          <a:ea typeface="+mn-ea"/>
                          <a:cs typeface="+mn-cs"/>
                        </a:rPr>
                        <a:t>28</a:t>
                      </a:r>
                    </a:p>
                  </a:txBody>
                  <a:tcPr marL="0" marR="0" marT="0"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758800144"/>
                  </a:ext>
                </a:extLst>
              </a:tr>
            </a:tbl>
          </a:graphicData>
        </a:graphic>
      </p:graphicFrame>
      <p:sp>
        <p:nvSpPr>
          <p:cNvPr id="4" name="Rectangle: Rounded Corners 3">
            <a:extLst>
              <a:ext uri="{FF2B5EF4-FFF2-40B4-BE49-F238E27FC236}">
                <a16:creationId xmlns:a16="http://schemas.microsoft.com/office/drawing/2014/main" id="{5A177D69-BD6A-2C2D-8836-3E293CA5D1CF}"/>
              </a:ext>
            </a:extLst>
          </p:cNvPr>
          <p:cNvSpPr/>
          <p:nvPr/>
        </p:nvSpPr>
        <p:spPr>
          <a:xfrm>
            <a:off x="9046129" y="137607"/>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EF5F203-437F-182C-F224-0975AAD7EC6A}"/>
              </a:ext>
            </a:extLst>
          </p:cNvPr>
          <p:cNvSpPr txBox="1"/>
          <p:nvPr/>
        </p:nvSpPr>
        <p:spPr>
          <a:xfrm>
            <a:off x="9196495" y="183101"/>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A35B20ED-5D60-9BDB-DADE-5203CDF59FBC}"/>
              </a:ext>
            </a:extLst>
          </p:cNvPr>
          <p:cNvSpPr/>
          <p:nvPr/>
        </p:nvSpPr>
        <p:spPr>
          <a:xfrm>
            <a:off x="9841614" y="2115878"/>
            <a:ext cx="2020185" cy="385961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These are indicative requirements</a:t>
            </a:r>
          </a:p>
          <a:p>
            <a:pPr algn="ctr"/>
            <a:endParaRPr lang="en-GB"/>
          </a:p>
          <a:p>
            <a:pPr algn="ctr"/>
            <a:r>
              <a:rPr lang="en-GB"/>
              <a:t>The requirements will change as short term forecasts become available.</a:t>
            </a:r>
          </a:p>
        </p:txBody>
      </p:sp>
    </p:spTree>
    <p:extLst>
      <p:ext uri="{BB962C8B-B14F-4D97-AF65-F5344CB8AC3E}">
        <p14:creationId xmlns:p14="http://schemas.microsoft.com/office/powerpoint/2010/main" val="3018142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95616-BE98-4CA1-7313-6FF39FB1773B}"/>
              </a:ext>
            </a:extLst>
          </p:cNvPr>
          <p:cNvSpPr/>
          <p:nvPr/>
        </p:nvSpPr>
        <p:spPr>
          <a:xfrm>
            <a:off x="0" y="0"/>
            <a:ext cx="12118157" cy="68580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Solar panels and wind turbines in a field&#10;&#10;Description automatically generated">
            <a:extLst>
              <a:ext uri="{FF2B5EF4-FFF2-40B4-BE49-F238E27FC236}">
                <a16:creationId xmlns:a16="http://schemas.microsoft.com/office/drawing/2014/main" id="{C48E9BD3-8322-7394-F2B1-C8FD037C9053}"/>
              </a:ext>
            </a:extLst>
          </p:cNvPr>
          <p:cNvPicPr>
            <a:picLocks noChangeAspect="1"/>
          </p:cNvPicPr>
          <p:nvPr/>
        </p:nvPicPr>
        <p:blipFill rotWithShape="1">
          <a:blip r:embed="rId3" cstate="screen">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E4542D-6869-4F97-BA2F-28CA2C1746C1}"/>
              </a:ext>
            </a:extLst>
          </p:cNvPr>
          <p:cNvSpPr>
            <a:spLocks noGrp="1"/>
          </p:cNvSpPr>
          <p:nvPr>
            <p:ph type="ctrTitle"/>
          </p:nvPr>
        </p:nvSpPr>
        <p:spPr>
          <a:xfrm>
            <a:off x="1289148" y="1525284"/>
            <a:ext cx="7895372" cy="1019617"/>
          </a:xfrm>
        </p:spPr>
        <p:txBody>
          <a:bodyPr/>
          <a:lstStyle/>
          <a:p>
            <a:r>
              <a:rPr lang="en-GB" sz="4400">
                <a:cs typeface="Arial"/>
              </a:rPr>
              <a:t>Market Platform</a:t>
            </a:r>
            <a:endParaRPr lang="en-US" sz="4400"/>
          </a:p>
        </p:txBody>
      </p:sp>
      <p:sp>
        <p:nvSpPr>
          <p:cNvPr id="4" name="TextBox 3">
            <a:extLst>
              <a:ext uri="{FF2B5EF4-FFF2-40B4-BE49-F238E27FC236}">
                <a16:creationId xmlns:a16="http://schemas.microsoft.com/office/drawing/2014/main" id="{5784F99F-FEC8-B8C0-215E-F4C875C6E5F5}"/>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sp>
        <p:nvSpPr>
          <p:cNvPr id="5" name="TextBox 4">
            <a:extLst>
              <a:ext uri="{FF2B5EF4-FFF2-40B4-BE49-F238E27FC236}">
                <a16:creationId xmlns:a16="http://schemas.microsoft.com/office/drawing/2014/main" id="{3E7D5E48-6704-635A-A297-4CE730521435}"/>
              </a:ext>
            </a:extLst>
          </p:cNvPr>
          <p:cNvSpPr txBox="1"/>
          <p:nvPr/>
        </p:nvSpPr>
        <p:spPr>
          <a:xfrm>
            <a:off x="1202382" y="2655710"/>
            <a:ext cx="5805536" cy="113877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Arial"/>
              </a:rPr>
              <a:t>Iain Dallas</a:t>
            </a:r>
            <a:br>
              <a:rPr kumimoji="0" lang="en-GB" sz="2000" b="1" i="0" u="none" strike="noStrike" kern="1200" cap="none" spc="0" normalizeH="0" baseline="0" noProof="0">
                <a:ln>
                  <a:noFill/>
                </a:ln>
                <a:solidFill>
                  <a:prstClr val="white"/>
                </a:solidFill>
                <a:effectLst/>
                <a:uLnTx/>
                <a:uFillTx/>
                <a:latin typeface="Arial"/>
                <a:ea typeface="+mn-ea"/>
                <a:cs typeface="Arial"/>
              </a:rPr>
            </a:br>
            <a:r>
              <a:rPr lang="en-GB" sz="2000">
                <a:solidFill>
                  <a:srgbClr val="FFFFFF"/>
                </a:solidFill>
                <a:latin typeface="Arial" panose="020B0604020202020204" pitchFamily="34" charset="0"/>
              </a:rPr>
              <a:t>Flexibility Markets Analyst</a:t>
            </a:r>
            <a:endParaRPr kumimoji="0" lang="en-GB"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pic>
        <p:nvPicPr>
          <p:cNvPr id="6" name="Graphic 5">
            <a:extLst>
              <a:ext uri="{FF2B5EF4-FFF2-40B4-BE49-F238E27FC236}">
                <a16:creationId xmlns:a16="http://schemas.microsoft.com/office/drawing/2014/main" id="{C4F7EE99-D345-7473-9110-6F35DBB020FB}"/>
              </a:ext>
            </a:extLst>
          </p:cNvPr>
          <p:cNvPicPr>
            <a:picLocks noChangeAspect="1"/>
          </p:cNvPicPr>
          <p:nvPr/>
        </p:nvPicPr>
        <p:blipFill rotWithShape="1">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914"/>
          <a:stretch/>
        </p:blipFill>
        <p:spPr>
          <a:xfrm>
            <a:off x="792065" y="0"/>
            <a:ext cx="702225" cy="3429000"/>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13A35C24-338C-C0E2-11B9-409EC3594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9612" y="4961126"/>
            <a:ext cx="4288545" cy="1685547"/>
          </a:xfrm>
          <a:prstGeom prst="rect">
            <a:avLst/>
          </a:prstGeom>
        </p:spPr>
      </p:pic>
    </p:spTree>
    <p:extLst>
      <p:ext uri="{BB962C8B-B14F-4D97-AF65-F5344CB8AC3E}">
        <p14:creationId xmlns:p14="http://schemas.microsoft.com/office/powerpoint/2010/main" val="76620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528477" y="1119010"/>
            <a:ext cx="5464413" cy="697831"/>
          </a:xfrm>
        </p:spPr>
        <p:txBody>
          <a:bodyPr/>
          <a:lstStyle/>
          <a:p>
            <a:r>
              <a:rPr lang="en-GB"/>
              <a:t>Market Platform</a:t>
            </a:r>
          </a:p>
        </p:txBody>
      </p:sp>
      <p:sp>
        <p:nvSpPr>
          <p:cNvPr id="6" name="Content Placeholder 5">
            <a:extLst>
              <a:ext uri="{FF2B5EF4-FFF2-40B4-BE49-F238E27FC236}">
                <a16:creationId xmlns:a16="http://schemas.microsoft.com/office/drawing/2014/main" id="{44B21817-0360-6031-9D97-036FFA3750AD}"/>
              </a:ext>
            </a:extLst>
          </p:cNvPr>
          <p:cNvSpPr>
            <a:spLocks noGrp="1"/>
          </p:cNvSpPr>
          <p:nvPr>
            <p:ph idx="1"/>
          </p:nvPr>
        </p:nvSpPr>
        <p:spPr>
          <a:xfrm>
            <a:off x="464469" y="1823409"/>
            <a:ext cx="9726386" cy="4863772"/>
          </a:xfrm>
        </p:spPr>
        <p:txBody>
          <a:bodyPr vert="horz" lIns="0" tIns="0" rIns="0" bIns="0" rtlCol="0" anchor="t">
            <a:noAutofit/>
          </a:bodyPr>
          <a:lstStyle/>
          <a:p>
            <a:pPr marL="285750" indent="-285750">
              <a:buFont typeface="Arial" panose="020B0604020202020204" pitchFamily="34" charset="0"/>
              <a:buChar char="•"/>
            </a:pPr>
            <a:r>
              <a:rPr lang="en-GB"/>
              <a:t>In Summer 2024/25, we will implement a new market platform for our Flexibility Services – </a:t>
            </a:r>
            <a:r>
              <a:rPr lang="en-GB" b="1"/>
              <a:t>Electron Connect.</a:t>
            </a:r>
            <a:endParaRPr lang="en-GB" b="1">
              <a:cs typeface="Aria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new market platform will help us to engage more FSPs and to improve access to our flexibility markets.</a:t>
            </a:r>
            <a:endParaRPr lang="en-GB">
              <a:cs typeface="Aria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The Electron market platform will cover PQQs, mini-competitions and bidding activities.</a:t>
            </a:r>
            <a:endParaRPr lang="en-GB">
              <a:cs typeface="Aria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It will complement our use of Flexible Power for dispatching services.</a:t>
            </a:r>
            <a:endParaRPr lang="en-GB">
              <a:cs typeface="Arial"/>
            </a:endParaRP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It will allow submission of key information using Application Programming Interfaces (APIs) as well as directly in the portal.</a:t>
            </a:r>
            <a:endParaRPr lang="en-GB">
              <a:cs typeface="Arial"/>
            </a:endParaRPr>
          </a:p>
          <a:p>
            <a:pPr marL="285750" indent="-285750">
              <a:buChar char="•"/>
            </a:pPr>
            <a:endParaRPr lang="en-GB">
              <a:cs typeface="Arial"/>
            </a:endParaRPr>
          </a:p>
          <a:p>
            <a:pPr marL="285750" indent="-285750">
              <a:buFont typeface="Arial" panose="020B0604020202020204" pitchFamily="34" charset="0"/>
              <a:buChar char="•"/>
            </a:pPr>
            <a:r>
              <a:rPr lang="en-GB"/>
              <a:t>The first market to open on the platform will be the longer-term bidding round for Variable Availability + Operational Utilisation -  Week Ahead service. </a:t>
            </a:r>
          </a:p>
          <a:p>
            <a:pPr marL="285750" indent="-285750">
              <a:buFont typeface="Arial" panose="020B0604020202020204" pitchFamily="34" charset="0"/>
              <a:buChar char="•"/>
            </a:pPr>
            <a:endParaRPr lang="en-GB"/>
          </a:p>
          <a:p>
            <a:endParaRPr lang="en-GB"/>
          </a:p>
          <a:p>
            <a:endParaRPr lang="en-GB">
              <a:cs typeface="Arial"/>
            </a:endParaRPr>
          </a:p>
        </p:txBody>
      </p:sp>
      <p:sp>
        <p:nvSpPr>
          <p:cNvPr id="3" name="Rectangle: Rounded Corners 2">
            <a:extLst>
              <a:ext uri="{FF2B5EF4-FFF2-40B4-BE49-F238E27FC236}">
                <a16:creationId xmlns:a16="http://schemas.microsoft.com/office/drawing/2014/main" id="{7CD19C67-2DF6-29CE-7CDA-D4A68ED6D526}"/>
              </a:ext>
            </a:extLst>
          </p:cNvPr>
          <p:cNvSpPr/>
          <p:nvPr/>
        </p:nvSpPr>
        <p:spPr>
          <a:xfrm>
            <a:off x="8977061" y="125325"/>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6ACF217-829A-3632-0DAF-851726410B6B}"/>
              </a:ext>
            </a:extLst>
          </p:cNvPr>
          <p:cNvSpPr txBox="1"/>
          <p:nvPr/>
        </p:nvSpPr>
        <p:spPr>
          <a:xfrm>
            <a:off x="9127427" y="170819"/>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08866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ounded Rectangle 43">
            <a:extLst>
              <a:ext uri="{FF2B5EF4-FFF2-40B4-BE49-F238E27FC236}">
                <a16:creationId xmlns:a16="http://schemas.microsoft.com/office/drawing/2014/main" id="{6CED6FB7-D667-F3ED-BB7E-56FA47874798}"/>
              </a:ext>
            </a:extLst>
          </p:cNvPr>
          <p:cNvSpPr/>
          <p:nvPr/>
        </p:nvSpPr>
        <p:spPr>
          <a:xfrm>
            <a:off x="8097401" y="3499987"/>
            <a:ext cx="1719418" cy="1934274"/>
          </a:xfrm>
          <a:prstGeom prst="roundRect">
            <a:avLst>
              <a:gd name="adj" fmla="val 1825"/>
            </a:avLst>
          </a:prstGeom>
          <a:solidFill>
            <a:srgbClr val="FFFFFF"/>
          </a:solid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itle 3">
            <a:extLst>
              <a:ext uri="{FF2B5EF4-FFF2-40B4-BE49-F238E27FC236}">
                <a16:creationId xmlns:a16="http://schemas.microsoft.com/office/drawing/2014/main" id="{934658C6-38B4-D18B-927C-F307CDE9EF36}"/>
              </a:ext>
            </a:extLst>
          </p:cNvPr>
          <p:cNvSpPr txBox="1">
            <a:spLocks/>
          </p:cNvSpPr>
          <p:nvPr/>
        </p:nvSpPr>
        <p:spPr>
          <a:xfrm>
            <a:off x="558926" y="877687"/>
            <a:ext cx="7943313" cy="509851"/>
          </a:xfrm>
          <a:prstGeom prst="rect">
            <a:avLst/>
          </a:prstGeom>
        </p:spPr>
        <p:txBody>
          <a:bodyPr lIns="91440" tIns="45720" rIns="91440" bIns="45720" anchor="t">
            <a:normAutofit fontScale="97500"/>
          </a:bodyPr>
          <a:lstStyle>
            <a:defPPr>
              <a:defRPr lang="en-US"/>
            </a:defPPr>
            <a:lvl1pPr marL="0" algn="l" defTabSz="914377" rtl="0" eaLnBrk="1" latinLnBrk="0" hangingPunct="1">
              <a:lnSpc>
                <a:spcPct val="90000"/>
              </a:lnSpc>
              <a:spcBef>
                <a:spcPct val="0"/>
              </a:spcBef>
              <a:buNone/>
              <a:defRPr sz="1800" b="1"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GB" sz="2900">
                <a:solidFill>
                  <a:schemeClr val="accent1"/>
                </a:solidFill>
              </a:rPr>
              <a:t>Introducing</a:t>
            </a:r>
            <a:r>
              <a:rPr kumimoji="0" lang="en-GB" sz="3100" b="1" i="0" u="none" strike="noStrike" kern="1200" cap="none" spc="0" normalizeH="0" baseline="0" noProof="0">
                <a:ln>
                  <a:noFill/>
                </a:ln>
                <a:solidFill>
                  <a:srgbClr val="10283E"/>
                </a:solidFill>
                <a:effectLst/>
                <a:uLnTx/>
                <a:uFillTx/>
                <a:latin typeface="Arial" panose="020B0604020202020204"/>
                <a:ea typeface="+mn-ea"/>
                <a:cs typeface="+mn-cs"/>
              </a:rPr>
              <a:t> </a:t>
            </a:r>
            <a:r>
              <a:rPr kumimoji="0" lang="en-GB" sz="3100" b="1" i="0" u="none" strike="noStrike" kern="1200" cap="none" spc="0" normalizeH="0" baseline="0" noProof="0" err="1">
                <a:ln>
                  <a:noFill/>
                </a:ln>
                <a:solidFill>
                  <a:srgbClr val="3BC3DD"/>
                </a:solidFill>
                <a:effectLst/>
                <a:uLnTx/>
                <a:uFillTx/>
                <a:latin typeface="Arial" panose="020B0604020202020204"/>
                <a:ea typeface="+mn-ea"/>
                <a:cs typeface="+mn-cs"/>
              </a:rPr>
              <a:t>ElectronConnect</a:t>
            </a:r>
            <a:endParaRPr kumimoji="0" lang="en-GB" sz="3100" b="1" i="0" u="none" strike="noStrike" kern="1200" cap="none" spc="0" normalizeH="0" baseline="0" noProof="0">
              <a:ln>
                <a:noFill/>
              </a:ln>
              <a:solidFill>
                <a:srgbClr val="3BC3DD"/>
              </a:solidFill>
              <a:effectLst/>
              <a:uLnTx/>
              <a:uFillTx/>
              <a:latin typeface="Arial" panose="020B0604020202020204"/>
              <a:ea typeface="+mn-ea"/>
              <a:cs typeface="Arial" panose="020B0604020202020204"/>
            </a:endParaRPr>
          </a:p>
        </p:txBody>
      </p:sp>
      <p:sp>
        <p:nvSpPr>
          <p:cNvPr id="98" name="Subtitle 4">
            <a:extLst>
              <a:ext uri="{FF2B5EF4-FFF2-40B4-BE49-F238E27FC236}">
                <a16:creationId xmlns:a16="http://schemas.microsoft.com/office/drawing/2014/main" id="{0B08F179-AE40-8EA5-B5A8-FD343A0D1330}"/>
              </a:ext>
            </a:extLst>
          </p:cNvPr>
          <p:cNvSpPr txBox="1">
            <a:spLocks/>
          </p:cNvSpPr>
          <p:nvPr/>
        </p:nvSpPr>
        <p:spPr>
          <a:xfrm>
            <a:off x="526282" y="1418417"/>
            <a:ext cx="5280191" cy="672165"/>
          </a:xfrm>
          <a:prstGeom prst="rect">
            <a:avLst/>
          </a:prstGeom>
        </p:spPr>
        <p:txBody>
          <a:bodyPr lIns="91440" tIns="45720" rIns="91440" bIns="4572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Tx/>
              <a:buNone/>
              <a:tabLst/>
              <a:defRPr/>
            </a:pPr>
            <a:r>
              <a:rPr kumimoji="0" lang="en-GB" sz="1800" b="1" i="0" u="none" strike="noStrike" kern="1200" cap="none" spc="0" normalizeH="0" baseline="0" noProof="0">
                <a:ln>
                  <a:noFill/>
                </a:ln>
                <a:solidFill>
                  <a:srgbClr val="3BC3DD"/>
                </a:solidFill>
                <a:effectLst/>
                <a:uLnTx/>
                <a:uFillTx/>
                <a:latin typeface="Arial" panose="020B0604020202020204"/>
                <a:ea typeface="+mn-ea"/>
                <a:cs typeface="+mn-cs"/>
              </a:rPr>
              <a:t>The next generation flexibility market platform for system operators and distributed energy</a:t>
            </a:r>
            <a:endParaRPr kumimoji="0" lang="en-GB" sz="1800" b="1" i="0" u="none" strike="noStrike" kern="1200" cap="none" spc="0" normalizeH="0" baseline="0" noProof="0">
              <a:ln>
                <a:noFill/>
              </a:ln>
              <a:solidFill>
                <a:srgbClr val="3BC3DD"/>
              </a:solidFill>
              <a:effectLst/>
              <a:uLnTx/>
              <a:uFillTx/>
              <a:latin typeface="Arial" panose="020B0604020202020204"/>
              <a:ea typeface="+mn-ea"/>
              <a:cs typeface="Arial"/>
            </a:endParaRPr>
          </a:p>
        </p:txBody>
      </p:sp>
      <p:sp>
        <p:nvSpPr>
          <p:cNvPr id="99" name="Rounded Rectangle 11">
            <a:extLst>
              <a:ext uri="{FF2B5EF4-FFF2-40B4-BE49-F238E27FC236}">
                <a16:creationId xmlns:a16="http://schemas.microsoft.com/office/drawing/2014/main" id="{439F4A2E-8420-D4BE-F6DA-B70F1F875415}"/>
              </a:ext>
            </a:extLst>
          </p:cNvPr>
          <p:cNvSpPr/>
          <p:nvPr/>
        </p:nvSpPr>
        <p:spPr>
          <a:xfrm>
            <a:off x="2334830" y="3508428"/>
            <a:ext cx="1648800" cy="1895186"/>
          </a:xfrm>
          <a:prstGeom prst="roundRect">
            <a:avLst>
              <a:gd name="adj" fmla="val 1825"/>
            </a:avLst>
          </a:prstGeom>
          <a:solidFill>
            <a:srgbClr val="FFFFFF"/>
          </a:solid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TextBox 99">
            <a:extLst>
              <a:ext uri="{FF2B5EF4-FFF2-40B4-BE49-F238E27FC236}">
                <a16:creationId xmlns:a16="http://schemas.microsoft.com/office/drawing/2014/main" id="{BF858000-1635-D489-481B-2E202B45980F}"/>
              </a:ext>
            </a:extLst>
          </p:cNvPr>
          <p:cNvSpPr txBox="1"/>
          <p:nvPr/>
        </p:nvSpPr>
        <p:spPr>
          <a:xfrm>
            <a:off x="2571455" y="3910650"/>
            <a:ext cx="1438536" cy="565146"/>
          </a:xfrm>
          <a:prstGeom prst="rect">
            <a:avLst/>
          </a:prstGeom>
          <a:noFill/>
        </p:spPr>
        <p:txBody>
          <a:bodyPr wrap="square" lIns="36000" tIns="36000" rIns="36000" bIns="3600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b="1">
                <a:solidFill>
                  <a:schemeClr val="accent1"/>
                </a:solidFill>
              </a:rPr>
              <a:t>Pre-qualification</a:t>
            </a:r>
          </a:p>
        </p:txBody>
      </p:sp>
      <p:sp>
        <p:nvSpPr>
          <p:cNvPr id="102" name="Rounded Rectangle 39">
            <a:extLst>
              <a:ext uri="{FF2B5EF4-FFF2-40B4-BE49-F238E27FC236}">
                <a16:creationId xmlns:a16="http://schemas.microsoft.com/office/drawing/2014/main" id="{8ABC1F1B-AFE7-B0AE-F1FC-1C6E054DAEA4}"/>
              </a:ext>
            </a:extLst>
          </p:cNvPr>
          <p:cNvSpPr/>
          <p:nvPr/>
        </p:nvSpPr>
        <p:spPr>
          <a:xfrm>
            <a:off x="413160" y="3508428"/>
            <a:ext cx="1648800" cy="1895186"/>
          </a:xfrm>
          <a:prstGeom prst="roundRect">
            <a:avLst>
              <a:gd name="adj" fmla="val 1825"/>
            </a:avLst>
          </a:prstGeom>
          <a:solidFill>
            <a:srgbClr val="FFFFFF"/>
          </a:solid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03" name="Straight Connector 102">
            <a:extLst>
              <a:ext uri="{FF2B5EF4-FFF2-40B4-BE49-F238E27FC236}">
                <a16:creationId xmlns:a16="http://schemas.microsoft.com/office/drawing/2014/main" id="{4FCC7584-5367-8B76-24A0-940F4A3C35A9}"/>
              </a:ext>
            </a:extLst>
          </p:cNvPr>
          <p:cNvCxnSpPr>
            <a:cxnSpLocks/>
          </p:cNvCxnSpPr>
          <p:nvPr/>
        </p:nvCxnSpPr>
        <p:spPr>
          <a:xfrm>
            <a:off x="609135" y="4565801"/>
            <a:ext cx="1221581" cy="0"/>
          </a:xfrm>
          <a:prstGeom prst="line">
            <a:avLst/>
          </a:prstGeom>
          <a:noFill/>
          <a:ln w="9525" cap="flat" cmpd="sng" algn="ctr">
            <a:solidFill>
              <a:srgbClr val="DDE5EC"/>
            </a:solidFill>
            <a:prstDash val="solid"/>
            <a:miter lim="800000"/>
          </a:ln>
          <a:effectLst/>
        </p:spPr>
      </p:cxnSp>
      <p:sp>
        <p:nvSpPr>
          <p:cNvPr id="104" name="TextBox 103">
            <a:extLst>
              <a:ext uri="{FF2B5EF4-FFF2-40B4-BE49-F238E27FC236}">
                <a16:creationId xmlns:a16="http://schemas.microsoft.com/office/drawing/2014/main" id="{B21E74A0-7685-F41E-DA34-0390AA85EE06}"/>
              </a:ext>
            </a:extLst>
          </p:cNvPr>
          <p:cNvSpPr txBox="1"/>
          <p:nvPr/>
        </p:nvSpPr>
        <p:spPr>
          <a:xfrm>
            <a:off x="609135" y="3910650"/>
            <a:ext cx="1354930" cy="565146"/>
          </a:xfrm>
          <a:prstGeom prst="rect">
            <a:avLst/>
          </a:prstGeom>
          <a:noFill/>
        </p:spPr>
        <p:txBody>
          <a:bodyPr wrap="square" lIns="36000" tIns="36000" rIns="36000" bIns="3600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b="1">
                <a:solidFill>
                  <a:schemeClr val="accent1"/>
                </a:solidFill>
              </a:rPr>
              <a:t>DPS Registration</a:t>
            </a:r>
          </a:p>
        </p:txBody>
      </p:sp>
      <p:sp>
        <p:nvSpPr>
          <p:cNvPr id="106" name="Rounded Rectangle 43">
            <a:extLst>
              <a:ext uri="{FF2B5EF4-FFF2-40B4-BE49-F238E27FC236}">
                <a16:creationId xmlns:a16="http://schemas.microsoft.com/office/drawing/2014/main" id="{D3D16FAC-F6BF-BEAD-E128-A38C18CBC753}"/>
              </a:ext>
            </a:extLst>
          </p:cNvPr>
          <p:cNvSpPr/>
          <p:nvPr/>
        </p:nvSpPr>
        <p:spPr>
          <a:xfrm>
            <a:off x="6201979" y="3508428"/>
            <a:ext cx="1648800" cy="1895186"/>
          </a:xfrm>
          <a:prstGeom prst="roundRect">
            <a:avLst>
              <a:gd name="adj" fmla="val 1825"/>
            </a:avLst>
          </a:prstGeom>
          <a:solidFill>
            <a:srgbClr val="FFFFFF"/>
          </a:solid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07" name="Straight Connector 106">
            <a:extLst>
              <a:ext uri="{FF2B5EF4-FFF2-40B4-BE49-F238E27FC236}">
                <a16:creationId xmlns:a16="http://schemas.microsoft.com/office/drawing/2014/main" id="{A0025F3E-007B-BBF9-49A5-80C6A912F2CC}"/>
              </a:ext>
            </a:extLst>
          </p:cNvPr>
          <p:cNvCxnSpPr>
            <a:cxnSpLocks/>
          </p:cNvCxnSpPr>
          <p:nvPr/>
        </p:nvCxnSpPr>
        <p:spPr>
          <a:xfrm>
            <a:off x="6417005" y="4565799"/>
            <a:ext cx="1221581" cy="0"/>
          </a:xfrm>
          <a:prstGeom prst="line">
            <a:avLst/>
          </a:prstGeom>
          <a:noFill/>
          <a:ln w="9525" cap="flat" cmpd="sng" algn="ctr">
            <a:solidFill>
              <a:srgbClr val="DDE5EC"/>
            </a:solidFill>
            <a:prstDash val="solid"/>
            <a:miter lim="800000"/>
          </a:ln>
          <a:effectLst/>
        </p:spPr>
      </p:cxnSp>
      <p:sp>
        <p:nvSpPr>
          <p:cNvPr id="109" name="Rounded Rectangle 47">
            <a:extLst>
              <a:ext uri="{FF2B5EF4-FFF2-40B4-BE49-F238E27FC236}">
                <a16:creationId xmlns:a16="http://schemas.microsoft.com/office/drawing/2014/main" id="{4D514A1E-44DE-2E89-839A-61AEFC0E6DFD}"/>
              </a:ext>
            </a:extLst>
          </p:cNvPr>
          <p:cNvSpPr/>
          <p:nvPr/>
        </p:nvSpPr>
        <p:spPr>
          <a:xfrm>
            <a:off x="4205965" y="3485148"/>
            <a:ext cx="1648800" cy="1895186"/>
          </a:xfrm>
          <a:prstGeom prst="roundRect">
            <a:avLst>
              <a:gd name="adj" fmla="val 1825"/>
            </a:avLst>
          </a:prstGeom>
          <a:solidFill>
            <a:srgbClr val="FFFFFF"/>
          </a:solid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10" name="Straight Connector 109">
            <a:extLst>
              <a:ext uri="{FF2B5EF4-FFF2-40B4-BE49-F238E27FC236}">
                <a16:creationId xmlns:a16="http://schemas.microsoft.com/office/drawing/2014/main" id="{8140A450-E1C8-E346-5594-BB60DEFA30DC}"/>
              </a:ext>
            </a:extLst>
          </p:cNvPr>
          <p:cNvCxnSpPr>
            <a:cxnSpLocks/>
          </p:cNvCxnSpPr>
          <p:nvPr/>
        </p:nvCxnSpPr>
        <p:spPr>
          <a:xfrm>
            <a:off x="4476286" y="4568181"/>
            <a:ext cx="1221581" cy="0"/>
          </a:xfrm>
          <a:prstGeom prst="line">
            <a:avLst/>
          </a:prstGeom>
          <a:noFill/>
          <a:ln w="9525" cap="flat" cmpd="sng" algn="ctr">
            <a:solidFill>
              <a:srgbClr val="DDE5EC"/>
            </a:solidFill>
            <a:prstDash val="solid"/>
            <a:miter lim="800000"/>
          </a:ln>
          <a:effectLst/>
        </p:spPr>
      </p:cxnSp>
      <p:sp>
        <p:nvSpPr>
          <p:cNvPr id="111" name="TextBox 110">
            <a:extLst>
              <a:ext uri="{FF2B5EF4-FFF2-40B4-BE49-F238E27FC236}">
                <a16:creationId xmlns:a16="http://schemas.microsoft.com/office/drawing/2014/main" id="{2B1A4209-39FA-0F92-91FD-1AE2FE02972D}"/>
              </a:ext>
            </a:extLst>
          </p:cNvPr>
          <p:cNvSpPr txBox="1"/>
          <p:nvPr/>
        </p:nvSpPr>
        <p:spPr>
          <a:xfrm>
            <a:off x="4476286" y="3912826"/>
            <a:ext cx="1384853" cy="565146"/>
          </a:xfrm>
          <a:prstGeom prst="rect">
            <a:avLst/>
          </a:prstGeom>
          <a:noFill/>
        </p:spPr>
        <p:txBody>
          <a:bodyPr wrap="square" lIns="36000" tIns="36000" rIns="36000" bIns="3600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GB" sz="1600" b="1">
                <a:solidFill>
                  <a:schemeClr val="accent1"/>
                </a:solidFill>
              </a:rPr>
              <a:t>Mini-competition</a:t>
            </a:r>
          </a:p>
        </p:txBody>
      </p:sp>
      <p:grpSp>
        <p:nvGrpSpPr>
          <p:cNvPr id="113" name="Group 112">
            <a:extLst>
              <a:ext uri="{FF2B5EF4-FFF2-40B4-BE49-F238E27FC236}">
                <a16:creationId xmlns:a16="http://schemas.microsoft.com/office/drawing/2014/main" id="{7EDE35BA-B9F7-0301-AB9A-585AD87888E4}"/>
              </a:ext>
            </a:extLst>
          </p:cNvPr>
          <p:cNvGrpSpPr/>
          <p:nvPr/>
        </p:nvGrpSpPr>
        <p:grpSpPr>
          <a:xfrm>
            <a:off x="325763" y="3430400"/>
            <a:ext cx="8092340" cy="219398"/>
            <a:chOff x="450055" y="2815828"/>
            <a:chExt cx="8091889" cy="219398"/>
          </a:xfrm>
          <a:solidFill>
            <a:srgbClr val="5B7F95"/>
          </a:solidFill>
        </p:grpSpPr>
        <p:sp>
          <p:nvSpPr>
            <p:cNvPr id="114" name="Oval 113">
              <a:extLst>
                <a:ext uri="{FF2B5EF4-FFF2-40B4-BE49-F238E27FC236}">
                  <a16:creationId xmlns:a16="http://schemas.microsoft.com/office/drawing/2014/main" id="{4A938BB6-001A-59C9-BF91-5F8253D51E2B}"/>
                </a:ext>
              </a:extLst>
            </p:cNvPr>
            <p:cNvSpPr/>
            <p:nvPr/>
          </p:nvSpPr>
          <p:spPr>
            <a:xfrm>
              <a:off x="450055" y="2815828"/>
              <a:ext cx="216000" cy="216000"/>
            </a:xfrm>
            <a:prstGeom prst="ellipse">
              <a:avLst/>
            </a:prstGeom>
            <a:grp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srgbClr val="FFFFFF"/>
                  </a:solidFill>
                  <a:effectLst/>
                  <a:uLnTx/>
                  <a:uFillTx/>
                  <a:latin typeface="Arial" panose="020B0604020202020204"/>
                  <a:ea typeface="+mn-ea"/>
                  <a:cs typeface="+mn-cs"/>
                </a:rPr>
                <a:t>1</a:t>
              </a:r>
            </a:p>
          </p:txBody>
        </p:sp>
        <p:sp>
          <p:nvSpPr>
            <p:cNvPr id="115" name="Oval 114">
              <a:extLst>
                <a:ext uri="{FF2B5EF4-FFF2-40B4-BE49-F238E27FC236}">
                  <a16:creationId xmlns:a16="http://schemas.microsoft.com/office/drawing/2014/main" id="{78B7DFD5-E73F-7D34-53CA-CBBDA293EAF2}"/>
                </a:ext>
              </a:extLst>
            </p:cNvPr>
            <p:cNvSpPr/>
            <p:nvPr/>
          </p:nvSpPr>
          <p:spPr>
            <a:xfrm>
              <a:off x="2388394" y="2815828"/>
              <a:ext cx="216000" cy="216000"/>
            </a:xfrm>
            <a:prstGeom prst="ellipse">
              <a:avLst/>
            </a:prstGeom>
            <a:grp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srgbClr val="FFFFFF"/>
                  </a:solidFill>
                  <a:effectLst/>
                  <a:uLnTx/>
                  <a:uFillTx/>
                  <a:latin typeface="Arial" panose="020B0604020202020204"/>
                  <a:ea typeface="+mn-ea"/>
                  <a:cs typeface="+mn-cs"/>
                </a:rPr>
                <a:t>2</a:t>
              </a:r>
            </a:p>
          </p:txBody>
        </p:sp>
        <p:sp>
          <p:nvSpPr>
            <p:cNvPr id="116" name="Oval 115">
              <a:extLst>
                <a:ext uri="{FF2B5EF4-FFF2-40B4-BE49-F238E27FC236}">
                  <a16:creationId xmlns:a16="http://schemas.microsoft.com/office/drawing/2014/main" id="{1A2B9D83-A613-409A-BFCC-CCFCE861D685}"/>
                </a:ext>
              </a:extLst>
            </p:cNvPr>
            <p:cNvSpPr/>
            <p:nvPr/>
          </p:nvSpPr>
          <p:spPr>
            <a:xfrm>
              <a:off x="4326731" y="2815828"/>
              <a:ext cx="216000" cy="216000"/>
            </a:xfrm>
            <a:prstGeom prst="ellipse">
              <a:avLst/>
            </a:prstGeom>
            <a:grp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srgbClr val="FFFFFF"/>
                  </a:solidFill>
                  <a:effectLst/>
                  <a:uLnTx/>
                  <a:uFillTx/>
                  <a:latin typeface="Arial" panose="020B0604020202020204"/>
                  <a:ea typeface="+mn-ea"/>
                  <a:cs typeface="+mn-cs"/>
                </a:rPr>
                <a:t>3</a:t>
              </a:r>
            </a:p>
          </p:txBody>
        </p:sp>
        <p:sp>
          <p:nvSpPr>
            <p:cNvPr id="117" name="Oval 116">
              <a:extLst>
                <a:ext uri="{FF2B5EF4-FFF2-40B4-BE49-F238E27FC236}">
                  <a16:creationId xmlns:a16="http://schemas.microsoft.com/office/drawing/2014/main" id="{D77EE5E1-5184-7F15-016F-961817C3ECE5}"/>
                </a:ext>
              </a:extLst>
            </p:cNvPr>
            <p:cNvSpPr/>
            <p:nvPr/>
          </p:nvSpPr>
          <p:spPr>
            <a:xfrm>
              <a:off x="6246018" y="2815828"/>
              <a:ext cx="216000" cy="216000"/>
            </a:xfrm>
            <a:prstGeom prst="ellipse">
              <a:avLst/>
            </a:prstGeom>
            <a:grp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srgbClr val="FFFFFF"/>
                  </a:solidFill>
                  <a:effectLst/>
                  <a:uLnTx/>
                  <a:uFillTx/>
                  <a:latin typeface="Arial" panose="020B0604020202020204"/>
                  <a:ea typeface="+mn-ea"/>
                  <a:cs typeface="+mn-cs"/>
                </a:rPr>
                <a:t>4</a:t>
              </a:r>
            </a:p>
          </p:txBody>
        </p:sp>
        <p:sp>
          <p:nvSpPr>
            <p:cNvPr id="145" name="Oval 144">
              <a:extLst>
                <a:ext uri="{FF2B5EF4-FFF2-40B4-BE49-F238E27FC236}">
                  <a16:creationId xmlns:a16="http://schemas.microsoft.com/office/drawing/2014/main" id="{9EFB95B8-7912-266B-1A9C-CD161A257F9F}"/>
                </a:ext>
              </a:extLst>
            </p:cNvPr>
            <p:cNvSpPr/>
            <p:nvPr/>
          </p:nvSpPr>
          <p:spPr>
            <a:xfrm>
              <a:off x="8325944" y="2819226"/>
              <a:ext cx="216000" cy="216000"/>
            </a:xfrm>
            <a:prstGeom prst="ellipse">
              <a:avLst/>
            </a:prstGeom>
            <a:grpFill/>
            <a:ln w="12700" cap="flat" cmpd="sng" algn="ctr">
              <a:noFill/>
              <a:prstDash val="solid"/>
              <a:miter lim="800000"/>
            </a:ln>
            <a:effectLst>
              <a:outerShdw blurRad="101600" dir="2700000" algn="tl" rotWithShape="0">
                <a:srgbClr val="10283E">
                  <a:alpha val="10000"/>
                </a:srgbClr>
              </a:outerShdw>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srgbClr val="FFFFFF"/>
                  </a:solidFill>
                  <a:effectLst/>
                  <a:uLnTx/>
                  <a:uFillTx/>
                  <a:latin typeface="Arial" panose="020B0604020202020204"/>
                  <a:ea typeface="+mn-ea"/>
                  <a:cs typeface="+mn-cs"/>
                </a:rPr>
                <a:t>5</a:t>
              </a:r>
            </a:p>
          </p:txBody>
        </p:sp>
      </p:grpSp>
      <p:cxnSp>
        <p:nvCxnSpPr>
          <p:cNvPr id="120" name="Straight Connector 119">
            <a:extLst>
              <a:ext uri="{FF2B5EF4-FFF2-40B4-BE49-F238E27FC236}">
                <a16:creationId xmlns:a16="http://schemas.microsoft.com/office/drawing/2014/main" id="{3341C202-DCCD-0540-2C0A-66AE395CA88F}"/>
              </a:ext>
            </a:extLst>
          </p:cNvPr>
          <p:cNvCxnSpPr>
            <a:cxnSpLocks/>
            <a:endCxn id="134" idx="6"/>
          </p:cNvCxnSpPr>
          <p:nvPr/>
        </p:nvCxnSpPr>
        <p:spPr>
          <a:xfrm>
            <a:off x="1162497" y="5638389"/>
            <a:ext cx="8604542" cy="39998"/>
          </a:xfrm>
          <a:prstGeom prst="line">
            <a:avLst/>
          </a:prstGeom>
          <a:noFill/>
          <a:ln w="12700" cap="flat" cmpd="sng" algn="ctr">
            <a:solidFill>
              <a:srgbClr val="DDE5EC">
                <a:lumMod val="75000"/>
              </a:srgbClr>
            </a:solidFill>
            <a:prstDash val="sysDot"/>
            <a:miter lim="800000"/>
            <a:headEnd type="none"/>
          </a:ln>
          <a:effectLst/>
        </p:spPr>
      </p:cxnSp>
      <p:grpSp>
        <p:nvGrpSpPr>
          <p:cNvPr id="121" name="Group 120">
            <a:extLst>
              <a:ext uri="{FF2B5EF4-FFF2-40B4-BE49-F238E27FC236}">
                <a16:creationId xmlns:a16="http://schemas.microsoft.com/office/drawing/2014/main" id="{7C15738F-5634-74EE-8038-2D19269C6F02}"/>
              </a:ext>
            </a:extLst>
          </p:cNvPr>
          <p:cNvGrpSpPr/>
          <p:nvPr/>
        </p:nvGrpSpPr>
        <p:grpSpPr>
          <a:xfrm>
            <a:off x="2101900" y="5561350"/>
            <a:ext cx="192883" cy="192883"/>
            <a:chOff x="2818210" y="5307806"/>
            <a:chExt cx="192882" cy="192882"/>
          </a:xfrm>
        </p:grpSpPr>
        <p:sp>
          <p:nvSpPr>
            <p:cNvPr id="122" name="Oval 121">
              <a:extLst>
                <a:ext uri="{FF2B5EF4-FFF2-40B4-BE49-F238E27FC236}">
                  <a16:creationId xmlns:a16="http://schemas.microsoft.com/office/drawing/2014/main" id="{0953B9D8-5C3D-AED1-01A1-A1617DEED885}"/>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3" name="Graphic 122">
              <a:extLst>
                <a:ext uri="{FF2B5EF4-FFF2-40B4-BE49-F238E27FC236}">
                  <a16:creationId xmlns:a16="http://schemas.microsoft.com/office/drawing/2014/main" id="{3E049B42-A3F2-3244-943D-BF06E30219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grpSp>
        <p:nvGrpSpPr>
          <p:cNvPr id="124" name="Group 123">
            <a:extLst>
              <a:ext uri="{FF2B5EF4-FFF2-40B4-BE49-F238E27FC236}">
                <a16:creationId xmlns:a16="http://schemas.microsoft.com/office/drawing/2014/main" id="{3047752D-52A7-04E3-262E-3976A72454B8}"/>
              </a:ext>
            </a:extLst>
          </p:cNvPr>
          <p:cNvGrpSpPr/>
          <p:nvPr/>
        </p:nvGrpSpPr>
        <p:grpSpPr>
          <a:xfrm>
            <a:off x="3080369" y="5561350"/>
            <a:ext cx="192883" cy="192883"/>
            <a:chOff x="2818210" y="5307806"/>
            <a:chExt cx="192882" cy="192882"/>
          </a:xfrm>
        </p:grpSpPr>
        <p:sp>
          <p:nvSpPr>
            <p:cNvPr id="125" name="Oval 124">
              <a:extLst>
                <a:ext uri="{FF2B5EF4-FFF2-40B4-BE49-F238E27FC236}">
                  <a16:creationId xmlns:a16="http://schemas.microsoft.com/office/drawing/2014/main" id="{E8CD3BD0-88E9-C851-BEAD-8676351609D5}"/>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6" name="Graphic 125">
              <a:extLst>
                <a:ext uri="{FF2B5EF4-FFF2-40B4-BE49-F238E27FC236}">
                  <a16:creationId xmlns:a16="http://schemas.microsoft.com/office/drawing/2014/main" id="{84F42690-2396-5363-CF75-B165A64143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grpSp>
        <p:nvGrpSpPr>
          <p:cNvPr id="127" name="Group 126">
            <a:extLst>
              <a:ext uri="{FF2B5EF4-FFF2-40B4-BE49-F238E27FC236}">
                <a16:creationId xmlns:a16="http://schemas.microsoft.com/office/drawing/2014/main" id="{86741930-488B-0602-9B3B-BC4FF55680FF}"/>
              </a:ext>
            </a:extLst>
          </p:cNvPr>
          <p:cNvGrpSpPr/>
          <p:nvPr/>
        </p:nvGrpSpPr>
        <p:grpSpPr>
          <a:xfrm>
            <a:off x="4068813" y="5561350"/>
            <a:ext cx="192883" cy="192883"/>
            <a:chOff x="2818210" y="5307806"/>
            <a:chExt cx="192882" cy="192882"/>
          </a:xfrm>
        </p:grpSpPr>
        <p:sp>
          <p:nvSpPr>
            <p:cNvPr id="128" name="Oval 127">
              <a:extLst>
                <a:ext uri="{FF2B5EF4-FFF2-40B4-BE49-F238E27FC236}">
                  <a16:creationId xmlns:a16="http://schemas.microsoft.com/office/drawing/2014/main" id="{904CD3DF-C17C-7DBC-E823-514CCA87D516}"/>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9" name="Graphic 128">
              <a:extLst>
                <a:ext uri="{FF2B5EF4-FFF2-40B4-BE49-F238E27FC236}">
                  <a16:creationId xmlns:a16="http://schemas.microsoft.com/office/drawing/2014/main" id="{1914AA05-77F3-8607-10DC-FB3EC0A3E9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grpSp>
        <p:nvGrpSpPr>
          <p:cNvPr id="130" name="Group 129">
            <a:extLst>
              <a:ext uri="{FF2B5EF4-FFF2-40B4-BE49-F238E27FC236}">
                <a16:creationId xmlns:a16="http://schemas.microsoft.com/office/drawing/2014/main" id="{75838257-B274-261D-1DED-ABD8E95D0DEF}"/>
              </a:ext>
            </a:extLst>
          </p:cNvPr>
          <p:cNvGrpSpPr/>
          <p:nvPr/>
        </p:nvGrpSpPr>
        <p:grpSpPr>
          <a:xfrm>
            <a:off x="5978577" y="5561350"/>
            <a:ext cx="192883" cy="192883"/>
            <a:chOff x="2818210" y="5307806"/>
            <a:chExt cx="192882" cy="192882"/>
          </a:xfrm>
        </p:grpSpPr>
        <p:sp>
          <p:nvSpPr>
            <p:cNvPr id="131" name="Oval 130">
              <a:extLst>
                <a:ext uri="{FF2B5EF4-FFF2-40B4-BE49-F238E27FC236}">
                  <a16:creationId xmlns:a16="http://schemas.microsoft.com/office/drawing/2014/main" id="{BF6A2A35-0563-2C62-B701-B3DEB122D673}"/>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2" name="Graphic 131">
              <a:extLst>
                <a:ext uri="{FF2B5EF4-FFF2-40B4-BE49-F238E27FC236}">
                  <a16:creationId xmlns:a16="http://schemas.microsoft.com/office/drawing/2014/main" id="{6DCFC681-224A-7BD5-DACE-843AFD31FC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grpSp>
        <p:nvGrpSpPr>
          <p:cNvPr id="133" name="Group 132">
            <a:extLst>
              <a:ext uri="{FF2B5EF4-FFF2-40B4-BE49-F238E27FC236}">
                <a16:creationId xmlns:a16="http://schemas.microsoft.com/office/drawing/2014/main" id="{9E468266-E9D9-1532-9A07-7C505A48432F}"/>
              </a:ext>
            </a:extLst>
          </p:cNvPr>
          <p:cNvGrpSpPr/>
          <p:nvPr/>
        </p:nvGrpSpPr>
        <p:grpSpPr>
          <a:xfrm>
            <a:off x="7871669" y="5561350"/>
            <a:ext cx="192883" cy="192883"/>
            <a:chOff x="2818210" y="5307806"/>
            <a:chExt cx="192882" cy="192882"/>
          </a:xfrm>
        </p:grpSpPr>
        <p:sp>
          <p:nvSpPr>
            <p:cNvPr id="134" name="Oval 133">
              <a:extLst>
                <a:ext uri="{FF2B5EF4-FFF2-40B4-BE49-F238E27FC236}">
                  <a16:creationId xmlns:a16="http://schemas.microsoft.com/office/drawing/2014/main" id="{8C76B566-BD9D-BD3C-BE46-A15B659160F3}"/>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5" name="Graphic 134">
              <a:extLst>
                <a:ext uri="{FF2B5EF4-FFF2-40B4-BE49-F238E27FC236}">
                  <a16:creationId xmlns:a16="http://schemas.microsoft.com/office/drawing/2014/main" id="{F1542F82-8E3B-596D-B73D-DF1678B43B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sp>
        <p:nvSpPr>
          <p:cNvPr id="136" name="Oval 135">
            <a:extLst>
              <a:ext uri="{FF2B5EF4-FFF2-40B4-BE49-F238E27FC236}">
                <a16:creationId xmlns:a16="http://schemas.microsoft.com/office/drawing/2014/main" id="{26416DBF-872F-2CDE-8894-13DD2F0607D5}"/>
              </a:ext>
            </a:extLst>
          </p:cNvPr>
          <p:cNvSpPr/>
          <p:nvPr/>
        </p:nvSpPr>
        <p:spPr>
          <a:xfrm>
            <a:off x="6996561" y="5604214"/>
            <a:ext cx="107156" cy="107156"/>
          </a:xfrm>
          <a:prstGeom prst="ellipse">
            <a:avLst/>
          </a:prstGeom>
          <a:solidFill>
            <a:srgbClr val="3BC3DD"/>
          </a:solidFill>
          <a:ln w="12700" cap="flat" cmpd="sng" algn="ctr">
            <a:no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TextBox 136">
            <a:extLst>
              <a:ext uri="{FF2B5EF4-FFF2-40B4-BE49-F238E27FC236}">
                <a16:creationId xmlns:a16="http://schemas.microsoft.com/office/drawing/2014/main" id="{25989E0C-9214-DD0A-C39D-9242D956C49F}"/>
              </a:ext>
            </a:extLst>
          </p:cNvPr>
          <p:cNvSpPr txBox="1"/>
          <p:nvPr/>
        </p:nvSpPr>
        <p:spPr>
          <a:xfrm>
            <a:off x="441162" y="2255275"/>
            <a:ext cx="66099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chemeClr val="accent1"/>
                </a:solidFill>
              </a:rPr>
              <a:t>ElectronConnect's</a:t>
            </a:r>
            <a:r>
              <a:rPr lang="en-US" b="1">
                <a:solidFill>
                  <a:schemeClr val="accent1"/>
                </a:solidFill>
              </a:rPr>
              <a:t> configurable market tool covers the end-to-end trading lifecycle for assets &amp; market operators​</a:t>
            </a:r>
          </a:p>
        </p:txBody>
      </p:sp>
      <p:grpSp>
        <p:nvGrpSpPr>
          <p:cNvPr id="139" name="Group 138">
            <a:extLst>
              <a:ext uri="{FF2B5EF4-FFF2-40B4-BE49-F238E27FC236}">
                <a16:creationId xmlns:a16="http://schemas.microsoft.com/office/drawing/2014/main" id="{A2ED557A-2405-3E37-8FBE-89DFFDA70769}"/>
              </a:ext>
            </a:extLst>
          </p:cNvPr>
          <p:cNvGrpSpPr/>
          <p:nvPr/>
        </p:nvGrpSpPr>
        <p:grpSpPr>
          <a:xfrm>
            <a:off x="7882385" y="1378929"/>
            <a:ext cx="3514726" cy="1934273"/>
            <a:chOff x="400339" y="1083251"/>
            <a:chExt cx="4610100" cy="2581275"/>
          </a:xfrm>
        </p:grpSpPr>
        <p:pic>
          <p:nvPicPr>
            <p:cNvPr id="140" name="Picture 139" descr="Graphical user interface&#10;&#10;Description automatically generated">
              <a:extLst>
                <a:ext uri="{FF2B5EF4-FFF2-40B4-BE49-F238E27FC236}">
                  <a16:creationId xmlns:a16="http://schemas.microsoft.com/office/drawing/2014/main" id="{904D9E20-33C9-46E8-23C6-2C6E5553BAB5}"/>
                </a:ext>
              </a:extLst>
            </p:cNvPr>
            <p:cNvPicPr>
              <a:picLocks noChangeAspect="1"/>
            </p:cNvPicPr>
            <p:nvPr/>
          </p:nvPicPr>
          <p:blipFill>
            <a:blip r:embed="rId5"/>
            <a:stretch>
              <a:fillRect/>
            </a:stretch>
          </p:blipFill>
          <p:spPr>
            <a:xfrm>
              <a:off x="933507" y="1323699"/>
              <a:ext cx="3533775" cy="2085975"/>
            </a:xfrm>
            <a:prstGeom prst="rect">
              <a:avLst/>
            </a:prstGeom>
          </p:spPr>
        </p:pic>
        <p:pic>
          <p:nvPicPr>
            <p:cNvPr id="141" name="Picture 140" descr="A picture containing text, monitor, electronics, computer&#10;&#10;Description automatically generated">
              <a:extLst>
                <a:ext uri="{FF2B5EF4-FFF2-40B4-BE49-F238E27FC236}">
                  <a16:creationId xmlns:a16="http://schemas.microsoft.com/office/drawing/2014/main" id="{A7AB5FEE-338A-DD20-D0F7-22719B265B23}"/>
                </a:ext>
              </a:extLst>
            </p:cNvPr>
            <p:cNvPicPr>
              <a:picLocks noChangeAspect="1"/>
            </p:cNvPicPr>
            <p:nvPr/>
          </p:nvPicPr>
          <p:blipFill>
            <a:blip r:embed="rId6"/>
            <a:stretch>
              <a:fillRect/>
            </a:stretch>
          </p:blipFill>
          <p:spPr>
            <a:xfrm>
              <a:off x="400339" y="1083251"/>
              <a:ext cx="4610100" cy="2581275"/>
            </a:xfrm>
            <a:prstGeom prst="rect">
              <a:avLst/>
            </a:prstGeom>
          </p:spPr>
        </p:pic>
      </p:grpSp>
      <p:sp>
        <p:nvSpPr>
          <p:cNvPr id="142" name="TextBox 141">
            <a:extLst>
              <a:ext uri="{FF2B5EF4-FFF2-40B4-BE49-F238E27FC236}">
                <a16:creationId xmlns:a16="http://schemas.microsoft.com/office/drawing/2014/main" id="{2E75CDC3-21A9-1862-1519-0DA01435FC87}"/>
              </a:ext>
            </a:extLst>
          </p:cNvPr>
          <p:cNvSpPr txBox="1"/>
          <p:nvPr/>
        </p:nvSpPr>
        <p:spPr>
          <a:xfrm>
            <a:off x="6417005" y="3872921"/>
            <a:ext cx="1354931" cy="565146"/>
          </a:xfrm>
          <a:prstGeom prst="rect">
            <a:avLst/>
          </a:prstGeom>
          <a:noFill/>
        </p:spPr>
        <p:txBody>
          <a:bodyPr wrap="square" lIns="36000" tIns="36000" rIns="36000" bIns="3600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defRPr/>
            </a:pPr>
            <a:r>
              <a:rPr lang="en-GB" sz="1600" b="1">
                <a:solidFill>
                  <a:schemeClr val="accent1"/>
                </a:solidFill>
              </a:rPr>
              <a:t>Asset Registration</a:t>
            </a:r>
          </a:p>
        </p:txBody>
      </p:sp>
      <p:sp>
        <p:nvSpPr>
          <p:cNvPr id="146" name="TextBox 145">
            <a:extLst>
              <a:ext uri="{FF2B5EF4-FFF2-40B4-BE49-F238E27FC236}">
                <a16:creationId xmlns:a16="http://schemas.microsoft.com/office/drawing/2014/main" id="{57EE58AD-8AE8-374F-3582-234ABCAA3EFF}"/>
              </a:ext>
            </a:extLst>
          </p:cNvPr>
          <p:cNvSpPr txBox="1"/>
          <p:nvPr/>
        </p:nvSpPr>
        <p:spPr>
          <a:xfrm>
            <a:off x="8397398" y="3922860"/>
            <a:ext cx="1257300" cy="565146"/>
          </a:xfrm>
          <a:prstGeom prst="rect">
            <a:avLst/>
          </a:prstGeom>
          <a:noFill/>
        </p:spPr>
        <p:txBody>
          <a:bodyPr wrap="square" lIns="36000" tIns="36000" rIns="36000" bIns="36000"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1600" b="1">
                <a:solidFill>
                  <a:schemeClr val="accent1"/>
                </a:solidFill>
              </a:rPr>
              <a:t>Bidding Window</a:t>
            </a:r>
          </a:p>
        </p:txBody>
      </p:sp>
      <p:sp>
        <p:nvSpPr>
          <p:cNvPr id="4" name="Rectangle: Rounded Corners 3">
            <a:extLst>
              <a:ext uri="{FF2B5EF4-FFF2-40B4-BE49-F238E27FC236}">
                <a16:creationId xmlns:a16="http://schemas.microsoft.com/office/drawing/2014/main" id="{048DCDA4-F14A-9B5B-5633-88E5ABC53000}"/>
              </a:ext>
            </a:extLst>
          </p:cNvPr>
          <p:cNvSpPr/>
          <p:nvPr/>
        </p:nvSpPr>
        <p:spPr>
          <a:xfrm>
            <a:off x="9026048" y="93184"/>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26099ECF-7616-DDF3-4574-E164FEEAF1DF}"/>
              </a:ext>
            </a:extLst>
          </p:cNvPr>
          <p:cNvSpPr txBox="1"/>
          <p:nvPr/>
        </p:nvSpPr>
        <p:spPr>
          <a:xfrm>
            <a:off x="9176414" y="138678"/>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254D4B4B-AFD4-575D-C7B7-7955C0702D4F}"/>
              </a:ext>
            </a:extLst>
          </p:cNvPr>
          <p:cNvGrpSpPr/>
          <p:nvPr/>
        </p:nvGrpSpPr>
        <p:grpSpPr>
          <a:xfrm>
            <a:off x="9766372" y="5561350"/>
            <a:ext cx="192883" cy="192883"/>
            <a:chOff x="2818210" y="5307806"/>
            <a:chExt cx="192882" cy="192882"/>
          </a:xfrm>
        </p:grpSpPr>
        <p:sp>
          <p:nvSpPr>
            <p:cNvPr id="13" name="Oval 12">
              <a:extLst>
                <a:ext uri="{FF2B5EF4-FFF2-40B4-BE49-F238E27FC236}">
                  <a16:creationId xmlns:a16="http://schemas.microsoft.com/office/drawing/2014/main" id="{2D0C759A-5359-EDE4-9B14-89B3BF12B048}"/>
                </a:ext>
              </a:extLst>
            </p:cNvPr>
            <p:cNvSpPr/>
            <p:nvPr/>
          </p:nvSpPr>
          <p:spPr>
            <a:xfrm>
              <a:off x="2818210" y="5307806"/>
              <a:ext cx="192882" cy="192882"/>
            </a:xfrm>
            <a:prstGeom prst="ellipse">
              <a:avLst/>
            </a:prstGeom>
            <a:solidFill>
              <a:srgbClr val="FFFFFF"/>
            </a:solidFill>
            <a:ln w="12700" cap="flat" cmpd="sng" algn="ctr">
              <a:solidFill>
                <a:srgbClr val="FFFFFF"/>
              </a:solidFill>
              <a:prstDash val="solid"/>
              <a:miter lim="800000"/>
            </a:ln>
            <a:effectLst/>
          </p:spPr>
          <p:txBody>
            <a:bodyPr rtlCol="0"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Graphic 13">
              <a:extLst>
                <a:ext uri="{FF2B5EF4-FFF2-40B4-BE49-F238E27FC236}">
                  <a16:creationId xmlns:a16="http://schemas.microsoft.com/office/drawing/2014/main" id="{E649A80A-C172-AAEE-5BA1-B859CF5CBD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8926" y="5318522"/>
              <a:ext cx="171450" cy="171450"/>
            </a:xfrm>
            <a:prstGeom prst="rect">
              <a:avLst/>
            </a:prstGeom>
          </p:spPr>
        </p:pic>
      </p:grpSp>
    </p:spTree>
    <p:extLst>
      <p:ext uri="{BB962C8B-B14F-4D97-AF65-F5344CB8AC3E}">
        <p14:creationId xmlns:p14="http://schemas.microsoft.com/office/powerpoint/2010/main" val="2597616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139593-9D5A-E5A9-4440-65C984ED0025}"/>
              </a:ext>
            </a:extLst>
          </p:cNvPr>
          <p:cNvSpPr>
            <a:spLocks noGrp="1"/>
          </p:cNvSpPr>
          <p:nvPr>
            <p:ph type="title"/>
          </p:nvPr>
        </p:nvSpPr>
        <p:spPr>
          <a:xfrm>
            <a:off x="592163" y="812218"/>
            <a:ext cx="5139563" cy="1131356"/>
          </a:xfrm>
        </p:spPr>
        <p:txBody>
          <a:bodyPr lIns="91440" tIns="45720" rIns="91440" bIns="45720" anchor="t">
            <a:normAutofit/>
          </a:bodyPr>
          <a:lstStyle/>
          <a:p>
            <a:r>
              <a:rPr lang="en-GB">
                <a:solidFill>
                  <a:srgbClr val="10293E"/>
                </a:solidFill>
                <a:latin typeface="Arial"/>
                <a:cs typeface="Arial"/>
              </a:rPr>
              <a:t>Key dates</a:t>
            </a:r>
            <a:endParaRPr lang="en-GB">
              <a:solidFill>
                <a:srgbClr val="10293E"/>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4E8FD8C3-8D2C-1D9A-3F58-765DF4B901A6}"/>
              </a:ext>
            </a:extLst>
          </p:cNvPr>
          <p:cNvSpPr txBox="1">
            <a:spLocks/>
          </p:cNvSpPr>
          <p:nvPr/>
        </p:nvSpPr>
        <p:spPr>
          <a:xfrm>
            <a:off x="592163" y="2463868"/>
            <a:ext cx="4975024" cy="2403756"/>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1">
              <a:lnSpc>
                <a:spcPct val="110000"/>
              </a:lnSpc>
              <a:spcBef>
                <a:spcPts val="0"/>
              </a:spcBef>
            </a:pPr>
            <a:r>
              <a:rPr lang="en-US" sz="1800" b="1">
                <a:solidFill>
                  <a:schemeClr val="accent1"/>
                </a:solidFill>
                <a:latin typeface="Arial"/>
                <a:cs typeface="Arial"/>
              </a:rPr>
              <a:t>Platform Go Live</a:t>
            </a:r>
            <a:endParaRPr lang="en-US" sz="1800">
              <a:solidFill>
                <a:schemeClr val="accent1"/>
              </a:solidFill>
              <a:latin typeface="Arial"/>
              <a:cs typeface="Arial"/>
            </a:endParaRPr>
          </a:p>
          <a:p>
            <a:pPr lvl="1">
              <a:lnSpc>
                <a:spcPct val="110000"/>
              </a:lnSpc>
              <a:spcBef>
                <a:spcPts val="0"/>
              </a:spcBef>
            </a:pPr>
            <a:r>
              <a:rPr lang="en-US" sz="1600">
                <a:solidFill>
                  <a:schemeClr val="accent4"/>
                </a:solidFill>
                <a:latin typeface="Arial"/>
                <a:cs typeface="Arial"/>
              </a:rPr>
              <a:t>July-24</a:t>
            </a:r>
            <a:endParaRPr lang="en-US">
              <a:solidFill>
                <a:schemeClr val="accent4"/>
              </a:solidFill>
            </a:endParaRPr>
          </a:p>
          <a:p>
            <a:pPr lvl="1">
              <a:lnSpc>
                <a:spcPct val="110000"/>
              </a:lnSpc>
              <a:spcBef>
                <a:spcPts val="0"/>
              </a:spcBef>
            </a:pPr>
            <a:endParaRPr lang="en-US" sz="1800" b="1">
              <a:solidFill>
                <a:schemeClr val="accent1"/>
              </a:solidFill>
              <a:latin typeface="Arial"/>
              <a:cs typeface="Arial"/>
            </a:endParaRPr>
          </a:p>
          <a:p>
            <a:pPr lvl="1">
              <a:lnSpc>
                <a:spcPct val="110000"/>
              </a:lnSpc>
              <a:spcBef>
                <a:spcPts val="0"/>
              </a:spcBef>
            </a:pPr>
            <a:r>
              <a:rPr lang="en-US" sz="1800" b="1">
                <a:solidFill>
                  <a:schemeClr val="accent1"/>
                </a:solidFill>
                <a:latin typeface="Arial"/>
                <a:cs typeface="Arial"/>
              </a:rPr>
              <a:t>Bidding window</a:t>
            </a:r>
            <a:endParaRPr lang="en-US" sz="1800">
              <a:solidFill>
                <a:schemeClr val="accent1"/>
              </a:solidFill>
              <a:cs typeface="Arial"/>
            </a:endParaRPr>
          </a:p>
          <a:p>
            <a:pPr lvl="1">
              <a:lnSpc>
                <a:spcPct val="110000"/>
              </a:lnSpc>
              <a:spcBef>
                <a:spcPts val="0"/>
              </a:spcBef>
            </a:pPr>
            <a:r>
              <a:rPr lang="en-US" sz="1600" b="1">
                <a:solidFill>
                  <a:schemeClr val="accent4"/>
                </a:solidFill>
                <a:latin typeface="Arial"/>
                <a:cs typeface="Arial"/>
              </a:rPr>
              <a:t>VAOU</a:t>
            </a:r>
            <a:r>
              <a:rPr lang="en-US" sz="1600">
                <a:solidFill>
                  <a:schemeClr val="accent4"/>
                </a:solidFill>
                <a:latin typeface="Arial"/>
                <a:cs typeface="Arial"/>
              </a:rPr>
              <a:t>: Aug-24 </a:t>
            </a:r>
          </a:p>
          <a:p>
            <a:pPr lvl="1">
              <a:lnSpc>
                <a:spcPct val="110000"/>
              </a:lnSpc>
              <a:spcBef>
                <a:spcPts val="0"/>
              </a:spcBef>
            </a:pPr>
            <a:r>
              <a:rPr lang="en-US" sz="1600" b="1">
                <a:solidFill>
                  <a:schemeClr val="accent4"/>
                </a:solidFill>
                <a:latin typeface="Arial"/>
                <a:cs typeface="Arial"/>
              </a:rPr>
              <a:t>SAOU</a:t>
            </a:r>
            <a:r>
              <a:rPr lang="en-US" sz="1600">
                <a:solidFill>
                  <a:schemeClr val="accent4"/>
                </a:solidFill>
                <a:latin typeface="Arial"/>
                <a:cs typeface="Arial"/>
              </a:rPr>
              <a:t>: Late Aug-24 </a:t>
            </a:r>
            <a:endParaRPr lang="en-US" b="1">
              <a:solidFill>
                <a:schemeClr val="accent1"/>
              </a:solidFill>
              <a:latin typeface="Arial" panose="020B0604020202020204" pitchFamily="34" charset="0"/>
              <a:cs typeface="Arial" panose="020B0604020202020204" pitchFamily="34" charset="0"/>
            </a:endParaRPr>
          </a:p>
        </p:txBody>
      </p:sp>
      <p:pic>
        <p:nvPicPr>
          <p:cNvPr id="11" name="Picture 10" descr="A wind turbine in a snowy field&#10;&#10;Description automatically generated">
            <a:extLst>
              <a:ext uri="{FF2B5EF4-FFF2-40B4-BE49-F238E27FC236}">
                <a16:creationId xmlns:a16="http://schemas.microsoft.com/office/drawing/2014/main" id="{BE3A2CF2-8747-DA4E-70CB-CADFB3C1A670}"/>
              </a:ext>
            </a:extLst>
          </p:cNvPr>
          <p:cNvPicPr>
            <a:picLocks noChangeAspect="1"/>
          </p:cNvPicPr>
          <p:nvPr/>
        </p:nvPicPr>
        <p:blipFill>
          <a:blip r:embed="rId3"/>
          <a:stretch>
            <a:fillRect/>
          </a:stretch>
        </p:blipFill>
        <p:spPr>
          <a:xfrm>
            <a:off x="3814750" y="1204503"/>
            <a:ext cx="9023195" cy="5120267"/>
          </a:xfrm>
          <a:prstGeom prst="rect">
            <a:avLst/>
          </a:prstGeom>
        </p:spPr>
      </p:pic>
      <p:pic>
        <p:nvPicPr>
          <p:cNvPr id="13" name="Picture 12" descr="A blue letters on a black background&#10;&#10;Description automatically generated">
            <a:extLst>
              <a:ext uri="{FF2B5EF4-FFF2-40B4-BE49-F238E27FC236}">
                <a16:creationId xmlns:a16="http://schemas.microsoft.com/office/drawing/2014/main" id="{778EDAC8-9707-9CB4-6686-407CB54682A5}"/>
              </a:ext>
            </a:extLst>
          </p:cNvPr>
          <p:cNvPicPr>
            <a:picLocks noChangeAspect="1"/>
          </p:cNvPicPr>
          <p:nvPr/>
        </p:nvPicPr>
        <p:blipFill>
          <a:blip r:embed="rId4"/>
          <a:stretch>
            <a:fillRect/>
          </a:stretch>
        </p:blipFill>
        <p:spPr>
          <a:xfrm>
            <a:off x="23656" y="1291319"/>
            <a:ext cx="2923267" cy="774050"/>
          </a:xfrm>
          <a:prstGeom prst="rect">
            <a:avLst/>
          </a:prstGeom>
        </p:spPr>
      </p:pic>
      <p:pic>
        <p:nvPicPr>
          <p:cNvPr id="15" name="Graphic 14" descr="Daily calendar with solid fill">
            <a:extLst>
              <a:ext uri="{FF2B5EF4-FFF2-40B4-BE49-F238E27FC236}">
                <a16:creationId xmlns:a16="http://schemas.microsoft.com/office/drawing/2014/main" id="{C851FAA7-0EBE-A1D4-2778-5E21504257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3431" y="2464186"/>
            <a:ext cx="412596" cy="468352"/>
          </a:xfrm>
          <a:prstGeom prst="rect">
            <a:avLst/>
          </a:prstGeom>
        </p:spPr>
      </p:pic>
      <p:pic>
        <p:nvPicPr>
          <p:cNvPr id="16" name="Graphic 15" descr="Daily calendar with solid fill">
            <a:extLst>
              <a:ext uri="{FF2B5EF4-FFF2-40B4-BE49-F238E27FC236}">
                <a16:creationId xmlns:a16="http://schemas.microsoft.com/office/drawing/2014/main" id="{137E773F-7AAE-458C-683C-C25F1C9CF2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565" y="3613748"/>
            <a:ext cx="412596" cy="468352"/>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94BEA634-E857-9E14-DB20-4C44F77849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2817" y="1138085"/>
            <a:ext cx="3313183" cy="1080518"/>
          </a:xfrm>
          <a:prstGeom prst="rect">
            <a:avLst/>
          </a:prstGeom>
        </p:spPr>
      </p:pic>
      <p:sp>
        <p:nvSpPr>
          <p:cNvPr id="4" name="Rectangle: Rounded Corners 3">
            <a:extLst>
              <a:ext uri="{FF2B5EF4-FFF2-40B4-BE49-F238E27FC236}">
                <a16:creationId xmlns:a16="http://schemas.microsoft.com/office/drawing/2014/main" id="{BDCD4A7D-8123-4AF4-C25F-043A00282059}"/>
              </a:ext>
            </a:extLst>
          </p:cNvPr>
          <p:cNvSpPr/>
          <p:nvPr/>
        </p:nvSpPr>
        <p:spPr>
          <a:xfrm>
            <a:off x="9113037" y="126452"/>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F2EF847-E722-3E56-D9AF-9A28E94D789D}"/>
              </a:ext>
            </a:extLst>
          </p:cNvPr>
          <p:cNvSpPr txBox="1"/>
          <p:nvPr/>
        </p:nvSpPr>
        <p:spPr>
          <a:xfrm>
            <a:off x="9263403" y="171946"/>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033340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8C3D-6496-4C4C-B005-8F5AD6D5BD45}"/>
              </a:ext>
            </a:extLst>
          </p:cNvPr>
          <p:cNvSpPr>
            <a:spLocks noGrp="1"/>
          </p:cNvSpPr>
          <p:nvPr>
            <p:ph type="title"/>
          </p:nvPr>
        </p:nvSpPr>
        <p:spPr/>
        <p:txBody>
          <a:bodyPr/>
          <a:lstStyle/>
          <a:p>
            <a:r>
              <a:rPr lang="en-GB"/>
              <a:t>PROCUREMENT deadlines</a:t>
            </a:r>
          </a:p>
        </p:txBody>
      </p:sp>
      <p:graphicFrame>
        <p:nvGraphicFramePr>
          <p:cNvPr id="4" name="Table 3">
            <a:extLst>
              <a:ext uri="{FF2B5EF4-FFF2-40B4-BE49-F238E27FC236}">
                <a16:creationId xmlns:a16="http://schemas.microsoft.com/office/drawing/2014/main" id="{8671BEC3-23F0-9DDE-6075-C8D8988F3AE6}"/>
              </a:ext>
            </a:extLst>
          </p:cNvPr>
          <p:cNvGraphicFramePr>
            <a:graphicFrameLocks noGrp="1"/>
          </p:cNvGraphicFramePr>
          <p:nvPr>
            <p:extLst>
              <p:ext uri="{D42A27DB-BD31-4B8C-83A1-F6EECF244321}">
                <p14:modId xmlns:p14="http://schemas.microsoft.com/office/powerpoint/2010/main" val="2319601268"/>
              </p:ext>
            </p:extLst>
          </p:nvPr>
        </p:nvGraphicFramePr>
        <p:xfrm>
          <a:off x="592060" y="1936244"/>
          <a:ext cx="10682502" cy="3658322"/>
        </p:xfrm>
        <a:graphic>
          <a:graphicData uri="http://schemas.openxmlformats.org/drawingml/2006/table">
            <a:tbl>
              <a:tblPr firstRow="1" firstCol="1"/>
              <a:tblGrid>
                <a:gridCol w="1015250">
                  <a:extLst>
                    <a:ext uri="{9D8B030D-6E8A-4147-A177-3AD203B41FA5}">
                      <a16:colId xmlns:a16="http://schemas.microsoft.com/office/drawing/2014/main" val="3182998646"/>
                    </a:ext>
                  </a:extLst>
                </a:gridCol>
                <a:gridCol w="7181992">
                  <a:extLst>
                    <a:ext uri="{9D8B030D-6E8A-4147-A177-3AD203B41FA5}">
                      <a16:colId xmlns:a16="http://schemas.microsoft.com/office/drawing/2014/main" val="2079962718"/>
                    </a:ext>
                  </a:extLst>
                </a:gridCol>
                <a:gridCol w="2485260">
                  <a:extLst>
                    <a:ext uri="{9D8B030D-6E8A-4147-A177-3AD203B41FA5}">
                      <a16:colId xmlns:a16="http://schemas.microsoft.com/office/drawing/2014/main" val="992667211"/>
                    </a:ext>
                  </a:extLst>
                </a:gridCol>
              </a:tblGrid>
              <a:tr h="453708">
                <a:tc>
                  <a:txBody>
                    <a:bodyPr/>
                    <a:lstStyle/>
                    <a:p>
                      <a:pPr algn="ctr" rtl="0" fontAlgn="ctr"/>
                      <a:endParaRPr lang="en-GB" sz="1800" b="1" i="0" u="sng" strike="noStrike">
                        <a:solidFill>
                          <a:srgbClr val="FFFFFF"/>
                        </a:solidFill>
                        <a:effectLst/>
                        <a:latin typeface="Arial"/>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800" b="1" i="0" u="sng" strike="noStrike" dirty="0">
                          <a:solidFill>
                            <a:srgbClr val="FFFFFF"/>
                          </a:solidFill>
                          <a:effectLst/>
                          <a:latin typeface="Arial"/>
                        </a:rPr>
                        <a:t>Procurement Steps</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tc>
                  <a:txBody>
                    <a:bodyPr/>
                    <a:lstStyle/>
                    <a:p>
                      <a:pPr algn="ctr" rtl="0" fontAlgn="ctr"/>
                      <a:r>
                        <a:rPr lang="en-GB" sz="1800" b="1" i="0" u="sng" strike="noStrike">
                          <a:solidFill>
                            <a:srgbClr val="FFFFFF"/>
                          </a:solidFill>
                          <a:effectLst/>
                          <a:latin typeface="Arial"/>
                        </a:rPr>
                        <a:t>Deadline</a:t>
                      </a:r>
                    </a:p>
                  </a:txBody>
                  <a:tcPr marL="4208" marR="4208" marT="42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solidFill>
                      <a:srgbClr val="003E66"/>
                    </a:solidFill>
                  </a:tcPr>
                </a:tc>
                <a:extLst>
                  <a:ext uri="{0D108BD9-81ED-4DB2-BD59-A6C34878D82A}">
                    <a16:rowId xmlns:a16="http://schemas.microsoft.com/office/drawing/2014/main" val="2363838680"/>
                  </a:ext>
                </a:extLst>
              </a:tr>
              <a:tr h="357769">
                <a:tc rowSpan="5">
                  <a:txBody>
                    <a:bodyPr/>
                    <a:lstStyle/>
                    <a:p>
                      <a:pPr algn="ctr" rtl="0" fontAlgn="ctr"/>
                      <a:r>
                        <a:rPr lang="en-GB" sz="1600" kern="1200">
                          <a:solidFill>
                            <a:schemeClr val="accent1"/>
                          </a:solidFill>
                          <a:latin typeface="Arial" panose="020B0604020202020204" pitchFamily="34" charset="0"/>
                          <a:ea typeface="+mn-ea"/>
                          <a:cs typeface="Arial" panose="020B0604020202020204" pitchFamily="34" charset="0"/>
                        </a:rPr>
                        <a:t>Current Process</a:t>
                      </a:r>
                    </a:p>
                  </a:txBody>
                  <a:tcPr marL="4208" marR="4208" marT="4208" marB="0" vert="vert27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600" kern="1200" dirty="0">
                          <a:solidFill>
                            <a:schemeClr val="accent1"/>
                          </a:solidFill>
                          <a:latin typeface="Arial" panose="020B0604020202020204" pitchFamily="34" charset="0"/>
                          <a:ea typeface="+mn-ea"/>
                          <a:cs typeface="Arial" panose="020B0604020202020204" pitchFamily="34" charset="0"/>
                        </a:rPr>
                        <a:t>Recommended date for DPS submission (for May Mini-Competition)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algn="ctr" rtl="0" fontAlgn="ctr"/>
                      <a:r>
                        <a:rPr lang="en-GB" sz="1600" kern="1200" dirty="0">
                          <a:solidFill>
                            <a:schemeClr val="accent1"/>
                          </a:solidFill>
                          <a:latin typeface="Arial" panose="020B0604020202020204" pitchFamily="34" charset="0"/>
                          <a:ea typeface="+mn-ea"/>
                          <a:cs typeface="Arial" panose="020B0604020202020204" pitchFamily="34" charset="0"/>
                        </a:rPr>
                        <a:t> 10th May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157860243"/>
                  </a:ext>
                </a:extLst>
              </a:tr>
              <a:tr h="274875">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May Mini-competition: Overarching agreement acceptance opens</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20th May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523891061"/>
                  </a:ext>
                </a:extLst>
              </a:tr>
              <a:tr h="336944">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May Mini-competition: Overarching agreement acceptance closes</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3rd June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657072869"/>
                  </a:ext>
                </a:extLst>
              </a:tr>
              <a:tr h="328077">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May Bidding window opens</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20th May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927050719"/>
                  </a:ext>
                </a:extLst>
              </a:tr>
              <a:tr h="467876">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kern="1200">
                          <a:solidFill>
                            <a:schemeClr val="accent1"/>
                          </a:solidFill>
                          <a:latin typeface="Arial" panose="020B0604020202020204" pitchFamily="34" charset="0"/>
                          <a:ea typeface="+mn-ea"/>
                          <a:cs typeface="Arial" panose="020B0604020202020204" pitchFamily="34" charset="0"/>
                        </a:rPr>
                        <a:t>May Bidding window closes</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600" kern="1200">
                          <a:solidFill>
                            <a:schemeClr val="accent1"/>
                          </a:solidFill>
                          <a:latin typeface="Arial" panose="020B0604020202020204" pitchFamily="34" charset="0"/>
                          <a:ea typeface="+mn-ea"/>
                          <a:cs typeface="Arial" panose="020B0604020202020204" pitchFamily="34" charset="0"/>
                        </a:rPr>
                        <a:t>3rd June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3994131410"/>
                  </a:ext>
                </a:extLst>
              </a:tr>
              <a:tr h="382414">
                <a:tc rowSpan="4">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Electron Connect</a:t>
                      </a:r>
                    </a:p>
                  </a:txBody>
                  <a:tcPr marL="4208" marR="4208" marT="4208" marB="0" vert="vert27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Long and Short Term bidding windows</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August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793480104"/>
                  </a:ext>
                </a:extLst>
              </a:tr>
              <a:tr h="310342">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dirty="0">
                          <a:solidFill>
                            <a:schemeClr val="accent1"/>
                          </a:solidFill>
                          <a:latin typeface="Arial" panose="020B0604020202020204" pitchFamily="34" charset="0"/>
                          <a:ea typeface="+mn-ea"/>
                          <a:cs typeface="Arial" panose="020B0604020202020204" pitchFamily="34" charset="0"/>
                        </a:rPr>
                        <a:t>Call off contracts awarded</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E66"/>
                          </a:solidFill>
                          <a:effectLst/>
                          <a:uLnTx/>
                          <a:uFillTx/>
                          <a:latin typeface="Arial" panose="020B0604020202020204" pitchFamily="34" charset="0"/>
                          <a:ea typeface="+mn-ea"/>
                          <a:cs typeface="Arial" panose="020B0604020202020204" pitchFamily="34" charset="0"/>
                        </a:rPr>
                        <a:t>August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1996466023"/>
                  </a:ext>
                </a:extLst>
              </a:tr>
              <a:tr h="292609">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Flexibility services live</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E66"/>
                          </a:solidFill>
                          <a:effectLst/>
                          <a:uLnTx/>
                          <a:uFillTx/>
                          <a:latin typeface="Arial" panose="020B0604020202020204" pitchFamily="34" charset="0"/>
                          <a:ea typeface="+mn-ea"/>
                          <a:cs typeface="Arial" panose="020B0604020202020204" pitchFamily="34" charset="0"/>
                        </a:rPr>
                        <a:t>September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523718971"/>
                  </a:ext>
                </a:extLst>
              </a:tr>
              <a:tr h="453708">
                <a:tc vMerge="1">
                  <a:txBody>
                    <a:bodyPr/>
                    <a:lstStyle/>
                    <a:p>
                      <a:pPr marL="0" algn="ctr" defTabSz="914400" rtl="0" eaLnBrk="1" fontAlgn="ctr" latinLnBrk="0" hangingPunct="1"/>
                      <a:endParaRPr lang="en-GB" sz="1600" kern="1200">
                        <a:solidFill>
                          <a:schemeClr val="accent1"/>
                        </a:solidFill>
                        <a:latin typeface="Arial" panose="020B0604020202020204" pitchFamily="34" charset="0"/>
                        <a:ea typeface="+mn-ea"/>
                        <a:cs typeface="Arial" panose="020B0604020202020204" pitchFamily="34" charset="0"/>
                      </a:endParaRP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algn="ctr" defTabSz="914400" rtl="0" eaLnBrk="1" fontAlgn="ctr" latinLnBrk="0" hangingPunct="1"/>
                      <a:r>
                        <a:rPr lang="en-GB" sz="1600" kern="1200">
                          <a:solidFill>
                            <a:schemeClr val="accent1"/>
                          </a:solidFill>
                          <a:latin typeface="Arial" panose="020B0604020202020204" pitchFamily="34" charset="0"/>
                          <a:ea typeface="+mn-ea"/>
                          <a:cs typeface="Arial" panose="020B0604020202020204" pitchFamily="34" charset="0"/>
                        </a:rPr>
                        <a:t>Launch September Mini-competition</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3E66"/>
                          </a:solidFill>
                          <a:effectLst/>
                          <a:uLnTx/>
                          <a:uFillTx/>
                          <a:latin typeface="Arial" panose="020B0604020202020204" pitchFamily="34" charset="0"/>
                          <a:ea typeface="+mn-ea"/>
                          <a:cs typeface="Arial" panose="020B0604020202020204" pitchFamily="34" charset="0"/>
                        </a:rPr>
                        <a:t>September 2024</a:t>
                      </a:r>
                    </a:p>
                  </a:txBody>
                  <a:tcPr marL="4208" marR="4208" marT="4208" marB="0" anchor="ctr">
                    <a:lnL w="12700" cap="flat" cmpd="sng" algn="ctr">
                      <a:solidFill>
                        <a:srgbClr val="253746"/>
                      </a:solidFill>
                      <a:prstDash val="solid"/>
                      <a:round/>
                      <a:headEnd type="none" w="med" len="med"/>
                      <a:tailEnd type="none" w="med" len="med"/>
                    </a:lnL>
                    <a:lnR w="12700" cap="flat" cmpd="sng" algn="ctr">
                      <a:solidFill>
                        <a:srgbClr val="253746"/>
                      </a:solidFill>
                      <a:prstDash val="solid"/>
                      <a:round/>
                      <a:headEnd type="none" w="med" len="med"/>
                      <a:tailEnd type="none" w="med" len="med"/>
                    </a:lnR>
                    <a:lnT w="12700" cap="flat" cmpd="sng" algn="ctr">
                      <a:solidFill>
                        <a:srgbClr val="253746"/>
                      </a:solidFill>
                      <a:prstDash val="solid"/>
                      <a:round/>
                      <a:headEnd type="none" w="med" len="med"/>
                      <a:tailEnd type="none" w="med" len="med"/>
                    </a:lnT>
                    <a:lnB w="12700" cap="flat" cmpd="sng" algn="ctr">
                      <a:solidFill>
                        <a:srgbClr val="253746"/>
                      </a:solidFill>
                      <a:prstDash val="solid"/>
                      <a:round/>
                      <a:headEnd type="none" w="med" len="med"/>
                      <a:tailEnd type="none" w="med" len="med"/>
                    </a:lnB>
                  </a:tcPr>
                </a:tc>
                <a:extLst>
                  <a:ext uri="{0D108BD9-81ED-4DB2-BD59-A6C34878D82A}">
                    <a16:rowId xmlns:a16="http://schemas.microsoft.com/office/drawing/2014/main" val="2040203001"/>
                  </a:ext>
                </a:extLst>
              </a:tr>
            </a:tbl>
          </a:graphicData>
        </a:graphic>
      </p:graphicFrame>
      <p:sp>
        <p:nvSpPr>
          <p:cNvPr id="3" name="Rectangle: Rounded Corners 2">
            <a:extLst>
              <a:ext uri="{FF2B5EF4-FFF2-40B4-BE49-F238E27FC236}">
                <a16:creationId xmlns:a16="http://schemas.microsoft.com/office/drawing/2014/main" id="{9086684D-D096-79DB-9815-B00740482C04}"/>
              </a:ext>
            </a:extLst>
          </p:cNvPr>
          <p:cNvSpPr/>
          <p:nvPr/>
        </p:nvSpPr>
        <p:spPr>
          <a:xfrm>
            <a:off x="9034979"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F28D4931-3F06-E2CD-D203-570C8F4063C6}"/>
              </a:ext>
            </a:extLst>
          </p:cNvPr>
          <p:cNvSpPr txBox="1"/>
          <p:nvPr/>
        </p:nvSpPr>
        <p:spPr>
          <a:xfrm>
            <a:off x="9185345"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8541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00B58B-81B3-C4C3-B64E-410EA2C1C286}"/>
              </a:ext>
            </a:extLst>
          </p:cNvPr>
          <p:cNvSpPr>
            <a:spLocks noGrp="1"/>
          </p:cNvSpPr>
          <p:nvPr>
            <p:ph type="ctrTitle"/>
          </p:nvPr>
        </p:nvSpPr>
        <p:spPr>
          <a:xfrm>
            <a:off x="1196306" y="-77086"/>
            <a:ext cx="8753809" cy="1519238"/>
          </a:xfrm>
        </p:spPr>
        <p:txBody>
          <a:bodyPr/>
          <a:lstStyle/>
          <a:p>
            <a:r>
              <a:rPr lang="en-GB" sz="3200" i="0"/>
              <a:t>THANK YOU FOR JOINING US TODAY</a:t>
            </a:r>
          </a:p>
        </p:txBody>
      </p:sp>
      <p:sp>
        <p:nvSpPr>
          <p:cNvPr id="7" name="Rectangle: Single Corner Snipped 6">
            <a:extLst>
              <a:ext uri="{FF2B5EF4-FFF2-40B4-BE49-F238E27FC236}">
                <a16:creationId xmlns:a16="http://schemas.microsoft.com/office/drawing/2014/main" id="{AEE80C07-4F1B-5D90-186B-661AAA6C5EEA}"/>
              </a:ext>
            </a:extLst>
          </p:cNvPr>
          <p:cNvSpPr/>
          <p:nvPr/>
        </p:nvSpPr>
        <p:spPr>
          <a:xfrm flipV="1">
            <a:off x="8316503" y="1739026"/>
            <a:ext cx="2620324" cy="3817972"/>
          </a:xfrm>
          <a:prstGeom prst="snip1Rect">
            <a:avLst>
              <a:gd name="adj" fmla="val 14058"/>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Single Corner Snipped 7">
            <a:extLst>
              <a:ext uri="{FF2B5EF4-FFF2-40B4-BE49-F238E27FC236}">
                <a16:creationId xmlns:a16="http://schemas.microsoft.com/office/drawing/2014/main" id="{453DC0C1-FA31-B42E-6B15-25E9A2003286}"/>
              </a:ext>
            </a:extLst>
          </p:cNvPr>
          <p:cNvSpPr/>
          <p:nvPr/>
        </p:nvSpPr>
        <p:spPr>
          <a:xfrm flipV="1">
            <a:off x="175878" y="5979281"/>
            <a:ext cx="8077786" cy="508838"/>
          </a:xfrm>
          <a:prstGeom prst="snip1Rect">
            <a:avLst>
              <a:gd name="adj" fmla="val 42105"/>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1414214-8032-3DBF-806E-5F1AF6898CC4}"/>
              </a:ext>
            </a:extLst>
          </p:cNvPr>
          <p:cNvSpPr txBox="1"/>
          <p:nvPr/>
        </p:nvSpPr>
        <p:spPr>
          <a:xfrm>
            <a:off x="277478" y="6054094"/>
            <a:ext cx="8605416" cy="615553"/>
          </a:xfrm>
          <a:prstGeom prst="rect">
            <a:avLst/>
          </a:prstGeom>
          <a:noFill/>
        </p:spPr>
        <p:txBody>
          <a:bodyPr wrap="square">
            <a:spAutoFit/>
          </a:bodyPr>
          <a:lstStyle/>
          <a:p>
            <a:r>
              <a:rPr kumimoji="0" lang="en-GB" sz="1600" b="1" i="0" u="none" strike="noStrike" kern="1200" cap="none" spc="0" normalizeH="0" baseline="0" noProof="0">
                <a:ln>
                  <a:noFill/>
                </a:ln>
                <a:solidFill>
                  <a:prstClr val="white"/>
                </a:solidFill>
                <a:effectLst/>
                <a:uLnTx/>
                <a:uFillTx/>
                <a:latin typeface="Arial"/>
                <a:ea typeface="+mn-ea"/>
                <a:cs typeface="+mn-cs"/>
              </a:rPr>
              <a:t>You can contact our team by emailing: </a:t>
            </a:r>
            <a:r>
              <a:rPr lang="en-GB" sz="1600" b="1" u="sng">
                <a:solidFill>
                  <a:schemeClr val="bg1"/>
                </a:solidFill>
              </a:rPr>
              <a:t>flexibilityprocurement@sse.com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pic>
        <p:nvPicPr>
          <p:cNvPr id="17" name="Content Placeholder 8" descr="A qr code on a black background&#10;&#10;Description automatically generated">
            <a:extLst>
              <a:ext uri="{FF2B5EF4-FFF2-40B4-BE49-F238E27FC236}">
                <a16:creationId xmlns:a16="http://schemas.microsoft.com/office/drawing/2014/main" id="{76E4E03B-0800-EA21-4CA1-D60471AB6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1106" y="2056206"/>
            <a:ext cx="2371903" cy="2371903"/>
          </a:xfrm>
          <a:prstGeom prst="rect">
            <a:avLst/>
          </a:prstGeom>
        </p:spPr>
      </p:pic>
      <p:sp>
        <p:nvSpPr>
          <p:cNvPr id="19" name="TextBox 18">
            <a:extLst>
              <a:ext uri="{FF2B5EF4-FFF2-40B4-BE49-F238E27FC236}">
                <a16:creationId xmlns:a16="http://schemas.microsoft.com/office/drawing/2014/main" id="{BD85CEC6-0D5D-418C-E1A5-D75FBE1B0A9F}"/>
              </a:ext>
            </a:extLst>
          </p:cNvPr>
          <p:cNvSpPr txBox="1"/>
          <p:nvPr/>
        </p:nvSpPr>
        <p:spPr>
          <a:xfrm>
            <a:off x="8471106" y="4537097"/>
            <a:ext cx="21915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mn-cs"/>
              </a:rPr>
              <a:t>Sign up to our DSO Newsletter</a:t>
            </a:r>
          </a:p>
        </p:txBody>
      </p:sp>
      <p:pic>
        <p:nvPicPr>
          <p:cNvPr id="31" name="Picture 30" descr="A close-up of a logo&#10;&#10;Description automatically generated">
            <a:extLst>
              <a:ext uri="{FF2B5EF4-FFF2-40B4-BE49-F238E27FC236}">
                <a16:creationId xmlns:a16="http://schemas.microsoft.com/office/drawing/2014/main" id="{2767C9BD-1572-BED2-BDDD-24CD22915B79}"/>
              </a:ext>
            </a:extLst>
          </p:cNvPr>
          <p:cNvPicPr>
            <a:picLocks noChangeAspect="1"/>
          </p:cNvPicPr>
          <p:nvPr/>
        </p:nvPicPr>
        <p:blipFill>
          <a:blip r:embed="rId4"/>
          <a:stretch>
            <a:fillRect/>
          </a:stretch>
        </p:blipFill>
        <p:spPr>
          <a:xfrm>
            <a:off x="7894311" y="4959092"/>
            <a:ext cx="4297689" cy="1898908"/>
          </a:xfrm>
          <a:prstGeom prst="rect">
            <a:avLst/>
          </a:prstGeom>
        </p:spPr>
      </p:pic>
      <p:sp>
        <p:nvSpPr>
          <p:cNvPr id="9" name="TextBox 8">
            <a:extLst>
              <a:ext uri="{FF2B5EF4-FFF2-40B4-BE49-F238E27FC236}">
                <a16:creationId xmlns:a16="http://schemas.microsoft.com/office/drawing/2014/main" id="{CD934CD6-1651-2590-4856-592C2B9B8FD6}"/>
              </a:ext>
            </a:extLst>
          </p:cNvPr>
          <p:cNvSpPr txBox="1"/>
          <p:nvPr/>
        </p:nvSpPr>
        <p:spPr>
          <a:xfrm>
            <a:off x="175878" y="3804930"/>
            <a:ext cx="615547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Speaker Contact Details:</a:t>
            </a:r>
          </a:p>
          <a:p>
            <a:r>
              <a:rPr lang="en-GB" u="sng" dirty="0" err="1">
                <a:solidFill>
                  <a:schemeClr val="bg1"/>
                </a:solidFill>
              </a:rPr>
              <a:t>catherine.winning@sse.com</a:t>
            </a:r>
            <a:endParaRPr lang="en-GB" u="sng" dirty="0">
              <a:solidFill>
                <a:schemeClr val="bg1"/>
              </a:solidFill>
            </a:endParaRPr>
          </a:p>
          <a:p>
            <a:r>
              <a:rPr lang="en-GB" u="sng" dirty="0" err="1">
                <a:solidFill>
                  <a:schemeClr val="bg1"/>
                </a:solidFill>
              </a:rPr>
              <a:t>ronke.ajadi@sse.com</a:t>
            </a:r>
            <a:br>
              <a:rPr lang="en-GB" b="1" u="sng" dirty="0">
                <a:solidFill>
                  <a:schemeClr val="bg1"/>
                </a:solidFill>
              </a:rPr>
            </a:br>
            <a:r>
              <a:rPr lang="en-GB" u="sng" dirty="0" err="1">
                <a:solidFill>
                  <a:schemeClr val="bg1"/>
                </a:solidFill>
                <a:hlinkClick r:id="rId5">
                  <a:extLst>
                    <a:ext uri="{A12FA001-AC4F-418D-AE19-62706E023703}">
                      <ahyp:hlinkClr xmlns:ahyp="http://schemas.microsoft.com/office/drawing/2018/hyperlinkcolor" val="tx"/>
                    </a:ext>
                  </a:extLst>
                </a:hlinkClick>
              </a:rPr>
              <a:t>Iain.dallas@sse.com</a:t>
            </a:r>
            <a:endParaRPr lang="en-GB" u="sng" dirty="0">
              <a:solidFill>
                <a:schemeClr val="bg1"/>
              </a:solidFill>
            </a:endParaRPr>
          </a:p>
          <a:p>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B78A2C48-CC9C-4E26-1D6A-96F3266452F2}"/>
              </a:ext>
            </a:extLst>
          </p:cNvPr>
          <p:cNvPicPr>
            <a:picLocks noChangeAspect="1"/>
          </p:cNvPicPr>
          <p:nvPr/>
        </p:nvPicPr>
        <p:blipFill>
          <a:blip r:embed="rId6"/>
          <a:stretch>
            <a:fillRect/>
          </a:stretch>
        </p:blipFill>
        <p:spPr>
          <a:xfrm>
            <a:off x="3186282" y="1739027"/>
            <a:ext cx="2620324" cy="26171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EB0E91B1-9840-C4A6-7386-829B3C027705}"/>
              </a:ext>
            </a:extLst>
          </p:cNvPr>
          <p:cNvPicPr>
            <a:picLocks noChangeAspect="1"/>
          </p:cNvPicPr>
          <p:nvPr/>
        </p:nvPicPr>
        <p:blipFill>
          <a:blip r:embed="rId7"/>
          <a:stretch>
            <a:fillRect/>
          </a:stretch>
        </p:blipFill>
        <p:spPr>
          <a:xfrm>
            <a:off x="5476833" y="3143350"/>
            <a:ext cx="2555274" cy="24136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1" name="Rectangle: Rounded Corners 10">
            <a:extLst>
              <a:ext uri="{FF2B5EF4-FFF2-40B4-BE49-F238E27FC236}">
                <a16:creationId xmlns:a16="http://schemas.microsoft.com/office/drawing/2014/main" id="{7E76E6FD-C8F4-2186-EC8F-166D2BD97B46}"/>
              </a:ext>
            </a:extLst>
          </p:cNvPr>
          <p:cNvSpPr/>
          <p:nvPr/>
        </p:nvSpPr>
        <p:spPr>
          <a:xfrm>
            <a:off x="9113037" y="126452"/>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EBEDB09-24FC-E759-68FD-788F452E3E2D}"/>
              </a:ext>
            </a:extLst>
          </p:cNvPr>
          <p:cNvSpPr txBox="1"/>
          <p:nvPr/>
        </p:nvSpPr>
        <p:spPr>
          <a:xfrm>
            <a:off x="9263403" y="171946"/>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52163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95616-BE98-4CA1-7313-6FF39FB1773B}"/>
              </a:ext>
            </a:extLst>
          </p:cNvPr>
          <p:cNvSpPr/>
          <p:nvPr/>
        </p:nvSpPr>
        <p:spPr>
          <a:xfrm>
            <a:off x="0" y="0"/>
            <a:ext cx="12118157" cy="68580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Solar panels and wind turbines in a field&#10;&#10;Description automatically generated">
            <a:extLst>
              <a:ext uri="{FF2B5EF4-FFF2-40B4-BE49-F238E27FC236}">
                <a16:creationId xmlns:a16="http://schemas.microsoft.com/office/drawing/2014/main" id="{C48E9BD3-8322-7394-F2B1-C8FD037C9053}"/>
              </a:ext>
            </a:extLst>
          </p:cNvPr>
          <p:cNvPicPr>
            <a:picLocks noChangeAspect="1"/>
          </p:cNvPicPr>
          <p:nvPr/>
        </p:nvPicPr>
        <p:blipFill rotWithShape="1">
          <a:blip r:embed="rId2" cstate="screen">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7E4542D-6869-4F97-BA2F-28CA2C1746C1}"/>
              </a:ext>
            </a:extLst>
          </p:cNvPr>
          <p:cNvSpPr>
            <a:spLocks noGrp="1"/>
          </p:cNvSpPr>
          <p:nvPr>
            <p:ph type="ctrTitle"/>
          </p:nvPr>
        </p:nvSpPr>
        <p:spPr>
          <a:xfrm>
            <a:off x="1289148" y="1715784"/>
            <a:ext cx="7895372" cy="1019617"/>
          </a:xfrm>
        </p:spPr>
        <p:txBody>
          <a:bodyPr/>
          <a:lstStyle/>
          <a:p>
            <a:r>
              <a:rPr lang="en-GB" sz="4400">
                <a:cs typeface="Arial"/>
              </a:rPr>
              <a:t>Flexibility Overview</a:t>
            </a:r>
            <a:endParaRPr lang="en-US" sz="4400"/>
          </a:p>
        </p:txBody>
      </p:sp>
      <p:sp>
        <p:nvSpPr>
          <p:cNvPr id="4" name="TextBox 3">
            <a:extLst>
              <a:ext uri="{FF2B5EF4-FFF2-40B4-BE49-F238E27FC236}">
                <a16:creationId xmlns:a16="http://schemas.microsoft.com/office/drawing/2014/main" id="{5784F99F-FEC8-B8C0-215E-F4C875C6E5F5}"/>
              </a:ext>
            </a:extLst>
          </p:cNvPr>
          <p:cNvSpPr txBox="1"/>
          <p:nvPr/>
        </p:nvSpPr>
        <p:spPr>
          <a:xfrm>
            <a:off x="1096766" y="1448924"/>
            <a:ext cx="3536879"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64A1BB"/>
              </a:solidFill>
              <a:effectLst/>
              <a:uLnTx/>
              <a:uFillTx/>
              <a:latin typeface="Arial"/>
              <a:ea typeface="+mn-ea"/>
              <a:cs typeface="Arial"/>
            </a:endParaRPr>
          </a:p>
        </p:txBody>
      </p:sp>
      <p:sp>
        <p:nvSpPr>
          <p:cNvPr id="5" name="TextBox 4">
            <a:extLst>
              <a:ext uri="{FF2B5EF4-FFF2-40B4-BE49-F238E27FC236}">
                <a16:creationId xmlns:a16="http://schemas.microsoft.com/office/drawing/2014/main" id="{3E7D5E48-6704-635A-A297-4CE730521435}"/>
              </a:ext>
            </a:extLst>
          </p:cNvPr>
          <p:cNvSpPr txBox="1"/>
          <p:nvPr/>
        </p:nvSpPr>
        <p:spPr>
          <a:xfrm>
            <a:off x="1202382" y="2846210"/>
            <a:ext cx="5805536" cy="1138773"/>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a:ea typeface="+mn-ea"/>
                <a:cs typeface="Arial"/>
              </a:rPr>
              <a:t>Catherine Winning</a:t>
            </a:r>
            <a:r>
              <a:rPr kumimoji="0" lang="en-GB" sz="2000" b="1" i="0" u="none" strike="noStrike" kern="1200" cap="none" spc="0" normalizeH="0" baseline="0" noProof="0">
                <a:ln>
                  <a:noFill/>
                </a:ln>
                <a:solidFill>
                  <a:prstClr val="white"/>
                </a:solidFill>
                <a:effectLst/>
                <a:uLnTx/>
                <a:uFillTx/>
                <a:latin typeface="Arial"/>
                <a:ea typeface="+mn-ea"/>
                <a:cs typeface="Arial"/>
              </a:rPr>
              <a:t>, </a:t>
            </a:r>
            <a:br>
              <a:rPr kumimoji="0" lang="en-GB" sz="2000" b="1" i="0" u="none" strike="noStrike" kern="1200" cap="none" spc="0" normalizeH="0" baseline="0" noProof="0">
                <a:ln>
                  <a:noFill/>
                </a:ln>
                <a:solidFill>
                  <a:prstClr val="white"/>
                </a:solidFill>
                <a:effectLst/>
                <a:uLnTx/>
                <a:uFillTx/>
                <a:latin typeface="Arial"/>
                <a:ea typeface="+mn-ea"/>
                <a:cs typeface="Arial"/>
              </a:rPr>
            </a:br>
            <a:r>
              <a:rPr kumimoji="0" lang="en-GB"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Flexibility Markets Manager</a:t>
            </a:r>
            <a:endParaRPr kumimoji="0" lang="en-GB" sz="2000" b="0" i="0" u="none" strike="noStrike" kern="1200" cap="none" spc="0" normalizeH="0" baseline="0" noProof="0">
              <a:ln>
                <a:noFill/>
              </a:ln>
              <a:solidFill>
                <a:prstClr val="white"/>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pic>
        <p:nvPicPr>
          <p:cNvPr id="6" name="Graphic 5">
            <a:extLst>
              <a:ext uri="{FF2B5EF4-FFF2-40B4-BE49-F238E27FC236}">
                <a16:creationId xmlns:a16="http://schemas.microsoft.com/office/drawing/2014/main" id="{C4F7EE99-D345-7473-9110-6F35DBB020FB}"/>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t="47914"/>
          <a:stretch/>
        </p:blipFill>
        <p:spPr>
          <a:xfrm>
            <a:off x="792065" y="0"/>
            <a:ext cx="702225" cy="3429000"/>
          </a:xfrm>
          <a:prstGeom prst="rect">
            <a:avLst/>
          </a:prstGeom>
        </p:spPr>
      </p:pic>
      <p:pic>
        <p:nvPicPr>
          <p:cNvPr id="9" name="Picture 8" descr="A black and white sign with white text&#10;&#10;Description automatically generated">
            <a:extLst>
              <a:ext uri="{FF2B5EF4-FFF2-40B4-BE49-F238E27FC236}">
                <a16:creationId xmlns:a16="http://schemas.microsoft.com/office/drawing/2014/main" id="{13A35C24-338C-C0E2-11B9-409EC35946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9612" y="4961126"/>
            <a:ext cx="4288545" cy="1685547"/>
          </a:xfrm>
          <a:prstGeom prst="rect">
            <a:avLst/>
          </a:prstGeom>
        </p:spPr>
      </p:pic>
      <p:pic>
        <p:nvPicPr>
          <p:cNvPr id="14" name="Picture 13" descr="A person smiling for a selfie&#10;&#10;Description automatically generated">
            <a:extLst>
              <a:ext uri="{FF2B5EF4-FFF2-40B4-BE49-F238E27FC236}">
                <a16:creationId xmlns:a16="http://schemas.microsoft.com/office/drawing/2014/main" id="{1BD96D2C-70B3-4D55-F224-015BDDCA97EE}"/>
              </a:ext>
            </a:extLst>
          </p:cNvPr>
          <p:cNvPicPr>
            <a:picLocks noChangeAspect="1"/>
          </p:cNvPicPr>
          <p:nvPr/>
        </p:nvPicPr>
        <p:blipFill>
          <a:blip r:embed="rId6"/>
          <a:stretch>
            <a:fillRect/>
          </a:stretch>
        </p:blipFill>
        <p:spPr>
          <a:xfrm>
            <a:off x="7558355" y="1923276"/>
            <a:ext cx="4633645" cy="2826523"/>
          </a:xfrm>
          <a:prstGeom prst="rect">
            <a:avLst/>
          </a:prstGeom>
        </p:spPr>
      </p:pic>
      <p:sp>
        <p:nvSpPr>
          <p:cNvPr id="10" name="Rectangle: Rounded Corners 9">
            <a:extLst>
              <a:ext uri="{FF2B5EF4-FFF2-40B4-BE49-F238E27FC236}">
                <a16:creationId xmlns:a16="http://schemas.microsoft.com/office/drawing/2014/main" id="{8769CC07-0F59-C257-6B8E-DAC5D01311E7}"/>
              </a:ext>
            </a:extLst>
          </p:cNvPr>
          <p:cNvSpPr/>
          <p:nvPr/>
        </p:nvSpPr>
        <p:spPr>
          <a:xfrm>
            <a:off x="9113037" y="126452"/>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D8AA263C-59A1-4FAB-D073-2816274B2688}"/>
              </a:ext>
            </a:extLst>
          </p:cNvPr>
          <p:cNvSpPr txBox="1"/>
          <p:nvPr/>
        </p:nvSpPr>
        <p:spPr>
          <a:xfrm>
            <a:off x="9263403" y="171946"/>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338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Single Corner Snipped 17">
            <a:extLst>
              <a:ext uri="{FF2B5EF4-FFF2-40B4-BE49-F238E27FC236}">
                <a16:creationId xmlns:a16="http://schemas.microsoft.com/office/drawing/2014/main" id="{37FA824B-E742-6C53-4AE1-76E79CE2DA0B}"/>
              </a:ext>
            </a:extLst>
          </p:cNvPr>
          <p:cNvSpPr/>
          <p:nvPr/>
        </p:nvSpPr>
        <p:spPr>
          <a:xfrm flipV="1">
            <a:off x="7145844" y="809879"/>
            <a:ext cx="4755311" cy="5816589"/>
          </a:xfrm>
          <a:prstGeom prst="snip1Rect">
            <a:avLst>
              <a:gd name="adj" fmla="val 561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white"/>
              </a:solidFill>
              <a:effectLst/>
              <a:uLnTx/>
              <a:uFillTx/>
              <a:latin typeface="Arial"/>
              <a:ea typeface="+mn-ea"/>
              <a:cs typeface="Arial"/>
            </a:endParaRPr>
          </a:p>
        </p:txBody>
      </p:sp>
      <p:sp>
        <p:nvSpPr>
          <p:cNvPr id="5" name="Title 1">
            <a:extLst>
              <a:ext uri="{FF2B5EF4-FFF2-40B4-BE49-F238E27FC236}">
                <a16:creationId xmlns:a16="http://schemas.microsoft.com/office/drawing/2014/main" id="{5E44EAE4-1EE7-3B89-7AB4-368A9E5B2DA6}"/>
              </a:ext>
            </a:extLst>
          </p:cNvPr>
          <p:cNvSpPr txBox="1">
            <a:spLocks/>
          </p:cNvSpPr>
          <p:nvPr/>
        </p:nvSpPr>
        <p:spPr>
          <a:xfrm>
            <a:off x="400267" y="807010"/>
            <a:ext cx="6552971" cy="73067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b="1" kern="1200" cap="all" baseline="0">
                <a:solidFill>
                  <a:schemeClr val="accent1"/>
                </a:solidFill>
                <a:latin typeface="+mj-lt"/>
                <a:ea typeface="+mj-ea"/>
                <a:cs typeface="+mj-cs"/>
              </a:defRPr>
            </a:lvl1pPr>
          </a:lstStyle>
          <a:p>
            <a:pPr>
              <a:defRPr/>
            </a:pPr>
            <a:r>
              <a:rPr kumimoji="0" lang="en-GB" sz="2600" b="1" i="0" u="none" strike="noStrike" kern="1200" cap="all" spc="0" normalizeH="0" baseline="0" noProof="0">
                <a:ln>
                  <a:noFill/>
                </a:ln>
                <a:solidFill>
                  <a:srgbClr val="003E66"/>
                </a:solidFill>
                <a:effectLst/>
                <a:uLnTx/>
                <a:uFillTx/>
                <a:latin typeface="Arial"/>
                <a:ea typeface="+mj-ea"/>
                <a:cs typeface="+mj-cs"/>
              </a:rPr>
              <a:t>our role as a </a:t>
            </a:r>
            <a:r>
              <a:rPr lang="en-GB">
                <a:solidFill>
                  <a:srgbClr val="003E66"/>
                </a:solidFill>
                <a:latin typeface="Arial"/>
              </a:rPr>
              <a:t>distribution system</a:t>
            </a:r>
          </a:p>
          <a:p>
            <a:pPr>
              <a:defRPr/>
            </a:pPr>
            <a:r>
              <a:rPr lang="en-GB">
                <a:solidFill>
                  <a:srgbClr val="003E66"/>
                </a:solidFill>
                <a:latin typeface="Arial"/>
                <a:cs typeface="Arial"/>
              </a:rPr>
              <a:t>Operator (DSO)</a:t>
            </a:r>
          </a:p>
        </p:txBody>
      </p:sp>
      <p:sp>
        <p:nvSpPr>
          <p:cNvPr id="2" name="Rectangle: Single Corner Snipped 1">
            <a:extLst>
              <a:ext uri="{FF2B5EF4-FFF2-40B4-BE49-F238E27FC236}">
                <a16:creationId xmlns:a16="http://schemas.microsoft.com/office/drawing/2014/main" id="{43064F81-0685-ED50-6175-5782EC571447}"/>
              </a:ext>
            </a:extLst>
          </p:cNvPr>
          <p:cNvSpPr/>
          <p:nvPr/>
        </p:nvSpPr>
        <p:spPr>
          <a:xfrm flipV="1">
            <a:off x="326508" y="1874027"/>
            <a:ext cx="6699664" cy="4010103"/>
          </a:xfrm>
          <a:prstGeom prst="snip1Rect">
            <a:avLst>
              <a:gd name="adj" fmla="val 8918"/>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8A5B775F-143A-E7DA-236D-0043F01A47B3}"/>
              </a:ext>
            </a:extLst>
          </p:cNvPr>
          <p:cNvSpPr txBox="1"/>
          <p:nvPr/>
        </p:nvSpPr>
        <p:spPr>
          <a:xfrm>
            <a:off x="451364" y="2290507"/>
            <a:ext cx="3224976" cy="2872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a:ea typeface="+mn-ea"/>
                <a:cs typeface="+mn-cs"/>
              </a:rPr>
              <a:t>A SUCCESSFUL TRANSITION TO NET ZERO REQUIRES</a:t>
            </a: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Greater utilisation of </a:t>
            </a:r>
            <a:r>
              <a:rPr kumimoji="0" lang="en-GB" sz="1100" b="1" i="0" u="none" strike="noStrike" kern="1200" cap="none" spc="0" normalizeH="0" baseline="0" noProof="0">
                <a:ln>
                  <a:noFill/>
                </a:ln>
                <a:solidFill>
                  <a:prstClr val="black"/>
                </a:solidFill>
                <a:effectLst/>
                <a:uLnTx/>
                <a:uFillTx/>
                <a:latin typeface="Arial"/>
                <a:ea typeface="+mn-ea"/>
                <a:cs typeface="+mn-cs"/>
              </a:rPr>
              <a:t>flexible energy resources</a:t>
            </a:r>
            <a:r>
              <a:rPr kumimoji="0" lang="en-GB" sz="1100" b="0" i="0" u="none" strike="noStrike" kern="1200" cap="none" spc="0" normalizeH="0" baseline="0" noProof="0">
                <a:ln>
                  <a:noFill/>
                </a:ln>
                <a:solidFill>
                  <a:prstClr val="black"/>
                </a:solidFill>
                <a:effectLst/>
                <a:uLnTx/>
                <a:uFillTx/>
                <a:latin typeface="Arial"/>
                <a:ea typeface="+mn-ea"/>
                <a:cs typeface="+mn-cs"/>
              </a:rPr>
              <a:t>, across electricity, heat and transport.</a:t>
            </a:r>
          </a:p>
          <a:p>
            <a:pPr marR="0" lvl="0" algn="l" defTabSz="914400" rtl="0" eaLnBrk="1" fontAlgn="auto" latinLnBrk="0" hangingPunct="1">
              <a:lnSpc>
                <a:spcPct val="100000"/>
              </a:lnSpc>
              <a:spcBef>
                <a:spcPts val="0"/>
              </a:spcBef>
              <a:spcAft>
                <a:spcPts val="400"/>
              </a:spcAft>
              <a:buClrTx/>
              <a:buSzTx/>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A clear understanding of </a:t>
            </a:r>
            <a:r>
              <a:rPr kumimoji="0" lang="en-GB" sz="1100" b="1" i="0" u="none" strike="noStrike" kern="1200" cap="none" spc="0" normalizeH="0" baseline="0" noProof="0">
                <a:ln>
                  <a:noFill/>
                </a:ln>
                <a:solidFill>
                  <a:prstClr val="black"/>
                </a:solidFill>
                <a:effectLst/>
                <a:uLnTx/>
                <a:uFillTx/>
                <a:latin typeface="Arial"/>
                <a:ea typeface="+mn-ea"/>
                <a:cs typeface="+mn-cs"/>
              </a:rPr>
              <a:t>the value flexible resources can provide</a:t>
            </a:r>
            <a:r>
              <a:rPr kumimoji="0" lang="en-GB" sz="1100" b="0" i="0" u="none" strike="noStrike" kern="1200" cap="none" spc="0" normalizeH="0" baseline="0" noProof="0">
                <a:ln>
                  <a:noFill/>
                </a:ln>
                <a:solidFill>
                  <a:prstClr val="black"/>
                </a:solidFill>
                <a:effectLst/>
                <a:uLnTx/>
                <a:uFillTx/>
                <a:latin typeface="Arial"/>
                <a:ea typeface="+mn-ea"/>
                <a:cs typeface="+mn-cs"/>
              </a:rPr>
              <a:t> at any one time; and</a:t>
            </a:r>
          </a:p>
          <a:p>
            <a:pPr marR="0" lvl="0" algn="l" defTabSz="914400" rtl="0" eaLnBrk="1" fontAlgn="auto" latinLnBrk="0" hangingPunct="1">
              <a:lnSpc>
                <a:spcPct val="100000"/>
              </a:lnSpc>
              <a:spcBef>
                <a:spcPts val="0"/>
              </a:spcBef>
              <a:spcAft>
                <a:spcPts val="400"/>
              </a:spcAft>
              <a:buClrTx/>
              <a:buSzTx/>
              <a:tabLst/>
              <a:defRPr/>
            </a:pPr>
            <a:endParaRPr kumimoji="0" lang="en-GB" sz="11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400"/>
              </a:spcAft>
              <a:buClrTx/>
              <a:buSzTx/>
              <a:buFont typeface="Wingdings" panose="05000000000000000000" pitchFamily="2" charset="2"/>
              <a:buChar char="§"/>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Greater </a:t>
            </a:r>
            <a:r>
              <a:rPr kumimoji="0" lang="en-GB" sz="1100" b="1" i="0" u="none" strike="noStrike" kern="1200" cap="none" spc="0" normalizeH="0" baseline="0" noProof="0">
                <a:ln>
                  <a:noFill/>
                </a:ln>
                <a:solidFill>
                  <a:prstClr val="black"/>
                </a:solidFill>
                <a:effectLst/>
                <a:uLnTx/>
                <a:uFillTx/>
                <a:latin typeface="Arial"/>
                <a:ea typeface="+mn-ea"/>
                <a:cs typeface="+mn-cs"/>
              </a:rPr>
              <a:t>real-time coordination in energy system operation </a:t>
            </a:r>
            <a:r>
              <a:rPr kumimoji="0" lang="en-GB" sz="1100" b="0" i="0" u="none" strike="noStrike" kern="1200" cap="none" spc="0" normalizeH="0" baseline="0" noProof="0">
                <a:ln>
                  <a:noFill/>
                </a:ln>
                <a:solidFill>
                  <a:prstClr val="black"/>
                </a:solidFill>
                <a:effectLst/>
                <a:uLnTx/>
                <a:uFillTx/>
                <a:latin typeface="Arial"/>
                <a:ea typeface="+mn-ea"/>
                <a:cs typeface="+mn-cs"/>
              </a:rPr>
              <a:t>to ensure that flexible resources can be ‘optimised’ across the energy system as a whole.</a:t>
            </a:r>
          </a:p>
        </p:txBody>
      </p:sp>
      <p:sp>
        <p:nvSpPr>
          <p:cNvPr id="7" name="Rectangle 6">
            <a:extLst>
              <a:ext uri="{FF2B5EF4-FFF2-40B4-BE49-F238E27FC236}">
                <a16:creationId xmlns:a16="http://schemas.microsoft.com/office/drawing/2014/main" id="{0904A577-82B6-E865-913D-E3BFA653DFAA}"/>
              </a:ext>
            </a:extLst>
          </p:cNvPr>
          <p:cNvSpPr/>
          <p:nvPr/>
        </p:nvSpPr>
        <p:spPr>
          <a:xfrm>
            <a:off x="7145844" y="809880"/>
            <a:ext cx="3922521" cy="546594"/>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Arial"/>
                <a:ea typeface="+mn-ea"/>
                <a:cs typeface="Arial"/>
              </a:rPr>
              <a:t>Our DSO Toolkit</a:t>
            </a:r>
          </a:p>
        </p:txBody>
      </p:sp>
      <p:pic>
        <p:nvPicPr>
          <p:cNvPr id="11" name="Picture 10">
            <a:extLst>
              <a:ext uri="{FF2B5EF4-FFF2-40B4-BE49-F238E27FC236}">
                <a16:creationId xmlns:a16="http://schemas.microsoft.com/office/drawing/2014/main" id="{11BB5B06-DCC8-938C-100E-FFCE5547A0ED}"/>
              </a:ext>
            </a:extLst>
          </p:cNvPr>
          <p:cNvPicPr>
            <a:picLocks noChangeAspect="1"/>
          </p:cNvPicPr>
          <p:nvPr/>
        </p:nvPicPr>
        <p:blipFill>
          <a:blip r:embed="rId2"/>
          <a:stretch>
            <a:fillRect/>
          </a:stretch>
        </p:blipFill>
        <p:spPr>
          <a:xfrm>
            <a:off x="3612256" y="3234716"/>
            <a:ext cx="3081751" cy="2466347"/>
          </a:xfrm>
          <a:prstGeom prst="rect">
            <a:avLst/>
          </a:prstGeom>
        </p:spPr>
      </p:pic>
      <p:sp>
        <p:nvSpPr>
          <p:cNvPr id="12" name="TextBox 11">
            <a:extLst>
              <a:ext uri="{FF2B5EF4-FFF2-40B4-BE49-F238E27FC236}">
                <a16:creationId xmlns:a16="http://schemas.microsoft.com/office/drawing/2014/main" id="{DEC80C29-EDFA-2A7F-20E2-AAC43579A00A}"/>
              </a:ext>
            </a:extLst>
          </p:cNvPr>
          <p:cNvSpPr txBox="1"/>
          <p:nvPr/>
        </p:nvSpPr>
        <p:spPr>
          <a:xfrm>
            <a:off x="3584644" y="2331654"/>
            <a:ext cx="31369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a:ea typeface="+mn-ea"/>
                <a:cs typeface="+mn-cs"/>
              </a:rPr>
              <a:t>These services are being provided through functions within the Distribution Network Operators called Distribution System Operators (DSOs), which have three core areas:</a:t>
            </a:r>
          </a:p>
        </p:txBody>
      </p:sp>
      <p:pic>
        <p:nvPicPr>
          <p:cNvPr id="23" name="Graphic 22">
            <a:extLst>
              <a:ext uri="{FF2B5EF4-FFF2-40B4-BE49-F238E27FC236}">
                <a16:creationId xmlns:a16="http://schemas.microsoft.com/office/drawing/2014/main" id="{DD65622C-1751-1252-F66C-E35691E085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89357" y="881466"/>
            <a:ext cx="759121" cy="759121"/>
          </a:xfrm>
          <a:prstGeom prst="rect">
            <a:avLst/>
          </a:prstGeom>
        </p:spPr>
      </p:pic>
      <p:pic>
        <p:nvPicPr>
          <p:cNvPr id="33" name="Graphic 32">
            <a:extLst>
              <a:ext uri="{FF2B5EF4-FFF2-40B4-BE49-F238E27FC236}">
                <a16:creationId xmlns:a16="http://schemas.microsoft.com/office/drawing/2014/main" id="{15EF9D75-E461-A710-DF2F-6DB32FA429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424" y="5885852"/>
            <a:ext cx="229257" cy="157614"/>
          </a:xfrm>
          <a:prstGeom prst="rect">
            <a:avLst/>
          </a:prstGeom>
        </p:spPr>
      </p:pic>
      <p:sp>
        <p:nvSpPr>
          <p:cNvPr id="10" name="Rectangle 6">
            <a:extLst>
              <a:ext uri="{FF2B5EF4-FFF2-40B4-BE49-F238E27FC236}">
                <a16:creationId xmlns:a16="http://schemas.microsoft.com/office/drawing/2014/main" id="{104914A1-E765-DFDC-EAC2-5986DA7F9B96}"/>
              </a:ext>
            </a:extLst>
          </p:cNvPr>
          <p:cNvSpPr/>
          <p:nvPr/>
        </p:nvSpPr>
        <p:spPr>
          <a:xfrm flipV="1">
            <a:off x="7339190" y="1516805"/>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rgbClr val="629C49"/>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6" name="Rectangle 5">
            <a:extLst>
              <a:ext uri="{FF2B5EF4-FFF2-40B4-BE49-F238E27FC236}">
                <a16:creationId xmlns:a16="http://schemas.microsoft.com/office/drawing/2014/main" id="{AD36054E-0626-0F3E-6871-4BCA54A29A77}"/>
              </a:ext>
            </a:extLst>
          </p:cNvPr>
          <p:cNvSpPr/>
          <p:nvPr/>
        </p:nvSpPr>
        <p:spPr>
          <a:xfrm>
            <a:off x="7339189" y="1861027"/>
            <a:ext cx="4361664" cy="12433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144000" rIns="91440" bIns="4572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rgbClr val="253746"/>
                </a:solidFill>
                <a:effectLst/>
                <a:uLnTx/>
                <a:uFillTx/>
                <a:latin typeface="Arial"/>
                <a:ea typeface="+mn-ea"/>
                <a:cs typeface="+mn-cs"/>
              </a:rPr>
              <a:t>Provide the capacity on the network to deliver net zero by 2050.</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rgbClr val="253746"/>
                </a:solidFill>
                <a:effectLst/>
                <a:uLnTx/>
                <a:uFillTx/>
                <a:latin typeface="Arial"/>
                <a:ea typeface="+mn-ea"/>
                <a:cs typeface="+mn-cs"/>
              </a:rPr>
              <a:t>Ensure that we’re making appropriate use of flexibility services to deliver efficient whole-system solutions at the optimum time. </a:t>
            </a:r>
          </a:p>
        </p:txBody>
      </p:sp>
      <p:sp>
        <p:nvSpPr>
          <p:cNvPr id="15" name="TextBox 14">
            <a:extLst>
              <a:ext uri="{FF2B5EF4-FFF2-40B4-BE49-F238E27FC236}">
                <a16:creationId xmlns:a16="http://schemas.microsoft.com/office/drawing/2014/main" id="{E3EE47D6-860D-FFB3-31A9-B5D4E3E73074}"/>
              </a:ext>
            </a:extLst>
          </p:cNvPr>
          <p:cNvSpPr txBox="1"/>
          <p:nvPr/>
        </p:nvSpPr>
        <p:spPr>
          <a:xfrm>
            <a:off x="7389991" y="1535473"/>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mn-cs"/>
              </a:rPr>
              <a:t>Strategic Investment</a:t>
            </a:r>
          </a:p>
        </p:txBody>
      </p:sp>
      <p:sp>
        <p:nvSpPr>
          <p:cNvPr id="17" name="Rectangle 6">
            <a:extLst>
              <a:ext uri="{FF2B5EF4-FFF2-40B4-BE49-F238E27FC236}">
                <a16:creationId xmlns:a16="http://schemas.microsoft.com/office/drawing/2014/main" id="{73955A68-0CFC-F11F-BFA8-D5405C44564D}"/>
              </a:ext>
            </a:extLst>
          </p:cNvPr>
          <p:cNvSpPr/>
          <p:nvPr/>
        </p:nvSpPr>
        <p:spPr>
          <a:xfrm flipV="1">
            <a:off x="7339189" y="3241055"/>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20" name="TextBox 19">
            <a:extLst>
              <a:ext uri="{FF2B5EF4-FFF2-40B4-BE49-F238E27FC236}">
                <a16:creationId xmlns:a16="http://schemas.microsoft.com/office/drawing/2014/main" id="{C4AEBA29-EC4F-E7A5-7427-CF75E8BF68E6}"/>
              </a:ext>
            </a:extLst>
          </p:cNvPr>
          <p:cNvSpPr txBox="1"/>
          <p:nvPr/>
        </p:nvSpPr>
        <p:spPr>
          <a:xfrm>
            <a:off x="7474658" y="3234716"/>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mn-cs"/>
              </a:rPr>
              <a:t>Flexibility services</a:t>
            </a:r>
          </a:p>
        </p:txBody>
      </p:sp>
      <p:sp>
        <p:nvSpPr>
          <p:cNvPr id="21" name="Rectangle 6">
            <a:extLst>
              <a:ext uri="{FF2B5EF4-FFF2-40B4-BE49-F238E27FC236}">
                <a16:creationId xmlns:a16="http://schemas.microsoft.com/office/drawing/2014/main" id="{A41C9508-3B08-25C8-8F0C-FD7A1A6F837C}"/>
              </a:ext>
            </a:extLst>
          </p:cNvPr>
          <p:cNvSpPr/>
          <p:nvPr/>
        </p:nvSpPr>
        <p:spPr>
          <a:xfrm flipV="1">
            <a:off x="7339189" y="4965587"/>
            <a:ext cx="2470250" cy="344223"/>
          </a:xfrm>
          <a:custGeom>
            <a:avLst/>
            <a:gdLst>
              <a:gd name="connsiteX0" fmla="*/ 0 w 3558428"/>
              <a:gd name="connsiteY0" fmla="*/ 0 h 546594"/>
              <a:gd name="connsiteX1" fmla="*/ 3558428 w 3558428"/>
              <a:gd name="connsiteY1" fmla="*/ 0 h 546594"/>
              <a:gd name="connsiteX2" fmla="*/ 3558428 w 3558428"/>
              <a:gd name="connsiteY2" fmla="*/ 546594 h 546594"/>
              <a:gd name="connsiteX3" fmla="*/ 0 w 3558428"/>
              <a:gd name="connsiteY3" fmla="*/ 546594 h 546594"/>
              <a:gd name="connsiteX4" fmla="*/ 0 w 3558428"/>
              <a:gd name="connsiteY4" fmla="*/ 0 h 546594"/>
              <a:gd name="connsiteX0" fmla="*/ 0 w 3558428"/>
              <a:gd name="connsiteY0" fmla="*/ 0 h 546594"/>
              <a:gd name="connsiteX1" fmla="*/ 3558428 w 3558428"/>
              <a:gd name="connsiteY1" fmla="*/ 0 h 546594"/>
              <a:gd name="connsiteX2" fmla="*/ 3104403 w 3558428"/>
              <a:gd name="connsiteY2" fmla="*/ 546594 h 546594"/>
              <a:gd name="connsiteX3" fmla="*/ 0 w 3558428"/>
              <a:gd name="connsiteY3" fmla="*/ 546594 h 546594"/>
              <a:gd name="connsiteX4" fmla="*/ 0 w 3558428"/>
              <a:gd name="connsiteY4" fmla="*/ 0 h 546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428" h="546594">
                <a:moveTo>
                  <a:pt x="0" y="0"/>
                </a:moveTo>
                <a:lnTo>
                  <a:pt x="3558428" y="0"/>
                </a:lnTo>
                <a:lnTo>
                  <a:pt x="3104403" y="546594"/>
                </a:lnTo>
                <a:lnTo>
                  <a:pt x="0" y="546594"/>
                </a:lnTo>
                <a:lnTo>
                  <a:pt x="0" y="0"/>
                </a:lnTo>
                <a:close/>
              </a:path>
            </a:pathLst>
          </a:cu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Arial"/>
            </a:endParaRPr>
          </a:p>
        </p:txBody>
      </p:sp>
      <p:sp>
        <p:nvSpPr>
          <p:cNvPr id="22" name="TextBox 21">
            <a:extLst>
              <a:ext uri="{FF2B5EF4-FFF2-40B4-BE49-F238E27FC236}">
                <a16:creationId xmlns:a16="http://schemas.microsoft.com/office/drawing/2014/main" id="{9C11EBA9-AE47-9A0D-27D5-F78ED368AC43}"/>
              </a:ext>
            </a:extLst>
          </p:cNvPr>
          <p:cNvSpPr txBox="1"/>
          <p:nvPr/>
        </p:nvSpPr>
        <p:spPr>
          <a:xfrm>
            <a:off x="7474658" y="4959248"/>
            <a:ext cx="27866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253746"/>
                </a:solidFill>
                <a:effectLst/>
                <a:uLnTx/>
                <a:uFillTx/>
                <a:latin typeface="Arial"/>
                <a:ea typeface="+mn-ea"/>
                <a:cs typeface="+mn-cs"/>
              </a:rPr>
              <a:t>Access products</a:t>
            </a:r>
          </a:p>
        </p:txBody>
      </p:sp>
      <p:sp>
        <p:nvSpPr>
          <p:cNvPr id="8" name="Rectangle 7">
            <a:extLst>
              <a:ext uri="{FF2B5EF4-FFF2-40B4-BE49-F238E27FC236}">
                <a16:creationId xmlns:a16="http://schemas.microsoft.com/office/drawing/2014/main" id="{C03CD67B-192A-74FE-B885-E931A720CEE9}"/>
              </a:ext>
            </a:extLst>
          </p:cNvPr>
          <p:cNvSpPr/>
          <p:nvPr/>
        </p:nvSpPr>
        <p:spPr>
          <a:xfrm>
            <a:off x="7339189" y="5297802"/>
            <a:ext cx="4361664" cy="1029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08000" rIns="108000" bIns="4572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Connecting customers now, but with some level of compromise.</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Complemented by flexibility services or strategic investment to meet customers full needs as soon as possible.</a:t>
            </a:r>
            <a:endParaRPr kumimoji="0" lang="en-GB" sz="1100" b="1" i="0" u="none" strike="noStrike" kern="1200" cap="none" spc="0" normalizeH="0" baseline="0" noProof="0">
              <a:ln>
                <a:noFill/>
              </a:ln>
              <a:solidFill>
                <a:schemeClr val="tx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3BA33E22-3A9C-EFF8-002B-A05E0BCC9CE0}"/>
              </a:ext>
            </a:extLst>
          </p:cNvPr>
          <p:cNvSpPr/>
          <p:nvPr/>
        </p:nvSpPr>
        <p:spPr>
          <a:xfrm>
            <a:off x="7339189" y="3573270"/>
            <a:ext cx="4361664" cy="12724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08000" rIns="108000" rtlCol="0" anchor="t"/>
          <a:lstStyle/>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Mid-term solutions that enable us to use our existing network efficiently</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Acts as an investment signal for Strategic Investment</a:t>
            </a:r>
          </a:p>
          <a:p>
            <a:pPr marL="171450" marR="0" lvl="0"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100" b="1" i="0" u="none" strike="noStrike" kern="1200" cap="none" spc="0" normalizeH="0" baseline="0" noProof="0">
                <a:ln>
                  <a:noFill/>
                </a:ln>
                <a:solidFill>
                  <a:schemeClr val="tx2"/>
                </a:solidFill>
                <a:effectLst/>
                <a:uLnTx/>
                <a:uFillTx/>
                <a:latin typeface="Arial"/>
                <a:ea typeface="+mn-ea"/>
                <a:cs typeface="+mn-cs"/>
              </a:rPr>
              <a:t>Provides an interim solution if there are long lead times for Strategic Investment</a:t>
            </a:r>
          </a:p>
        </p:txBody>
      </p:sp>
    </p:spTree>
    <p:extLst>
      <p:ext uri="{BB962C8B-B14F-4D97-AF65-F5344CB8AC3E}">
        <p14:creationId xmlns:p14="http://schemas.microsoft.com/office/powerpoint/2010/main" val="37823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473112" y="853224"/>
            <a:ext cx="5290242" cy="697831"/>
          </a:xfrm>
        </p:spPr>
        <p:txBody>
          <a:bodyPr/>
          <a:lstStyle/>
          <a:p>
            <a:r>
              <a:rPr lang="en-GB"/>
              <a:t>BENEFITS OF FLEXIBILITY</a:t>
            </a:r>
          </a:p>
        </p:txBody>
      </p:sp>
      <p:sp>
        <p:nvSpPr>
          <p:cNvPr id="3" name="Content Placeholder 2">
            <a:extLst>
              <a:ext uri="{FF2B5EF4-FFF2-40B4-BE49-F238E27FC236}">
                <a16:creationId xmlns:a16="http://schemas.microsoft.com/office/drawing/2014/main" id="{547F0958-6927-223F-AAD1-C4B4D5FBCC32}"/>
              </a:ext>
            </a:extLst>
          </p:cNvPr>
          <p:cNvSpPr>
            <a:spLocks noGrp="1"/>
          </p:cNvSpPr>
          <p:nvPr>
            <p:ph idx="1"/>
          </p:nvPr>
        </p:nvSpPr>
        <p:spPr>
          <a:xfrm>
            <a:off x="7446506" y="2206740"/>
            <a:ext cx="4583410" cy="3212409"/>
          </a:xfrm>
        </p:spPr>
        <p:txBody>
          <a:bodyPr/>
          <a:lstStyle/>
          <a:p>
            <a:r>
              <a:rPr lang="en-GB" sz="1800"/>
              <a:t>Traditional solutions to increased network capacity such as building network reinforcement can be deferred to reduce costs.</a:t>
            </a:r>
          </a:p>
          <a:p>
            <a:endParaRPr lang="en-GB" sz="1800"/>
          </a:p>
          <a:p>
            <a:r>
              <a:rPr lang="en-GB" sz="1800"/>
              <a:t>Facilitates quicker connections to congested parts of the network ahead of increasing network capacity.</a:t>
            </a:r>
          </a:p>
          <a:p>
            <a:endParaRPr lang="en-GB" sz="1800"/>
          </a:p>
          <a:p>
            <a:r>
              <a:rPr lang="en-GB" sz="1800"/>
              <a:t>Helps maintain network supply during times of planned and unplanned outages.</a:t>
            </a:r>
          </a:p>
        </p:txBody>
      </p:sp>
      <p:pic>
        <p:nvPicPr>
          <p:cNvPr id="5" name="Picture 4">
            <a:extLst>
              <a:ext uri="{FF2B5EF4-FFF2-40B4-BE49-F238E27FC236}">
                <a16:creationId xmlns:a16="http://schemas.microsoft.com/office/drawing/2014/main" id="{DD1F4E12-315B-68EF-4FBB-30E1A5489EEA}"/>
              </a:ext>
            </a:extLst>
          </p:cNvPr>
          <p:cNvPicPr>
            <a:picLocks noChangeAspect="1"/>
          </p:cNvPicPr>
          <p:nvPr/>
        </p:nvPicPr>
        <p:blipFill rotWithShape="1">
          <a:blip r:embed="rId3"/>
          <a:srcRect l="2017" r="7626" b="4348"/>
          <a:stretch/>
        </p:blipFill>
        <p:spPr>
          <a:xfrm>
            <a:off x="6599019" y="3384723"/>
            <a:ext cx="598489" cy="725616"/>
          </a:xfrm>
          <a:prstGeom prst="rect">
            <a:avLst/>
          </a:prstGeom>
        </p:spPr>
      </p:pic>
      <p:pic>
        <p:nvPicPr>
          <p:cNvPr id="9" name="object 9">
            <a:extLst>
              <a:ext uri="{FF2B5EF4-FFF2-40B4-BE49-F238E27FC236}">
                <a16:creationId xmlns:a16="http://schemas.microsoft.com/office/drawing/2014/main" id="{3F521791-C4E6-C2FF-2007-EE95D2920424}"/>
              </a:ext>
            </a:extLst>
          </p:cNvPr>
          <p:cNvPicPr/>
          <p:nvPr/>
        </p:nvPicPr>
        <p:blipFill rotWithShape="1">
          <a:blip r:embed="rId4" cstate="print"/>
          <a:srcRect l="35171" t="79217" r="57772" b="6836"/>
          <a:stretch/>
        </p:blipFill>
        <p:spPr>
          <a:xfrm>
            <a:off x="6508668" y="4512418"/>
            <a:ext cx="739041" cy="669532"/>
          </a:xfrm>
          <a:prstGeom prst="rect">
            <a:avLst/>
          </a:prstGeom>
        </p:spPr>
      </p:pic>
      <p:pic>
        <p:nvPicPr>
          <p:cNvPr id="11" name="Picture 10">
            <a:extLst>
              <a:ext uri="{FF2B5EF4-FFF2-40B4-BE49-F238E27FC236}">
                <a16:creationId xmlns:a16="http://schemas.microsoft.com/office/drawing/2014/main" id="{B6D4B6BB-51AA-ECE9-15C4-96070B813039}"/>
              </a:ext>
            </a:extLst>
          </p:cNvPr>
          <p:cNvPicPr>
            <a:picLocks noChangeAspect="1"/>
          </p:cNvPicPr>
          <p:nvPr/>
        </p:nvPicPr>
        <p:blipFill>
          <a:blip r:embed="rId5"/>
          <a:stretch>
            <a:fillRect/>
          </a:stretch>
        </p:blipFill>
        <p:spPr>
          <a:xfrm>
            <a:off x="6598350" y="2202094"/>
            <a:ext cx="649359" cy="816936"/>
          </a:xfrm>
          <a:prstGeom prst="rect">
            <a:avLst/>
          </a:prstGeom>
        </p:spPr>
      </p:pic>
      <p:pic>
        <p:nvPicPr>
          <p:cNvPr id="4" name="Picture 3">
            <a:extLst>
              <a:ext uri="{FF2B5EF4-FFF2-40B4-BE49-F238E27FC236}">
                <a16:creationId xmlns:a16="http://schemas.microsoft.com/office/drawing/2014/main" id="{9A19A710-7389-938B-239B-74EB5C446A74}"/>
              </a:ext>
            </a:extLst>
          </p:cNvPr>
          <p:cNvPicPr>
            <a:picLocks noChangeAspect="1"/>
          </p:cNvPicPr>
          <p:nvPr/>
        </p:nvPicPr>
        <p:blipFill>
          <a:blip r:embed="rId6"/>
          <a:stretch>
            <a:fillRect/>
          </a:stretch>
        </p:blipFill>
        <p:spPr>
          <a:xfrm>
            <a:off x="162084" y="1858857"/>
            <a:ext cx="6248942" cy="3810330"/>
          </a:xfrm>
          <a:prstGeom prst="rect">
            <a:avLst/>
          </a:prstGeom>
        </p:spPr>
      </p:pic>
      <p:sp>
        <p:nvSpPr>
          <p:cNvPr id="6" name="Rectangle: Rounded Corners 5">
            <a:extLst>
              <a:ext uri="{FF2B5EF4-FFF2-40B4-BE49-F238E27FC236}">
                <a16:creationId xmlns:a16="http://schemas.microsoft.com/office/drawing/2014/main" id="{A9655F84-32F1-0E6D-0752-EF77A639BADF}"/>
              </a:ext>
            </a:extLst>
          </p:cNvPr>
          <p:cNvSpPr/>
          <p:nvPr/>
        </p:nvSpPr>
        <p:spPr>
          <a:xfrm>
            <a:off x="8878862" y="104150"/>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528AA61C-A60D-3A40-84AE-9FD1354C704D}"/>
              </a:ext>
            </a:extLst>
          </p:cNvPr>
          <p:cNvSpPr txBox="1"/>
          <p:nvPr/>
        </p:nvSpPr>
        <p:spPr>
          <a:xfrm>
            <a:off x="9029228" y="149644"/>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37211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64EF-3348-4E11-A39B-BB5CE365EB85}"/>
              </a:ext>
            </a:extLst>
          </p:cNvPr>
          <p:cNvSpPr>
            <a:spLocks noGrp="1"/>
          </p:cNvSpPr>
          <p:nvPr>
            <p:ph type="title"/>
          </p:nvPr>
        </p:nvSpPr>
        <p:spPr>
          <a:xfrm>
            <a:off x="462246" y="764674"/>
            <a:ext cx="5633754" cy="697831"/>
          </a:xfrm>
        </p:spPr>
        <p:txBody>
          <a:bodyPr/>
          <a:lstStyle/>
          <a:p>
            <a:r>
              <a:rPr lang="en-GB">
                <a:cs typeface="Arial"/>
              </a:rPr>
              <a:t>Overview of End-to-end Process: Procurement</a:t>
            </a:r>
          </a:p>
        </p:txBody>
      </p:sp>
      <p:sp>
        <p:nvSpPr>
          <p:cNvPr id="8" name="Rectangle: Rounded Corners 7">
            <a:extLst>
              <a:ext uri="{FF2B5EF4-FFF2-40B4-BE49-F238E27FC236}">
                <a16:creationId xmlns:a16="http://schemas.microsoft.com/office/drawing/2014/main" id="{CBED6527-04FF-F7F1-3719-AAF502626ABA}"/>
              </a:ext>
            </a:extLst>
          </p:cNvPr>
          <p:cNvSpPr/>
          <p:nvPr/>
        </p:nvSpPr>
        <p:spPr>
          <a:xfrm>
            <a:off x="8923466" y="61908"/>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7B383D88-BB53-7885-AD28-A7437E78B308}"/>
              </a:ext>
            </a:extLst>
          </p:cNvPr>
          <p:cNvSpPr txBox="1"/>
          <p:nvPr/>
        </p:nvSpPr>
        <p:spPr>
          <a:xfrm>
            <a:off x="9073832" y="107402"/>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B220D8B-A2B0-3A83-5FB0-F356DB461B12}"/>
              </a:ext>
            </a:extLst>
          </p:cNvPr>
          <p:cNvSpPr txBox="1"/>
          <p:nvPr/>
        </p:nvSpPr>
        <p:spPr>
          <a:xfrm>
            <a:off x="6129637" y="2557453"/>
            <a:ext cx="6218717" cy="1200329"/>
          </a:xfrm>
          <a:prstGeom prst="rect">
            <a:avLst/>
          </a:prstGeom>
          <a:noFill/>
        </p:spPr>
        <p:txBody>
          <a:bodyPr wrap="square" rtlCol="0">
            <a:spAutoFit/>
          </a:bodyPr>
          <a:lstStyle/>
          <a:p>
            <a:r>
              <a:rPr lang="en-GB" sz="2400">
                <a:solidFill>
                  <a:schemeClr val="accent1"/>
                </a:solidFill>
              </a:rPr>
              <a:t>Currently occur in DPS Delta.</a:t>
            </a:r>
          </a:p>
          <a:p>
            <a:r>
              <a:rPr lang="en-GB" sz="2400">
                <a:solidFill>
                  <a:schemeClr val="accent1"/>
                </a:solidFill>
              </a:rPr>
              <a:t>Migrating to Electron Connect market platform in Summer 2024.</a:t>
            </a:r>
          </a:p>
        </p:txBody>
      </p:sp>
      <p:sp>
        <p:nvSpPr>
          <p:cNvPr id="14" name="Right Brace 13">
            <a:extLst>
              <a:ext uri="{FF2B5EF4-FFF2-40B4-BE49-F238E27FC236}">
                <a16:creationId xmlns:a16="http://schemas.microsoft.com/office/drawing/2014/main" id="{B6331AC1-7C35-1DA2-92E2-168E777C5F3E}"/>
              </a:ext>
            </a:extLst>
          </p:cNvPr>
          <p:cNvSpPr/>
          <p:nvPr/>
        </p:nvSpPr>
        <p:spPr>
          <a:xfrm>
            <a:off x="5747714" y="1775955"/>
            <a:ext cx="348286" cy="2505933"/>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p>
        </p:txBody>
      </p:sp>
      <p:sp>
        <p:nvSpPr>
          <p:cNvPr id="19" name="TextBox 18">
            <a:extLst>
              <a:ext uri="{FF2B5EF4-FFF2-40B4-BE49-F238E27FC236}">
                <a16:creationId xmlns:a16="http://schemas.microsoft.com/office/drawing/2014/main" id="{1D9C4907-FBCD-759F-1359-53BC485CA46A}"/>
              </a:ext>
            </a:extLst>
          </p:cNvPr>
          <p:cNvSpPr txBox="1"/>
          <p:nvPr/>
        </p:nvSpPr>
        <p:spPr>
          <a:xfrm>
            <a:off x="6393525" y="5170562"/>
            <a:ext cx="5004577" cy="1200329"/>
          </a:xfrm>
          <a:prstGeom prst="rect">
            <a:avLst/>
          </a:prstGeom>
          <a:noFill/>
        </p:spPr>
        <p:txBody>
          <a:bodyPr wrap="square" rtlCol="0">
            <a:spAutoFit/>
          </a:bodyPr>
          <a:lstStyle/>
          <a:p>
            <a:r>
              <a:rPr lang="en-GB" sz="2400">
                <a:solidFill>
                  <a:schemeClr val="accent1"/>
                </a:solidFill>
              </a:rPr>
              <a:t>Currently using Microsoft Excel.</a:t>
            </a:r>
          </a:p>
          <a:p>
            <a:r>
              <a:rPr lang="en-GB" sz="2400">
                <a:solidFill>
                  <a:schemeClr val="accent1"/>
                </a:solidFill>
              </a:rPr>
              <a:t>Migrating to Electron Connect market platform in Summer 2024.</a:t>
            </a:r>
          </a:p>
        </p:txBody>
      </p:sp>
      <p:cxnSp>
        <p:nvCxnSpPr>
          <p:cNvPr id="23" name="Straight Arrow Connector 22">
            <a:extLst>
              <a:ext uri="{FF2B5EF4-FFF2-40B4-BE49-F238E27FC236}">
                <a16:creationId xmlns:a16="http://schemas.microsoft.com/office/drawing/2014/main" id="{99301A98-00F1-CC8A-F9DC-65375972B3AE}"/>
              </a:ext>
            </a:extLst>
          </p:cNvPr>
          <p:cNvCxnSpPr>
            <a:cxnSpLocks/>
          </p:cNvCxnSpPr>
          <p:nvPr/>
        </p:nvCxnSpPr>
        <p:spPr>
          <a:xfrm>
            <a:off x="5831011" y="5694620"/>
            <a:ext cx="4455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8569068A-0255-1AF6-270E-FE84D0DFF7C0}"/>
              </a:ext>
            </a:extLst>
          </p:cNvPr>
          <p:cNvGraphicFramePr/>
          <p:nvPr/>
        </p:nvGraphicFramePr>
        <p:xfrm>
          <a:off x="364540" y="1875774"/>
          <a:ext cx="5349537" cy="421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0979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64EF-3348-4E11-A39B-BB5CE365EB85}"/>
              </a:ext>
            </a:extLst>
          </p:cNvPr>
          <p:cNvSpPr>
            <a:spLocks noGrp="1"/>
          </p:cNvSpPr>
          <p:nvPr>
            <p:ph type="title"/>
          </p:nvPr>
        </p:nvSpPr>
        <p:spPr>
          <a:xfrm>
            <a:off x="462246" y="764674"/>
            <a:ext cx="5633754" cy="697831"/>
          </a:xfrm>
        </p:spPr>
        <p:txBody>
          <a:bodyPr/>
          <a:lstStyle/>
          <a:p>
            <a:r>
              <a:rPr lang="en-GB">
                <a:cs typeface="Arial"/>
              </a:rPr>
              <a:t>Overview of End-to-end Process: Dispatch</a:t>
            </a:r>
          </a:p>
        </p:txBody>
      </p:sp>
      <p:sp>
        <p:nvSpPr>
          <p:cNvPr id="8" name="Rectangle: Rounded Corners 7">
            <a:extLst>
              <a:ext uri="{FF2B5EF4-FFF2-40B4-BE49-F238E27FC236}">
                <a16:creationId xmlns:a16="http://schemas.microsoft.com/office/drawing/2014/main" id="{CBED6527-04FF-F7F1-3719-AAF502626ABA}"/>
              </a:ext>
            </a:extLst>
          </p:cNvPr>
          <p:cNvSpPr/>
          <p:nvPr/>
        </p:nvSpPr>
        <p:spPr>
          <a:xfrm>
            <a:off x="8923466" y="61908"/>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7B383D88-BB53-7885-AD28-A7437E78B308}"/>
              </a:ext>
            </a:extLst>
          </p:cNvPr>
          <p:cNvSpPr txBox="1"/>
          <p:nvPr/>
        </p:nvSpPr>
        <p:spPr>
          <a:xfrm>
            <a:off x="9073832" y="107402"/>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4B220D8B-A2B0-3A83-5FB0-F356DB461B12}"/>
              </a:ext>
            </a:extLst>
          </p:cNvPr>
          <p:cNvSpPr txBox="1"/>
          <p:nvPr/>
        </p:nvSpPr>
        <p:spPr>
          <a:xfrm>
            <a:off x="240281" y="1783299"/>
            <a:ext cx="4566954" cy="1938992"/>
          </a:xfrm>
          <a:prstGeom prst="rect">
            <a:avLst/>
          </a:prstGeom>
          <a:noFill/>
        </p:spPr>
        <p:txBody>
          <a:bodyPr wrap="square" rtlCol="0">
            <a:spAutoFit/>
          </a:bodyPr>
          <a:lstStyle/>
          <a:p>
            <a:r>
              <a:rPr lang="en-GB" sz="2400">
                <a:solidFill>
                  <a:schemeClr val="accent1"/>
                </a:solidFill>
              </a:rPr>
              <a:t>Integration with Flexible power must be in place for short term bidding before bidding can take place.</a:t>
            </a:r>
          </a:p>
          <a:p>
            <a:endParaRPr lang="en-GB" sz="2400">
              <a:solidFill>
                <a:schemeClr val="accent1"/>
              </a:solidFill>
            </a:endParaRPr>
          </a:p>
        </p:txBody>
      </p:sp>
      <p:sp>
        <p:nvSpPr>
          <p:cNvPr id="5" name="TextBox 4">
            <a:extLst>
              <a:ext uri="{FF2B5EF4-FFF2-40B4-BE49-F238E27FC236}">
                <a16:creationId xmlns:a16="http://schemas.microsoft.com/office/drawing/2014/main" id="{85EB002D-F9D6-6448-B0B3-7E1479AEA1C5}"/>
              </a:ext>
            </a:extLst>
          </p:cNvPr>
          <p:cNvSpPr txBox="1"/>
          <p:nvPr/>
        </p:nvSpPr>
        <p:spPr>
          <a:xfrm>
            <a:off x="169764" y="4406987"/>
            <a:ext cx="6218717" cy="1415772"/>
          </a:xfrm>
          <a:prstGeom prst="rect">
            <a:avLst/>
          </a:prstGeom>
          <a:noFill/>
        </p:spPr>
        <p:txBody>
          <a:bodyPr wrap="square" rtlCol="0">
            <a:spAutoFit/>
          </a:bodyPr>
          <a:lstStyle/>
          <a:p>
            <a:r>
              <a:rPr lang="en-GB" sz="2400">
                <a:solidFill>
                  <a:schemeClr val="accent1"/>
                </a:solidFill>
              </a:rPr>
              <a:t>Availability &amp; Utilisation instructions issued in line with product type and service terms (Manual or Flexible Power) </a:t>
            </a:r>
          </a:p>
          <a:p>
            <a:endParaRPr lang="en-GB" sz="1400">
              <a:solidFill>
                <a:schemeClr val="accent1"/>
              </a:solidFill>
            </a:endParaRPr>
          </a:p>
        </p:txBody>
      </p:sp>
      <p:cxnSp>
        <p:nvCxnSpPr>
          <p:cNvPr id="25" name="Straight Arrow Connector 24">
            <a:extLst>
              <a:ext uri="{FF2B5EF4-FFF2-40B4-BE49-F238E27FC236}">
                <a16:creationId xmlns:a16="http://schemas.microsoft.com/office/drawing/2014/main" id="{5C6F3FBD-9BF4-8612-B4EE-4F01D96088FC}"/>
              </a:ext>
            </a:extLst>
          </p:cNvPr>
          <p:cNvCxnSpPr>
            <a:cxnSpLocks/>
          </p:cNvCxnSpPr>
          <p:nvPr/>
        </p:nvCxnSpPr>
        <p:spPr>
          <a:xfrm flipH="1">
            <a:off x="4928469" y="2234287"/>
            <a:ext cx="7174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aphicFrame>
        <p:nvGraphicFramePr>
          <p:cNvPr id="3" name="Diagram 2">
            <a:extLst>
              <a:ext uri="{FF2B5EF4-FFF2-40B4-BE49-F238E27FC236}">
                <a16:creationId xmlns:a16="http://schemas.microsoft.com/office/drawing/2014/main" id="{53707C22-EA7E-B6DD-7580-1F14DD941696}"/>
              </a:ext>
            </a:extLst>
          </p:cNvPr>
          <p:cNvGraphicFramePr/>
          <p:nvPr/>
        </p:nvGraphicFramePr>
        <p:xfrm>
          <a:off x="5876557" y="1640940"/>
          <a:ext cx="5633754" cy="445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Arrow Connector 9">
            <a:extLst>
              <a:ext uri="{FF2B5EF4-FFF2-40B4-BE49-F238E27FC236}">
                <a16:creationId xmlns:a16="http://schemas.microsoft.com/office/drawing/2014/main" id="{6BE3B289-5A65-F0DF-6432-83811EAE7824}"/>
              </a:ext>
            </a:extLst>
          </p:cNvPr>
          <p:cNvCxnSpPr>
            <a:cxnSpLocks/>
          </p:cNvCxnSpPr>
          <p:nvPr/>
        </p:nvCxnSpPr>
        <p:spPr>
          <a:xfrm flipH="1">
            <a:off x="6029771" y="4847365"/>
            <a:ext cx="717419"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48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D6E-B815-4E15-95B9-A64C68D28245}"/>
              </a:ext>
            </a:extLst>
          </p:cNvPr>
          <p:cNvSpPr>
            <a:spLocks noGrp="1"/>
          </p:cNvSpPr>
          <p:nvPr>
            <p:ph type="title"/>
          </p:nvPr>
        </p:nvSpPr>
        <p:spPr>
          <a:xfrm>
            <a:off x="384880" y="890430"/>
            <a:ext cx="5711120" cy="309825"/>
          </a:xfrm>
        </p:spPr>
        <p:txBody>
          <a:bodyPr/>
          <a:lstStyle/>
          <a:p>
            <a:r>
              <a:rPr lang="en-GB"/>
              <a:t>Standard services overview</a:t>
            </a:r>
          </a:p>
        </p:txBody>
      </p:sp>
      <p:graphicFrame>
        <p:nvGraphicFramePr>
          <p:cNvPr id="3" name="Table 2">
            <a:extLst>
              <a:ext uri="{FF2B5EF4-FFF2-40B4-BE49-F238E27FC236}">
                <a16:creationId xmlns:a16="http://schemas.microsoft.com/office/drawing/2014/main" id="{23374A49-2AFB-1D14-EB4C-716EC93CDF55}"/>
              </a:ext>
            </a:extLst>
          </p:cNvPr>
          <p:cNvGraphicFramePr>
            <a:graphicFrameLocks noGrp="1"/>
          </p:cNvGraphicFramePr>
          <p:nvPr>
            <p:extLst>
              <p:ext uri="{D42A27DB-BD31-4B8C-83A1-F6EECF244321}">
                <p14:modId xmlns:p14="http://schemas.microsoft.com/office/powerpoint/2010/main" val="1270611495"/>
              </p:ext>
            </p:extLst>
          </p:nvPr>
        </p:nvGraphicFramePr>
        <p:xfrm>
          <a:off x="210312" y="1278476"/>
          <a:ext cx="11220521" cy="5134018"/>
        </p:xfrm>
        <a:graphic>
          <a:graphicData uri="http://schemas.openxmlformats.org/drawingml/2006/table">
            <a:tbl>
              <a:tblPr firstRow="1" bandRow="1">
                <a:tableStyleId>{5C22544A-7EE6-4342-B048-85BDC9FD1C3A}</a:tableStyleId>
              </a:tblPr>
              <a:tblGrid>
                <a:gridCol w="4212832">
                  <a:extLst>
                    <a:ext uri="{9D8B030D-6E8A-4147-A177-3AD203B41FA5}">
                      <a16:colId xmlns:a16="http://schemas.microsoft.com/office/drawing/2014/main" val="3500981433"/>
                    </a:ext>
                  </a:extLst>
                </a:gridCol>
                <a:gridCol w="2806996">
                  <a:extLst>
                    <a:ext uri="{9D8B030D-6E8A-4147-A177-3AD203B41FA5}">
                      <a16:colId xmlns:a16="http://schemas.microsoft.com/office/drawing/2014/main" val="2959618322"/>
                    </a:ext>
                  </a:extLst>
                </a:gridCol>
                <a:gridCol w="2537400">
                  <a:extLst>
                    <a:ext uri="{9D8B030D-6E8A-4147-A177-3AD203B41FA5}">
                      <a16:colId xmlns:a16="http://schemas.microsoft.com/office/drawing/2014/main" val="2413844841"/>
                    </a:ext>
                  </a:extLst>
                </a:gridCol>
                <a:gridCol w="1663293">
                  <a:extLst>
                    <a:ext uri="{9D8B030D-6E8A-4147-A177-3AD203B41FA5}">
                      <a16:colId xmlns:a16="http://schemas.microsoft.com/office/drawing/2014/main" val="3584875117"/>
                    </a:ext>
                  </a:extLst>
                </a:gridCol>
              </a:tblGrid>
              <a:tr h="313379">
                <a:tc>
                  <a:txBody>
                    <a:bodyPr/>
                    <a:lstStyle/>
                    <a:p>
                      <a:r>
                        <a:rPr lang="en-GB" sz="1400">
                          <a:solidFill>
                            <a:schemeClr val="bg1"/>
                          </a:solidFill>
                          <a:latin typeface="Arial" panose="020B0604020202020204" pitchFamily="34" charset="0"/>
                          <a:cs typeface="Arial" panose="020B0604020202020204" pitchFamily="34" charset="0"/>
                        </a:rPr>
                        <a:t>Products</a:t>
                      </a:r>
                    </a:p>
                  </a:txBody>
                  <a:tcP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400">
                          <a:solidFill>
                            <a:schemeClr val="bg1"/>
                          </a:solidFill>
                          <a:latin typeface="Arial" panose="020B0604020202020204" pitchFamily="34" charset="0"/>
                          <a:cs typeface="Arial" panose="020B0604020202020204" pitchFamily="34" charset="0"/>
                        </a:rPr>
                        <a:t>Availability Refinement Timescale</a:t>
                      </a:r>
                    </a:p>
                  </a:txBody>
                  <a:tcP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400">
                          <a:solidFill>
                            <a:schemeClr val="bg1"/>
                          </a:solidFill>
                          <a:latin typeface="Arial" panose="020B0604020202020204" pitchFamily="34" charset="0"/>
                          <a:cs typeface="Arial" panose="020B0604020202020204" pitchFamily="34" charset="0"/>
                        </a:rPr>
                        <a:t>Utilisation Instruction Time Scale</a:t>
                      </a:r>
                    </a:p>
                  </a:txBody>
                  <a:tcPr>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400">
                          <a:solidFill>
                            <a:schemeClr val="bg1"/>
                          </a:solidFill>
                          <a:latin typeface="Arial" panose="020B0604020202020204" pitchFamily="34" charset="0"/>
                          <a:cs typeface="Arial" panose="020B0604020202020204" pitchFamily="34" charset="0"/>
                        </a:rPr>
                        <a:t>Payment</a:t>
                      </a:r>
                    </a:p>
                  </a:txBody>
                  <a:tcPr>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615618660"/>
                  </a:ext>
                </a:extLst>
              </a:tr>
              <a:tr h="1017901">
                <a:tc>
                  <a:txBody>
                    <a:bodyPr/>
                    <a:lstStyle/>
                    <a:p>
                      <a:r>
                        <a:rPr lang="en-GB" sz="1400" b="1" kern="1200">
                          <a:solidFill>
                            <a:schemeClr val="accent1"/>
                          </a:solidFill>
                          <a:latin typeface="Arial" panose="020B0604020202020204" pitchFamily="34" charset="0"/>
                          <a:ea typeface="+mn-ea"/>
                          <a:cs typeface="Arial" panose="020B0604020202020204" pitchFamily="34" charset="0"/>
                        </a:rPr>
                        <a:t>Scheduled Utilisation</a:t>
                      </a:r>
                    </a:p>
                    <a:p>
                      <a:r>
                        <a:rPr lang="en-GB" sz="1400" b="1" kern="1200">
                          <a:solidFill>
                            <a:schemeClr val="accent1"/>
                          </a:solidFill>
                          <a:latin typeface="Arial" panose="020B0604020202020204" pitchFamily="34" charset="0"/>
                          <a:ea typeface="+mn-ea"/>
                          <a:cs typeface="Arial" panose="020B0604020202020204" pitchFamily="34" charset="0"/>
                        </a:rPr>
                        <a:t>(Sustain)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Not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Month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Wingdings" panose="05000000000000000000" pitchFamily="2" charset="2"/>
                        <a:buNone/>
                      </a:pPr>
                      <a:r>
                        <a:rPr lang="en-GB" sz="1400" kern="1200" dirty="0">
                          <a:solidFill>
                            <a:schemeClr val="accent1"/>
                          </a:solidFill>
                          <a:latin typeface="+mn-lt"/>
                          <a:ea typeface="+mn-ea"/>
                          <a:cs typeface="+mn-cs"/>
                        </a:rPr>
                        <a:t>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614051"/>
                  </a:ext>
                </a:extLst>
              </a:tr>
              <a:tr h="1017901">
                <a:tc>
                  <a:txBody>
                    <a:bodyPr/>
                    <a:lstStyle/>
                    <a:p>
                      <a:pPr marL="0" algn="l" defTabSz="914400" rtl="0" eaLnBrk="1" latinLnBrk="0" hangingPunct="1"/>
                      <a:r>
                        <a:rPr lang="en-GB" sz="1400" b="1" kern="1200" dirty="0">
                          <a:solidFill>
                            <a:schemeClr val="accent1"/>
                          </a:solidFill>
                          <a:latin typeface="Arial" panose="020B0604020202020204" pitchFamily="34" charset="0"/>
                          <a:ea typeface="+mn-ea"/>
                          <a:cs typeface="Arial" panose="020B0604020202020204" pitchFamily="34" charset="0"/>
                        </a:rPr>
                        <a:t>Operational Utilisation</a:t>
                      </a:r>
                    </a:p>
                    <a:p>
                      <a:pPr marL="0" algn="l" defTabSz="914400" rtl="0" eaLnBrk="1" latinLnBrk="0" hangingPunct="1"/>
                      <a:r>
                        <a:rPr lang="en-GB" sz="1400" b="1" kern="1200" dirty="0">
                          <a:solidFill>
                            <a:schemeClr val="accent1"/>
                          </a:solidFill>
                          <a:latin typeface="Arial" panose="020B0604020202020204" pitchFamily="34" charset="0"/>
                          <a:ea typeface="+mn-ea"/>
                          <a:cs typeface="Arial" panose="020B0604020202020204" pitchFamily="34" charset="0"/>
                        </a:rPr>
                        <a:t>(Restore)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Not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2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 typeface="Wingdings" panose="05000000000000000000" pitchFamily="2" charset="2"/>
                        <a:buNone/>
                      </a:pPr>
                      <a:r>
                        <a:rPr lang="en-GB" sz="1400" kern="1200">
                          <a:solidFill>
                            <a:schemeClr val="accent1"/>
                          </a:solidFill>
                          <a:latin typeface="+mn-lt"/>
                          <a:ea typeface="+mn-ea"/>
                          <a:cs typeface="+mn-cs"/>
                        </a:rPr>
                        <a:t>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4065082"/>
                  </a:ext>
                </a:extLst>
              </a:tr>
              <a:tr h="832828">
                <a:tc>
                  <a:txBody>
                    <a:bodyPr/>
                    <a:lstStyle/>
                    <a:p>
                      <a:pPr marL="0" algn="l" defTabSz="914400" rtl="0" eaLnBrk="1" latinLnBrk="0" hangingPunct="1"/>
                      <a:r>
                        <a:rPr lang="en-GB" sz="1400" b="1" kern="1200">
                          <a:solidFill>
                            <a:schemeClr val="accent1"/>
                          </a:solidFill>
                          <a:latin typeface="Arial" panose="020B0604020202020204" pitchFamily="34" charset="0"/>
                          <a:ea typeface="+mn-ea"/>
                          <a:cs typeface="Arial" panose="020B0604020202020204" pitchFamily="34" charset="0"/>
                        </a:rPr>
                        <a:t>VAOU – WA: Variable Availability +  Operational Utilisation -  Week Ahead </a:t>
                      </a:r>
                    </a:p>
                    <a:p>
                      <a:pPr marL="0" algn="l" defTabSz="914400" rtl="0" eaLnBrk="1" latinLnBrk="0" hangingPunct="1"/>
                      <a:r>
                        <a:rPr lang="en-US" sz="1400" b="1" kern="1200">
                          <a:solidFill>
                            <a:schemeClr val="accent1"/>
                          </a:solidFill>
                          <a:latin typeface="Arial" panose="020B0604020202020204" pitchFamily="34" charset="0"/>
                          <a:ea typeface="+mn-ea"/>
                          <a:cs typeface="Arial" panose="020B0604020202020204" pitchFamily="34" charset="0"/>
                        </a:rPr>
                        <a:t>(Secure)</a:t>
                      </a:r>
                      <a:endParaRPr lang="en-GB" sz="1400" b="1" kern="1200">
                        <a:solidFill>
                          <a:schemeClr val="accent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Month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Week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accent1"/>
                          </a:solidFill>
                          <a:latin typeface="+mn-lt"/>
                          <a:ea typeface="+mn-ea"/>
                          <a:cs typeface="+mn-cs"/>
                        </a:rPr>
                        <a:t>Availability + 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789989"/>
                  </a:ext>
                </a:extLst>
              </a:tr>
              <a:tr h="832828">
                <a:tc>
                  <a:txBody>
                    <a:bodyPr/>
                    <a:lstStyle/>
                    <a:p>
                      <a:pPr marL="0" algn="l" defTabSz="914400" rtl="0" eaLnBrk="1" latinLnBrk="0" hangingPunct="1"/>
                      <a:r>
                        <a:rPr lang="en-GB" sz="1400" b="1" kern="1200">
                          <a:solidFill>
                            <a:schemeClr val="accent1"/>
                          </a:solidFill>
                          <a:latin typeface="Arial" panose="020B0604020202020204" pitchFamily="34" charset="0"/>
                          <a:ea typeface="+mn-ea"/>
                          <a:cs typeface="Arial" panose="020B0604020202020204" pitchFamily="34" charset="0"/>
                        </a:rPr>
                        <a:t>VAOU – DA: Variable Availability + Operational Utilisation – Day Ahead</a:t>
                      </a:r>
                    </a:p>
                    <a:p>
                      <a:pPr marL="0" algn="l" defTabSz="914400" rtl="0" eaLnBrk="1" latinLnBrk="0" hangingPunct="1"/>
                      <a:r>
                        <a:rPr lang="en-GB" sz="1400" b="1" kern="1200">
                          <a:solidFill>
                            <a:schemeClr val="accent1"/>
                          </a:solidFill>
                          <a:latin typeface="Arial" panose="020B0604020202020204" pitchFamily="34" charset="0"/>
                          <a:ea typeface="+mn-ea"/>
                          <a:cs typeface="Arial" panose="020B0604020202020204" pitchFamily="34" charset="0"/>
                        </a:rPr>
                        <a:t>(Dynamic)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Week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Day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a:solidFill>
                            <a:schemeClr val="accent1"/>
                          </a:solidFill>
                          <a:latin typeface="+mn-lt"/>
                          <a:ea typeface="+mn-ea"/>
                          <a:cs typeface="+mn-cs"/>
                        </a:rPr>
                        <a:t>Availability + 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378023"/>
                  </a:ext>
                </a:extLst>
              </a:tr>
              <a:tr h="832828">
                <a:tc>
                  <a:txBody>
                    <a:bodyPr/>
                    <a:lstStyle/>
                    <a:p>
                      <a:pPr marL="0" algn="l" defTabSz="914400" rtl="0" eaLnBrk="1" latinLnBrk="0" hangingPunct="1"/>
                      <a:r>
                        <a:rPr lang="en-GB" sz="1400" b="1" kern="1200">
                          <a:solidFill>
                            <a:schemeClr val="accent1"/>
                          </a:solidFill>
                          <a:latin typeface="Arial" panose="020B0604020202020204" pitchFamily="34" charset="0"/>
                          <a:ea typeface="+mn-ea"/>
                          <a:cs typeface="Arial" panose="020B0604020202020204" pitchFamily="34" charset="0"/>
                        </a:rPr>
                        <a:t>SAOU – DA: Scheduled Availability + Operational Utilisation  - Day Ahead </a:t>
                      </a:r>
                    </a:p>
                    <a:p>
                      <a:pPr marL="0" algn="l" defTabSz="914400" rtl="0" eaLnBrk="1" latinLnBrk="0" hangingPunct="1"/>
                      <a:r>
                        <a:rPr lang="en-GB" sz="1400" b="1" kern="1200">
                          <a:solidFill>
                            <a:schemeClr val="accent1"/>
                          </a:solidFill>
                          <a:latin typeface="Arial" panose="020B0604020202020204" pitchFamily="34" charset="0"/>
                          <a:ea typeface="+mn-ea"/>
                          <a:cs typeface="Arial" panose="020B0604020202020204" pitchFamily="34" charset="0"/>
                        </a:rPr>
                        <a:t>(New Product)</a:t>
                      </a:r>
                    </a:p>
                    <a:p>
                      <a:endParaRPr lang="en-GB" sz="120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Availability Windows confirmed at trade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
                      </a:pPr>
                      <a:r>
                        <a:rPr lang="en-GB" sz="1400" kern="1200">
                          <a:solidFill>
                            <a:schemeClr val="accent1"/>
                          </a:solidFill>
                          <a:latin typeface="+mn-lt"/>
                          <a:ea typeface="+mn-ea"/>
                          <a:cs typeface="+mn-cs"/>
                        </a:rPr>
                        <a:t>Day Ahead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kern="1200" dirty="0">
                          <a:solidFill>
                            <a:schemeClr val="accent1"/>
                          </a:solidFill>
                          <a:latin typeface="+mn-lt"/>
                          <a:ea typeface="+mn-ea"/>
                          <a:cs typeface="+mn-cs"/>
                        </a:rPr>
                        <a:t>Availability + Utilisation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9849470"/>
                  </a:ext>
                </a:extLst>
              </a:tr>
            </a:tbl>
          </a:graphicData>
        </a:graphic>
      </p:graphicFrame>
      <p:sp>
        <p:nvSpPr>
          <p:cNvPr id="4" name="Rectangle: Rounded Corners 3">
            <a:extLst>
              <a:ext uri="{FF2B5EF4-FFF2-40B4-BE49-F238E27FC236}">
                <a16:creationId xmlns:a16="http://schemas.microsoft.com/office/drawing/2014/main" id="{7BD108DB-6461-4C99-687F-C35F16565956}"/>
              </a:ext>
            </a:extLst>
          </p:cNvPr>
          <p:cNvSpPr/>
          <p:nvPr/>
        </p:nvSpPr>
        <p:spPr>
          <a:xfrm>
            <a:off x="8956920" y="64432"/>
            <a:ext cx="3038475" cy="482600"/>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834C8B7E-AA43-306F-1F4A-FE15641E4C79}"/>
              </a:ext>
            </a:extLst>
          </p:cNvPr>
          <p:cNvSpPr txBox="1"/>
          <p:nvPr/>
        </p:nvSpPr>
        <p:spPr>
          <a:xfrm>
            <a:off x="9107286" y="109926"/>
            <a:ext cx="28289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a:ea typeface="+mn-ea"/>
                <a:cs typeface="Arial"/>
              </a:rPr>
              <a:t>Flexible Services Webinar</a:t>
            </a:r>
            <a:endParaRPr kumimoji="0" lang="en-GB" sz="1600" b="1"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23384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PRESENTATION_ID" val="00000000-0000-0000-0000-000000000000"/>
  <p:tag name="SLIDO_APP_VERSION" val="1.6.1.4122"/>
  <p:tag name="SLIDO_EVENT_SECTION_UUID" val="4d18d3af-239d-4929-95a5-3540bd134782"/>
  <p:tag name="SLIDO_EVENT_UUID" val="d92cae46-4def-42c3-a8a2-f77852a2a412"/>
</p:tagLst>
</file>

<file path=ppt/tags/tag1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0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1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1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2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3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4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5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6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7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8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0.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1.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2.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3.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4.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5.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6.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7.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8.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ags/tag99.xml><?xml version="1.0" encoding="utf-8"?>
<p:tagLst xmlns:a="http://schemas.openxmlformats.org/drawingml/2006/main" xmlns:r="http://schemas.openxmlformats.org/officeDocument/2006/relationships" xmlns:p="http://schemas.openxmlformats.org/presentationml/2006/main">
  <p:tag name="CLASSIFICATION" val="No_Classification"/>
</p:tagLst>
</file>

<file path=ppt/theme/theme1.xml><?xml version="1.0" encoding="utf-8"?>
<a:theme xmlns:a="http://schemas.openxmlformats.org/drawingml/2006/main" name="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2.xml><?xml version="1.0" encoding="utf-8"?>
<a:theme xmlns:a="http://schemas.openxmlformats.org/drawingml/2006/main" name="3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3.xml><?xml version="1.0" encoding="utf-8"?>
<a:theme xmlns:a="http://schemas.openxmlformats.org/drawingml/2006/main" name="1_SSEN Them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 Theme" id="{1E56F7A4-FB14-4766-A865-0CFB45BD1892}" vid="{9560FCF7-9DB3-4073-909A-5DFF7373BAF8}"/>
    </a:ext>
  </a:extLst>
</a:theme>
</file>

<file path=ppt/theme/theme4.xml><?xml version="1.0" encoding="utf-8"?>
<a:theme xmlns:a="http://schemas.openxmlformats.org/drawingml/2006/main" name="2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5.xml><?xml version="1.0" encoding="utf-8"?>
<a:theme xmlns:a="http://schemas.openxmlformats.org/drawingml/2006/main" name="1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6.xml><?xml version="1.0" encoding="utf-8"?>
<a:theme xmlns:a="http://schemas.openxmlformats.org/drawingml/2006/main" name="4_Whit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_ELT_20211011.potx" id="{FC086710-BCFD-4D3E-986D-FACD717553BF}" vid="{620EBA04-9C9B-4298-BF8A-CCA6DCF98F6C}"/>
    </a:ext>
  </a:extLst>
</a:theme>
</file>

<file path=ppt/theme/theme7.xml><?xml version="1.0" encoding="utf-8"?>
<a:theme xmlns:a="http://schemas.openxmlformats.org/drawingml/2006/main" name="2_SSEN Theme">
  <a:themeElements>
    <a:clrScheme name="SSEN">
      <a:dk1>
        <a:sysClr val="windowText" lastClr="000000"/>
      </a:dk1>
      <a:lt1>
        <a:sysClr val="window" lastClr="FFFFFF"/>
      </a:lt1>
      <a:dk2>
        <a:srgbClr val="253746"/>
      </a:dk2>
      <a:lt2>
        <a:srgbClr val="808999"/>
      </a:lt2>
      <a:accent1>
        <a:srgbClr val="003E66"/>
      </a:accent1>
      <a:accent2>
        <a:srgbClr val="5B8E9F"/>
      </a:accent2>
      <a:accent3>
        <a:srgbClr val="EBAC00"/>
      </a:accent3>
      <a:accent4>
        <a:srgbClr val="629C49"/>
      </a:accent4>
      <a:accent5>
        <a:srgbClr val="A677A6"/>
      </a:accent5>
      <a:accent6>
        <a:srgbClr val="253746"/>
      </a:accent6>
      <a:hlink>
        <a:srgbClr val="003E66"/>
      </a:hlink>
      <a:folHlink>
        <a:srgbClr val="253746"/>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N Theme" id="{1E56F7A4-FB14-4766-A865-0CFB45BD1892}" vid="{9560FCF7-9DB3-4073-909A-5DFF7373BAF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30f7c68-f84d-4d0c-bb85-d5b9b2a4bfbc" xsi:nil="true"/>
    <_ip_UnifiedCompliancePolicyProperties xmlns="http://schemas.microsoft.com/sharepoint/v3" xsi:nil="true"/>
    <lcf76f155ced4ddcb4097134ff3c332f xmlns="bac47ec2-6222-4f0f-9d68-0b8aa77dfcd1">
      <Terms xmlns="http://schemas.microsoft.com/office/infopath/2007/PartnerControls"/>
    </lcf76f155ced4ddcb4097134ff3c332f>
    <SharedWithUsers xmlns="330f7c68-f84d-4d0c-bb85-d5b9b2a4bfbc">
      <UserInfo>
        <DisplayName>Morrissey, Fiona (Distribution)</DisplayName>
        <AccountId>39</AccountId>
        <AccountType/>
      </UserInfo>
      <UserInfo>
        <DisplayName>Hartshorn, Richard (Distribution)</DisplayName>
        <AccountId>135</AccountId>
        <AccountType/>
      </UserInfo>
      <UserInfo>
        <DisplayName>Cantegreil, Clothilde (Distribution)</DisplayName>
        <AccountId>171</AccountId>
        <AccountType/>
      </UserInfo>
      <UserInfo>
        <DisplayName>Marshall, Lewis (Distribution)</DisplayName>
        <AccountId>209</AccountId>
        <AccountType/>
      </UserInfo>
      <UserInfo>
        <DisplayName>Winning, Catherine (Distribution)</DisplayName>
        <AccountId>64</AccountId>
        <AccountType/>
      </UserInfo>
      <UserInfo>
        <DisplayName>Beveridge, Susan E</DisplayName>
        <AccountId>20</AccountId>
        <AccountType/>
      </UserInfo>
      <UserInfo>
        <DisplayName>Porter, Elizabeth (Distribution)</DisplayName>
        <AccountId>29</AccountId>
        <AccountType/>
      </UserInfo>
      <UserInfo>
        <DisplayName>Smith, Emily (Distribution)</DisplayName>
        <AccountId>12</AccountId>
        <AccountType/>
      </UserInfo>
      <UserInfo>
        <DisplayName>Dallas, Iain (Distribution)</DisplayName>
        <AccountId>195</AccountId>
        <AccountType/>
      </UserInfo>
      <UserInfo>
        <DisplayName>Carr, Patricia (Distribution)</DisplayName>
        <AccountId>43</AccountId>
        <AccountType/>
      </UserInfo>
      <UserInfo>
        <DisplayName>Stainton, Lyndsey (Distribution)</DisplayName>
        <AccountId>298</AccountId>
        <AccountType/>
      </UserInfo>
      <UserInfo>
        <DisplayName>Robertson, Helen-Monica (Distribution)</DisplayName>
        <AccountId>304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E243504CB5AF429D425675908E329A" ma:contentTypeVersion="16" ma:contentTypeDescription="Create a new document." ma:contentTypeScope="" ma:versionID="a44efa2fb3d25e3c2414eaa5a30bbcdf">
  <xsd:schema xmlns:xsd="http://www.w3.org/2001/XMLSchema" xmlns:xs="http://www.w3.org/2001/XMLSchema" xmlns:p="http://schemas.microsoft.com/office/2006/metadata/properties" xmlns:ns1="http://schemas.microsoft.com/sharepoint/v3" xmlns:ns2="bac47ec2-6222-4f0f-9d68-0b8aa77dfcd1" xmlns:ns3="330f7c68-f84d-4d0c-bb85-d5b9b2a4bfbc" targetNamespace="http://schemas.microsoft.com/office/2006/metadata/properties" ma:root="true" ma:fieldsID="dfd14419f97b4e92971b3b1eea26ef9a" ns1:_="" ns2:_="" ns3:_="">
    <xsd:import namespace="http://schemas.microsoft.com/sharepoint/v3"/>
    <xsd:import namespace="bac47ec2-6222-4f0f-9d68-0b8aa77dfcd1"/>
    <xsd:import namespace="330f7c68-f84d-4d0c-bb85-d5b9b2a4bf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c47ec2-6222-4f0f-9d68-0b8aa77dfc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0fa5b73-c91b-4169-bfc8-b85bc92a646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30f7c68-f84d-4d0c-bb85-d5b9b2a4bf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530604f-af12-40ee-808a-fffba5da8ab4}" ma:internalName="TaxCatchAll" ma:showField="CatchAllData" ma:web="330f7c68-f84d-4d0c-bb85-d5b9b2a4b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9F77A7-0A6B-4A69-AC28-1D6F214D2BC2}">
  <ds:schemaRefs>
    <ds:schemaRef ds:uri="330f7c68-f84d-4d0c-bb85-d5b9b2a4bfbc"/>
    <ds:schemaRef ds:uri="bac47ec2-6222-4f0f-9d68-0b8aa77dfc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E1DAD2-5B4F-472E-9D9E-CD2DC1737899}">
  <ds:schemaRefs>
    <ds:schemaRef ds:uri="http://schemas.microsoft.com/sharepoint/v3/contenttype/forms"/>
  </ds:schemaRefs>
</ds:datastoreItem>
</file>

<file path=customXml/itemProps3.xml><?xml version="1.0" encoding="utf-8"?>
<ds:datastoreItem xmlns:ds="http://schemas.openxmlformats.org/officeDocument/2006/customXml" ds:itemID="{879595FE-4D01-4FE5-B974-9EC6A6C0654E}">
  <ds:schemaRefs>
    <ds:schemaRef ds:uri="330f7c68-f84d-4d0c-bb85-d5b9b2a4bfbc"/>
    <ds:schemaRef ds:uri="bac47ec2-6222-4f0f-9d68-0b8aa77dfc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82</TotalTime>
  <Words>2619</Words>
  <Application>Microsoft Office PowerPoint</Application>
  <PresentationFormat>Widescreen</PresentationFormat>
  <Paragraphs>642</Paragraphs>
  <Slides>26</Slides>
  <Notes>22</Notes>
  <HiddenSlides>0</HiddenSlides>
  <MMClips>0</MMClips>
  <ScaleCrop>false</ScaleCrop>
  <HeadingPairs>
    <vt:vector size="8" baseType="variant">
      <vt:variant>
        <vt:lpstr>Fonts Used</vt:lpstr>
      </vt:variant>
      <vt:variant>
        <vt:i4>4</vt:i4>
      </vt:variant>
      <vt:variant>
        <vt:lpstr>Theme</vt:lpstr>
      </vt:variant>
      <vt:variant>
        <vt:i4>7</vt:i4>
      </vt:variant>
      <vt:variant>
        <vt:lpstr>Embedded OLE Servers</vt:lpstr>
      </vt:variant>
      <vt:variant>
        <vt:i4>1</vt:i4>
      </vt:variant>
      <vt:variant>
        <vt:lpstr>Slide Titles</vt:lpstr>
      </vt:variant>
      <vt:variant>
        <vt:i4>26</vt:i4>
      </vt:variant>
    </vt:vector>
  </HeadingPairs>
  <TitlesOfParts>
    <vt:vector size="38" baseType="lpstr">
      <vt:lpstr>Arial</vt:lpstr>
      <vt:lpstr>Calibri</vt:lpstr>
      <vt:lpstr>Segoe UI</vt:lpstr>
      <vt:lpstr>Wingdings</vt:lpstr>
      <vt:lpstr>White</vt:lpstr>
      <vt:lpstr>3_White</vt:lpstr>
      <vt:lpstr>1_SSEN Theme</vt:lpstr>
      <vt:lpstr>2_White</vt:lpstr>
      <vt:lpstr>1_White</vt:lpstr>
      <vt:lpstr>4_White</vt:lpstr>
      <vt:lpstr>2_SSEN Theme</vt:lpstr>
      <vt:lpstr>think-cell Slide</vt:lpstr>
      <vt:lpstr>Flexibility Services  9th May 2024 </vt:lpstr>
      <vt:lpstr>agenda</vt:lpstr>
      <vt:lpstr>Flexibility Overview</vt:lpstr>
      <vt:lpstr>PowerPoint Presentation</vt:lpstr>
      <vt:lpstr>PowerPoint Presentation</vt:lpstr>
      <vt:lpstr>BENEFITS OF FLEXIBILITY</vt:lpstr>
      <vt:lpstr>Overview of End-to-end Process: Procurement</vt:lpstr>
      <vt:lpstr>Overview of End-to-end Process: Dispatch</vt:lpstr>
      <vt:lpstr>Standard services overview</vt:lpstr>
      <vt:lpstr>Pre-qualification, Mini-Competition and open window </vt:lpstr>
      <vt:lpstr>Pre-qualification questionnaire</vt:lpstr>
      <vt:lpstr>Mini-competition</vt:lpstr>
      <vt:lpstr>BIDDING WINDOWS</vt:lpstr>
      <vt:lpstr>New PQQ, MINI-COMPETITION &amp; BIDDING WINDOW TIMELINES</vt:lpstr>
      <vt:lpstr>PowerPoint Presentation</vt:lpstr>
      <vt:lpstr>Bidding Opportunities</vt:lpstr>
      <vt:lpstr>May 2024: vaou-wa (SEPD)</vt:lpstr>
      <vt:lpstr>May 2024: vaou-wa (SHEPD)</vt:lpstr>
      <vt:lpstr>August 2024: vaou-wa</vt:lpstr>
      <vt:lpstr>August 2024: SAou- Day ahead</vt:lpstr>
      <vt:lpstr>Market Platform</vt:lpstr>
      <vt:lpstr>Market Platform</vt:lpstr>
      <vt:lpstr>PowerPoint Presentation</vt:lpstr>
      <vt:lpstr>Key dates</vt:lpstr>
      <vt:lpstr>PROCUREMENT deadlines</vt:lpstr>
      <vt:lpstr>THANK YOU FOR JOINING US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external slide deck template pack</dc:title>
  <dc:creator>Wilson-Gavin, Emily</dc:creator>
  <cp:lastModifiedBy>Ajadi Ronke (Distribution)</cp:lastModifiedBy>
  <cp:revision>2</cp:revision>
  <dcterms:created xsi:type="dcterms:W3CDTF">2021-10-12T15:26:40Z</dcterms:created>
  <dcterms:modified xsi:type="dcterms:W3CDTF">2024-05-14T11:29:37Z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0x010100D5E243504CB5AF429D425675908E329A</vt:lpwstr>
  </property>
  <property fmtid="{D5CDD505-2E9C-101B-9397-08002B2CF9AE}" pid="3" name="MediaServiceImageTags">
    <vt:lpwstr/>
  </property>
  <property fmtid="{D5CDD505-2E9C-101B-9397-08002B2CF9AE}" pid="4" name="SlidoAppVersion">
    <vt:lpwstr>1.6.1.4122</vt:lpwstr>
  </property>
  <property fmtid="{D5CDD505-2E9C-101B-9397-08002B2CF9AE}" pid="5" name="MSIP_Label_a4200942-dd40-4530-96b6-ebe359e8009d_Method">
    <vt:lpwstr>Privileged</vt:lpwstr>
  </property>
  <property fmtid="{D5CDD505-2E9C-101B-9397-08002B2CF9AE}" pid="6" name="MSIP_Label_a4200942-dd40-4530-96b6-ebe359e8009d_Name">
    <vt:lpwstr>a4200942-dd40-4530-96b6-ebe359e8009d</vt:lpwstr>
  </property>
  <property fmtid="{D5CDD505-2E9C-101B-9397-08002B2CF9AE}" pid="7" name="MSIP_Label_a4200942-dd40-4530-96b6-ebe359e8009d_Enabled">
    <vt:lpwstr>true</vt:lpwstr>
  </property>
  <property fmtid="{D5CDD505-2E9C-101B-9397-08002B2CF9AE}" pid="8" name="MSIP_Label_a4200942-dd40-4530-96b6-ebe359e8009d_SetDate">
    <vt:lpwstr>2024-04-24T16:01:15Z</vt:lpwstr>
  </property>
  <property fmtid="{D5CDD505-2E9C-101B-9397-08002B2CF9AE}" pid="9" name="MSIP_Label_a4200942-dd40-4530-96b6-ebe359e8009d_ActionId">
    <vt:lpwstr>b6c8d01f-fea0-4f17-8ec2-4fa22f621fc1</vt:lpwstr>
  </property>
  <property fmtid="{D5CDD505-2E9C-101B-9397-08002B2CF9AE}" pid="10" name="MSIP_Label_a4200942-dd40-4530-96b6-ebe359e8009d_SiteId">
    <vt:lpwstr>953b0f83-1ce6-45c3-82c9-1d847e372339</vt:lpwstr>
  </property>
  <property fmtid="{D5CDD505-2E9C-101B-9397-08002B2CF9AE}" pid="11" name="MSIP_Label_a4200942-dd40-4530-96b6-ebe359e8009d_ContentBits">
    <vt:lpwstr>0</vt:lpwstr>
  </property>
</Properties>
</file>