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C_DCE0F4FE.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0" r:id="rId5"/>
    <p:sldId id="257" r:id="rId6"/>
    <p:sldId id="258" r:id="rId7"/>
    <p:sldId id="279" r:id="rId8"/>
    <p:sldId id="282" r:id="rId9"/>
    <p:sldId id="261" r:id="rId10"/>
    <p:sldId id="262" r:id="rId11"/>
    <p:sldId id="273" r:id="rId12"/>
    <p:sldId id="281" r:id="rId13"/>
    <p:sldId id="265" r:id="rId14"/>
    <p:sldId id="276" r:id="rId15"/>
    <p:sldId id="266" r:id="rId16"/>
    <p:sldId id="267" r:id="rId17"/>
    <p:sldId id="278"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4C573F-70E8-F78C-F106-183966A33299}" name="Mills, Charlee (Distribution)" initials="MC" userId="S::charlee.mills@sse.com::e8cfaedc-fa08-43d9-8979-54513a7f9b0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5B7D"/>
    <a:srgbClr val="003C65"/>
    <a:srgbClr val="003E66"/>
    <a:srgbClr val="D9E2E8"/>
    <a:srgbClr val="E7EEF1"/>
    <a:srgbClr val="406E8C"/>
    <a:srgbClr val="668BA3"/>
    <a:srgbClr val="8CB0B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ke, Debbie (Distribution)" userId="6ae51d93-da3b-4286-bf24-dece5043a57f" providerId="ADAL" clId="{361A5846-572D-4250-BCAD-06FCEEABA5E3}"/>
    <pc:docChg chg="undo custSel addSld modSld">
      <pc:chgData name="Cloke, Debbie (Distribution)" userId="6ae51d93-da3b-4286-bf24-dece5043a57f" providerId="ADAL" clId="{361A5846-572D-4250-BCAD-06FCEEABA5E3}" dt="2025-08-19T13:13:34.446" v="52" actId="1076"/>
      <pc:docMkLst>
        <pc:docMk/>
      </pc:docMkLst>
      <pc:sldChg chg="addSp delSp modSp add mod">
        <pc:chgData name="Cloke, Debbie (Distribution)" userId="6ae51d93-da3b-4286-bf24-dece5043a57f" providerId="ADAL" clId="{361A5846-572D-4250-BCAD-06FCEEABA5E3}" dt="2025-08-19T13:12:51.467" v="49" actId="1076"/>
        <pc:sldMkLst>
          <pc:docMk/>
          <pc:sldMk cId="1747828196" sldId="265"/>
        </pc:sldMkLst>
        <pc:picChg chg="del">
          <ac:chgData name="Cloke, Debbie (Distribution)" userId="6ae51d93-da3b-4286-bf24-dece5043a57f" providerId="ADAL" clId="{361A5846-572D-4250-BCAD-06FCEEABA5E3}" dt="2025-08-19T13:11:32.063" v="42" actId="478"/>
          <ac:picMkLst>
            <pc:docMk/>
            <pc:sldMk cId="1747828196" sldId="265"/>
            <ac:picMk id="15" creationId="{58144003-6ED4-255C-E55F-3892B215BA8B}"/>
          </ac:picMkLst>
        </pc:picChg>
        <pc:picChg chg="add mod">
          <ac:chgData name="Cloke, Debbie (Distribution)" userId="6ae51d93-da3b-4286-bf24-dece5043a57f" providerId="ADAL" clId="{361A5846-572D-4250-BCAD-06FCEEABA5E3}" dt="2025-08-19T13:12:51.467" v="49" actId="1076"/>
          <ac:picMkLst>
            <pc:docMk/>
            <pc:sldMk cId="1747828196" sldId="265"/>
            <ac:picMk id="16" creationId="{4DBACF0E-154A-1D85-D545-62175301A2B1}"/>
          </ac:picMkLst>
        </pc:picChg>
        <pc:cxnChg chg="del">
          <ac:chgData name="Cloke, Debbie (Distribution)" userId="6ae51d93-da3b-4286-bf24-dece5043a57f" providerId="ADAL" clId="{361A5846-572D-4250-BCAD-06FCEEABA5E3}" dt="2025-08-19T13:11:44.498" v="46" actId="478"/>
          <ac:cxnSpMkLst>
            <pc:docMk/>
            <pc:sldMk cId="1747828196" sldId="265"/>
            <ac:cxnSpMk id="2" creationId="{90A7A6B7-CE96-BBF0-5D92-3DE69DE1DF15}"/>
          </ac:cxnSpMkLst>
        </pc:cxnChg>
        <pc:cxnChg chg="del mod">
          <ac:chgData name="Cloke, Debbie (Distribution)" userId="6ae51d93-da3b-4286-bf24-dece5043a57f" providerId="ADAL" clId="{361A5846-572D-4250-BCAD-06FCEEABA5E3}" dt="2025-08-19T13:11:41.688" v="45" actId="478"/>
          <ac:cxnSpMkLst>
            <pc:docMk/>
            <pc:sldMk cId="1747828196" sldId="265"/>
            <ac:cxnSpMk id="12" creationId="{EAF2B611-57BC-A191-E6AA-1B48BB7F2F58}"/>
          </ac:cxnSpMkLst>
        </pc:cxnChg>
        <pc:cxnChg chg="del">
          <ac:chgData name="Cloke, Debbie (Distribution)" userId="6ae51d93-da3b-4286-bf24-dece5043a57f" providerId="ADAL" clId="{361A5846-572D-4250-BCAD-06FCEEABA5E3}" dt="2025-08-19T13:11:47.527" v="47" actId="478"/>
          <ac:cxnSpMkLst>
            <pc:docMk/>
            <pc:sldMk cId="1747828196" sldId="265"/>
            <ac:cxnSpMk id="45" creationId="{1435B00C-BA31-3630-03AA-4B3F55C1C199}"/>
          </ac:cxnSpMkLst>
        </pc:cxnChg>
        <pc:cxnChg chg="del">
          <ac:chgData name="Cloke, Debbie (Distribution)" userId="6ae51d93-da3b-4286-bf24-dece5043a57f" providerId="ADAL" clId="{361A5846-572D-4250-BCAD-06FCEEABA5E3}" dt="2025-08-19T13:11:37.050" v="43" actId="478"/>
          <ac:cxnSpMkLst>
            <pc:docMk/>
            <pc:sldMk cId="1747828196" sldId="265"/>
            <ac:cxnSpMk id="46" creationId="{C5509A8B-8BA4-F8DB-6FF8-B28B6628B6B5}"/>
          </ac:cxnSpMkLst>
        </pc:cxnChg>
      </pc:sldChg>
      <pc:sldChg chg="addSp delSp modSp add mod">
        <pc:chgData name="Cloke, Debbie (Distribution)" userId="6ae51d93-da3b-4286-bf24-dece5043a57f" providerId="ADAL" clId="{361A5846-572D-4250-BCAD-06FCEEABA5E3}" dt="2025-08-19T13:13:34.446" v="52" actId="1076"/>
        <pc:sldMkLst>
          <pc:docMk/>
          <pc:sldMk cId="1664320596" sldId="281"/>
        </pc:sldMkLst>
        <pc:spChg chg="mod">
          <ac:chgData name="Cloke, Debbie (Distribution)" userId="6ae51d93-da3b-4286-bf24-dece5043a57f" providerId="ADAL" clId="{361A5846-572D-4250-BCAD-06FCEEABA5E3}" dt="2025-08-19T13:11:02.751" v="41" actId="20577"/>
          <ac:spMkLst>
            <pc:docMk/>
            <pc:sldMk cId="1664320596" sldId="281"/>
            <ac:spMk id="20" creationId="{CC2EF908-DF43-46A2-3033-6EEA2A49A12C}"/>
          </ac:spMkLst>
        </pc:spChg>
        <pc:picChg chg="del">
          <ac:chgData name="Cloke, Debbie (Distribution)" userId="6ae51d93-da3b-4286-bf24-dece5043a57f" providerId="ADAL" clId="{361A5846-572D-4250-BCAD-06FCEEABA5E3}" dt="2025-08-19T13:04:50.522" v="2" actId="478"/>
          <ac:picMkLst>
            <pc:docMk/>
            <pc:sldMk cId="1664320596" sldId="281"/>
            <ac:picMk id="15" creationId="{CDEF521C-EA20-004E-E50E-02B581565E65}"/>
          </ac:picMkLst>
        </pc:picChg>
        <pc:picChg chg="add del mod">
          <ac:chgData name="Cloke, Debbie (Distribution)" userId="6ae51d93-da3b-4286-bf24-dece5043a57f" providerId="ADAL" clId="{361A5846-572D-4250-BCAD-06FCEEABA5E3}" dt="2025-08-19T13:09:46.853" v="10" actId="478"/>
          <ac:picMkLst>
            <pc:docMk/>
            <pc:sldMk cId="1664320596" sldId="281"/>
            <ac:picMk id="18" creationId="{160CF111-8F7F-4111-C42B-F6B4BC386F7E}"/>
          </ac:picMkLst>
        </pc:picChg>
        <pc:picChg chg="add del">
          <ac:chgData name="Cloke, Debbie (Distribution)" userId="6ae51d93-da3b-4286-bf24-dece5043a57f" providerId="ADAL" clId="{361A5846-572D-4250-BCAD-06FCEEABA5E3}" dt="2025-08-19T13:09:56.036" v="13" actId="478"/>
          <ac:picMkLst>
            <pc:docMk/>
            <pc:sldMk cId="1664320596" sldId="281"/>
            <ac:picMk id="21" creationId="{FE20EE6E-49ED-A41D-E517-C0B100463E67}"/>
          </ac:picMkLst>
        </pc:picChg>
        <pc:picChg chg="add del mod">
          <ac:chgData name="Cloke, Debbie (Distribution)" userId="6ae51d93-da3b-4286-bf24-dece5043a57f" providerId="ADAL" clId="{361A5846-572D-4250-BCAD-06FCEEABA5E3}" dt="2025-08-19T13:09:50.108" v="11" actId="478"/>
          <ac:picMkLst>
            <pc:docMk/>
            <pc:sldMk cId="1664320596" sldId="281"/>
            <ac:picMk id="24" creationId="{BF3A7169-4BA0-D5E7-15C2-7D4E5D120B6C}"/>
          </ac:picMkLst>
        </pc:picChg>
        <pc:picChg chg="add del mod">
          <ac:chgData name="Cloke, Debbie (Distribution)" userId="6ae51d93-da3b-4286-bf24-dece5043a57f" providerId="ADAL" clId="{361A5846-572D-4250-BCAD-06FCEEABA5E3}" dt="2025-08-19T13:09:53.287" v="12" actId="478"/>
          <ac:picMkLst>
            <pc:docMk/>
            <pc:sldMk cId="1664320596" sldId="281"/>
            <ac:picMk id="29" creationId="{1E3DCBEE-6EE2-D05A-45CC-78B8E940A125}"/>
          </ac:picMkLst>
        </pc:picChg>
        <pc:picChg chg="add del mod">
          <ac:chgData name="Cloke, Debbie (Distribution)" userId="6ae51d93-da3b-4286-bf24-dece5043a57f" providerId="ADAL" clId="{361A5846-572D-4250-BCAD-06FCEEABA5E3}" dt="2025-08-19T13:13:28.349" v="50" actId="478"/>
          <ac:picMkLst>
            <pc:docMk/>
            <pc:sldMk cId="1664320596" sldId="281"/>
            <ac:picMk id="32" creationId="{10D9EDA0-81CA-D34E-1DDB-80F5A383FE4A}"/>
          </ac:picMkLst>
        </pc:picChg>
        <pc:picChg chg="add mod">
          <ac:chgData name="Cloke, Debbie (Distribution)" userId="6ae51d93-da3b-4286-bf24-dece5043a57f" providerId="ADAL" clId="{361A5846-572D-4250-BCAD-06FCEEABA5E3}" dt="2025-08-19T13:13:34.446" v="52" actId="1076"/>
          <ac:picMkLst>
            <pc:docMk/>
            <pc:sldMk cId="1664320596" sldId="281"/>
            <ac:picMk id="34" creationId="{5B0914A6-6A7C-9560-68A5-474DFBB3127B}"/>
          </ac:picMkLst>
        </pc:picChg>
        <pc:cxnChg chg="del">
          <ac:chgData name="Cloke, Debbie (Distribution)" userId="6ae51d93-da3b-4286-bf24-dece5043a57f" providerId="ADAL" clId="{361A5846-572D-4250-BCAD-06FCEEABA5E3}" dt="2025-08-19T13:10:01.831" v="15" actId="478"/>
          <ac:cxnSpMkLst>
            <pc:docMk/>
            <pc:sldMk cId="1664320596" sldId="281"/>
            <ac:cxnSpMk id="2" creationId="{8A423B61-CCDF-A33E-A5AC-96329D0AC805}"/>
          </ac:cxnSpMkLst>
        </pc:cxnChg>
        <pc:cxnChg chg="del">
          <ac:chgData name="Cloke, Debbie (Distribution)" userId="6ae51d93-da3b-4286-bf24-dece5043a57f" providerId="ADAL" clId="{361A5846-572D-4250-BCAD-06FCEEABA5E3}" dt="2025-08-19T13:09:59.776" v="14" actId="478"/>
          <ac:cxnSpMkLst>
            <pc:docMk/>
            <pc:sldMk cId="1664320596" sldId="281"/>
            <ac:cxnSpMk id="12" creationId="{7C76C8CB-9280-A3CE-7BC4-50E7705D9D39}"/>
          </ac:cxnSpMkLst>
        </pc:cxnChg>
        <pc:cxnChg chg="del">
          <ac:chgData name="Cloke, Debbie (Distribution)" userId="6ae51d93-da3b-4286-bf24-dece5043a57f" providerId="ADAL" clId="{361A5846-572D-4250-BCAD-06FCEEABA5E3}" dt="2025-08-19T13:10:03.802" v="16" actId="478"/>
          <ac:cxnSpMkLst>
            <pc:docMk/>
            <pc:sldMk cId="1664320596" sldId="281"/>
            <ac:cxnSpMk id="45" creationId="{0B13B14C-D086-806C-4D20-BA3896A42C7A}"/>
          </ac:cxnSpMkLst>
        </pc:cxnChg>
        <pc:cxnChg chg="del">
          <ac:chgData name="Cloke, Debbie (Distribution)" userId="6ae51d93-da3b-4286-bf24-dece5043a57f" providerId="ADAL" clId="{361A5846-572D-4250-BCAD-06FCEEABA5E3}" dt="2025-08-19T13:10:06.087" v="17" actId="478"/>
          <ac:cxnSpMkLst>
            <pc:docMk/>
            <pc:sldMk cId="1664320596" sldId="281"/>
            <ac:cxnSpMk id="46" creationId="{0F71135A-BF68-AA0F-AB7E-16C1EE29A062}"/>
          </ac:cxnSpMkLst>
        </pc:cxnChg>
      </pc:sldChg>
    </pc:docChg>
  </pc:docChgLst>
</pc:chgInfo>
</file>

<file path=ppt/comments/modernComment_10C_DCE0F4FE.xml><?xml version="1.0" encoding="utf-8"?>
<p188:cmLst xmlns:a="http://schemas.openxmlformats.org/drawingml/2006/main" xmlns:r="http://schemas.openxmlformats.org/officeDocument/2006/relationships" xmlns:p188="http://schemas.microsoft.com/office/powerpoint/2018/8/main">
  <p188:cm id="{4FE37491-6ED0-44BD-A683-D0385ACDA96C}" authorId="{8E4C573F-70E8-F78C-F106-183966A33299}" created="2024-12-13T13:25:10.739">
    <ac:deMkLst xmlns:ac="http://schemas.microsoft.com/office/drawing/2013/main/command">
      <pc:docMk xmlns:pc="http://schemas.microsoft.com/office/powerpoint/2013/main/command"/>
      <pc:sldMk xmlns:pc="http://schemas.microsoft.com/office/powerpoint/2013/main/command" cId="3705730302" sldId="268"/>
      <ac:picMk id="45" creationId="{4A3429F9-3C19-2C9A-7E3B-A09B522079C8}"/>
    </ac:deMkLst>
    <p188:txBody>
      <a:bodyPr/>
      <a:lstStyle/>
      <a:p>
        <a:r>
          <a:rPr lang="en-US"/>
          <a:t>Crop  the lines out on the pictures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602C1-A226-478C-8215-AE3B64F95577}" type="datetimeFigureOut">
              <a:rPr lang="en-GB" smtClean="0"/>
              <a:t>19/08/2025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42913-6D4E-4EB1-B9BD-7464935EDC04}" type="slidenum">
              <a:rPr lang="en-GB" smtClean="0"/>
              <a:t>‹#›</a:t>
            </a:fld>
            <a:endParaRPr lang="en-GB"/>
          </a:p>
        </p:txBody>
      </p:sp>
    </p:spTree>
    <p:extLst>
      <p:ext uri="{BB962C8B-B14F-4D97-AF65-F5344CB8AC3E}">
        <p14:creationId xmlns:p14="http://schemas.microsoft.com/office/powerpoint/2010/main" val="209521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242913-6D4E-4EB1-B9BD-7464935EDC04}" type="slidenum">
              <a:rPr lang="en-GB" smtClean="0"/>
              <a:t>3</a:t>
            </a:fld>
            <a:endParaRPr lang="en-GB"/>
          </a:p>
        </p:txBody>
      </p:sp>
    </p:spTree>
    <p:extLst>
      <p:ext uri="{BB962C8B-B14F-4D97-AF65-F5344CB8AC3E}">
        <p14:creationId xmlns:p14="http://schemas.microsoft.com/office/powerpoint/2010/main" val="165331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12</a:t>
            </a:fld>
            <a:endParaRPr lang="en-GB"/>
          </a:p>
        </p:txBody>
      </p:sp>
    </p:spTree>
    <p:extLst>
      <p:ext uri="{BB962C8B-B14F-4D97-AF65-F5344CB8AC3E}">
        <p14:creationId xmlns:p14="http://schemas.microsoft.com/office/powerpoint/2010/main" val="250941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13</a:t>
            </a:fld>
            <a:endParaRPr lang="en-GB"/>
          </a:p>
        </p:txBody>
      </p:sp>
    </p:spTree>
    <p:extLst>
      <p:ext uri="{BB962C8B-B14F-4D97-AF65-F5344CB8AC3E}">
        <p14:creationId xmlns:p14="http://schemas.microsoft.com/office/powerpoint/2010/main" val="246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6B840-DDDF-9C58-EC99-31B8F1B66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18E49-D6A3-D360-783E-D1C88214D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20BB3-761F-61D2-BD6B-6B413AF31D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3AC9FD4-65EA-52C3-B965-1F8281DEDA68}"/>
              </a:ext>
            </a:extLst>
          </p:cNvPr>
          <p:cNvSpPr>
            <a:spLocks noGrp="1"/>
          </p:cNvSpPr>
          <p:nvPr>
            <p:ph type="sldNum" sz="quarter" idx="5"/>
          </p:nvPr>
        </p:nvSpPr>
        <p:spPr/>
        <p:txBody>
          <a:bodyPr/>
          <a:lstStyle/>
          <a:p>
            <a:fld id="{4B242913-6D4E-4EB1-B9BD-7464935EDC04}" type="slidenum">
              <a:rPr lang="en-GB" smtClean="0"/>
              <a:t>14</a:t>
            </a:fld>
            <a:endParaRPr lang="en-GB"/>
          </a:p>
        </p:txBody>
      </p:sp>
    </p:spTree>
    <p:extLst>
      <p:ext uri="{BB962C8B-B14F-4D97-AF65-F5344CB8AC3E}">
        <p14:creationId xmlns:p14="http://schemas.microsoft.com/office/powerpoint/2010/main" val="118653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Hyperlinks to be included</a:t>
            </a:r>
          </a:p>
        </p:txBody>
      </p:sp>
      <p:sp>
        <p:nvSpPr>
          <p:cNvPr id="4" name="Slide Number Placeholder 3"/>
          <p:cNvSpPr>
            <a:spLocks noGrp="1"/>
          </p:cNvSpPr>
          <p:nvPr>
            <p:ph type="sldNum" sz="quarter" idx="5"/>
          </p:nvPr>
        </p:nvSpPr>
        <p:spPr/>
        <p:txBody>
          <a:bodyPr/>
          <a:lstStyle/>
          <a:p>
            <a:fld id="{4B242913-6D4E-4EB1-B9BD-7464935EDC04}" type="slidenum">
              <a:rPr lang="en-GB" smtClean="0"/>
              <a:t>15</a:t>
            </a:fld>
            <a:endParaRPr lang="en-GB"/>
          </a:p>
        </p:txBody>
      </p:sp>
    </p:spTree>
    <p:extLst>
      <p:ext uri="{BB962C8B-B14F-4D97-AF65-F5344CB8AC3E}">
        <p14:creationId xmlns:p14="http://schemas.microsoft.com/office/powerpoint/2010/main" val="184229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2913-6D4E-4EB1-B9BD-7464935EDC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271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8AAE0-B5EF-8540-0CF3-7A81E2371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13A10-F683-35D6-6969-C9F0B5203C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54658-3520-48C9-432C-E94A815D25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71B682-8745-A460-7B91-1451473206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2913-6D4E-4EB1-B9BD-7464935EDC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539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6</a:t>
            </a:fld>
            <a:endParaRPr lang="en-GB"/>
          </a:p>
        </p:txBody>
      </p:sp>
    </p:spTree>
    <p:extLst>
      <p:ext uri="{BB962C8B-B14F-4D97-AF65-F5344CB8AC3E}">
        <p14:creationId xmlns:p14="http://schemas.microsoft.com/office/powerpoint/2010/main" val="395326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7</a:t>
            </a:fld>
            <a:endParaRPr lang="en-GB"/>
          </a:p>
        </p:txBody>
      </p:sp>
    </p:spTree>
    <p:extLst>
      <p:ext uri="{BB962C8B-B14F-4D97-AF65-F5344CB8AC3E}">
        <p14:creationId xmlns:p14="http://schemas.microsoft.com/office/powerpoint/2010/main" val="90469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242913-6D4E-4EB1-B9BD-7464935EDC04}" type="slidenum">
              <a:rPr lang="en-GB" smtClean="0"/>
              <a:t>8</a:t>
            </a:fld>
            <a:endParaRPr lang="en-GB"/>
          </a:p>
        </p:txBody>
      </p:sp>
    </p:spTree>
    <p:extLst>
      <p:ext uri="{BB962C8B-B14F-4D97-AF65-F5344CB8AC3E}">
        <p14:creationId xmlns:p14="http://schemas.microsoft.com/office/powerpoint/2010/main" val="381966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B3BE7-64D9-5F26-125C-332C4E2EC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1188C-5054-E20A-A941-F47291B50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65A1E-0B1C-B003-F42C-26C854BCF4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190F02-D116-2569-522B-370CD9BDF5C0}"/>
              </a:ext>
            </a:extLst>
          </p:cNvPr>
          <p:cNvSpPr>
            <a:spLocks noGrp="1"/>
          </p:cNvSpPr>
          <p:nvPr>
            <p:ph type="sldNum" sz="quarter" idx="5"/>
          </p:nvPr>
        </p:nvSpPr>
        <p:spPr/>
        <p:txBody>
          <a:bodyPr/>
          <a:lstStyle/>
          <a:p>
            <a:fld id="{4B242913-6D4E-4EB1-B9BD-7464935EDC04}" type="slidenum">
              <a:rPr lang="en-GB" smtClean="0"/>
              <a:t>9</a:t>
            </a:fld>
            <a:endParaRPr lang="en-GB"/>
          </a:p>
        </p:txBody>
      </p:sp>
    </p:spTree>
    <p:extLst>
      <p:ext uri="{BB962C8B-B14F-4D97-AF65-F5344CB8AC3E}">
        <p14:creationId xmlns:p14="http://schemas.microsoft.com/office/powerpoint/2010/main" val="33832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10</a:t>
            </a:fld>
            <a:endParaRPr lang="en-GB"/>
          </a:p>
        </p:txBody>
      </p:sp>
    </p:spTree>
    <p:extLst>
      <p:ext uri="{BB962C8B-B14F-4D97-AF65-F5344CB8AC3E}">
        <p14:creationId xmlns:p14="http://schemas.microsoft.com/office/powerpoint/2010/main" val="225087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242913-6D4E-4EB1-B9BD-7464935EDC04}" type="slidenum">
              <a:rPr lang="en-GB" smtClean="0"/>
              <a:t>11</a:t>
            </a:fld>
            <a:endParaRPr lang="en-GB"/>
          </a:p>
        </p:txBody>
      </p:sp>
    </p:spTree>
    <p:extLst>
      <p:ext uri="{BB962C8B-B14F-4D97-AF65-F5344CB8AC3E}">
        <p14:creationId xmlns:p14="http://schemas.microsoft.com/office/powerpoint/2010/main" val="225087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950D-6965-BCF8-6D31-DE5C616C8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E0A8F3-DC68-CA96-CB49-BB084D641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A35337-46C7-48D9-097B-C1CC4F6CE137}"/>
              </a:ext>
            </a:extLst>
          </p:cNvPr>
          <p:cNvSpPr>
            <a:spLocks noGrp="1"/>
          </p:cNvSpPr>
          <p:nvPr>
            <p:ph type="dt" sz="half" idx="10"/>
          </p:nvPr>
        </p:nvSpPr>
        <p:spPr/>
        <p:txBody>
          <a:bodyPr/>
          <a:lstStyle/>
          <a:p>
            <a:fld id="{A92CA646-949D-4787-BB7C-D7B520B6FA67}" type="datetime1">
              <a:rPr lang="en-GB" smtClean="0"/>
              <a:t>19/08/2025</a:t>
            </a:fld>
            <a:endParaRPr lang="en-GB"/>
          </a:p>
        </p:txBody>
      </p:sp>
      <p:sp>
        <p:nvSpPr>
          <p:cNvPr id="5" name="Footer Placeholder 4">
            <a:extLst>
              <a:ext uri="{FF2B5EF4-FFF2-40B4-BE49-F238E27FC236}">
                <a16:creationId xmlns:a16="http://schemas.microsoft.com/office/drawing/2014/main" id="{7346D2A7-D5FC-22EE-BBDF-CFA3E0F23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51C31A-ABB7-D1E8-7023-A776480B1D21}"/>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90095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C1C3-9A94-2AF2-98D8-6FF2447662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65A40-65BC-C905-9B95-21D62E068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52496-5925-5117-9330-61E2644D2BAB}"/>
              </a:ext>
            </a:extLst>
          </p:cNvPr>
          <p:cNvSpPr>
            <a:spLocks noGrp="1"/>
          </p:cNvSpPr>
          <p:nvPr>
            <p:ph type="dt" sz="half" idx="10"/>
          </p:nvPr>
        </p:nvSpPr>
        <p:spPr/>
        <p:txBody>
          <a:bodyPr/>
          <a:lstStyle/>
          <a:p>
            <a:fld id="{F835C884-CDAD-4439-8E1A-2F8BBB90EF88}" type="datetime1">
              <a:rPr lang="en-GB" smtClean="0"/>
              <a:t>19/08/2025</a:t>
            </a:fld>
            <a:endParaRPr lang="en-GB"/>
          </a:p>
        </p:txBody>
      </p:sp>
      <p:sp>
        <p:nvSpPr>
          <p:cNvPr id="5" name="Footer Placeholder 4">
            <a:extLst>
              <a:ext uri="{FF2B5EF4-FFF2-40B4-BE49-F238E27FC236}">
                <a16:creationId xmlns:a16="http://schemas.microsoft.com/office/drawing/2014/main" id="{D9218FF9-4893-8CB6-C177-1E81DBE98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D493D-1CE9-1AD2-8371-2C9271835A68}"/>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9317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5C6F4-E6B5-ED7D-61F6-82BEE300A4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7476A3-56D5-C22F-D452-CCBF69615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219B06-93FB-6B1D-A7BB-A179B37B0096}"/>
              </a:ext>
            </a:extLst>
          </p:cNvPr>
          <p:cNvSpPr>
            <a:spLocks noGrp="1"/>
          </p:cNvSpPr>
          <p:nvPr>
            <p:ph type="dt" sz="half" idx="10"/>
          </p:nvPr>
        </p:nvSpPr>
        <p:spPr/>
        <p:txBody>
          <a:bodyPr/>
          <a:lstStyle/>
          <a:p>
            <a:fld id="{665E597C-9545-4312-80CC-19C884D18016}" type="datetime1">
              <a:rPr lang="en-GB" smtClean="0"/>
              <a:t>19/08/2025</a:t>
            </a:fld>
            <a:endParaRPr lang="en-GB"/>
          </a:p>
        </p:txBody>
      </p:sp>
      <p:sp>
        <p:nvSpPr>
          <p:cNvPr id="5" name="Footer Placeholder 4">
            <a:extLst>
              <a:ext uri="{FF2B5EF4-FFF2-40B4-BE49-F238E27FC236}">
                <a16:creationId xmlns:a16="http://schemas.microsoft.com/office/drawing/2014/main" id="{3B3495E2-65E4-3470-7ACC-F85CF755D6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FDA37-4BB4-D935-1B1E-9008B5AFC6F2}"/>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39902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5199-F5EF-84BD-D72A-C71DD039FC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3F3D9B-688B-9885-F146-EDEE27D5A3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D6677-D4DE-7298-0C15-E99BD953707C}"/>
              </a:ext>
            </a:extLst>
          </p:cNvPr>
          <p:cNvSpPr>
            <a:spLocks noGrp="1"/>
          </p:cNvSpPr>
          <p:nvPr>
            <p:ph type="dt" sz="half" idx="10"/>
          </p:nvPr>
        </p:nvSpPr>
        <p:spPr/>
        <p:txBody>
          <a:bodyPr/>
          <a:lstStyle/>
          <a:p>
            <a:fld id="{6A20E630-8B5E-47D9-A459-DC82458CB4A8}" type="datetime1">
              <a:rPr lang="en-GB" smtClean="0"/>
              <a:t>19/08/2025</a:t>
            </a:fld>
            <a:endParaRPr lang="en-GB"/>
          </a:p>
        </p:txBody>
      </p:sp>
      <p:sp>
        <p:nvSpPr>
          <p:cNvPr id="5" name="Footer Placeholder 4">
            <a:extLst>
              <a:ext uri="{FF2B5EF4-FFF2-40B4-BE49-F238E27FC236}">
                <a16:creationId xmlns:a16="http://schemas.microsoft.com/office/drawing/2014/main" id="{26283DD8-5791-61FB-D278-804DABA569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A5F06-D07D-BF06-BE25-3EC2B3586E2E}"/>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79761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7ED2-4EEA-B621-32E4-3E448074DC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0BEF19-6D36-5C1C-2FA0-979F730356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C29AB0-C1FC-4C0E-3DFD-4363CBE7BC0B}"/>
              </a:ext>
            </a:extLst>
          </p:cNvPr>
          <p:cNvSpPr>
            <a:spLocks noGrp="1"/>
          </p:cNvSpPr>
          <p:nvPr>
            <p:ph type="dt" sz="half" idx="10"/>
          </p:nvPr>
        </p:nvSpPr>
        <p:spPr/>
        <p:txBody>
          <a:bodyPr/>
          <a:lstStyle/>
          <a:p>
            <a:fld id="{F50B5BE0-D6E4-4FB0-9B45-809115CBE793}" type="datetime1">
              <a:rPr lang="en-GB" smtClean="0"/>
              <a:t>19/08/2025</a:t>
            </a:fld>
            <a:endParaRPr lang="en-GB"/>
          </a:p>
        </p:txBody>
      </p:sp>
      <p:sp>
        <p:nvSpPr>
          <p:cNvPr id="5" name="Footer Placeholder 4">
            <a:extLst>
              <a:ext uri="{FF2B5EF4-FFF2-40B4-BE49-F238E27FC236}">
                <a16:creationId xmlns:a16="http://schemas.microsoft.com/office/drawing/2014/main" id="{BBEC3C55-FD98-1F41-F899-4DF741972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36414-8D8E-328A-F64C-91812484A382}"/>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310148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2F11-D58B-9C1D-F6F0-BB3EC7F2BD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11B690-9E4D-4ED7-A829-E9B78FB51B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1D8425-CF74-E766-8580-9AE306560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6B5DDE-79EA-E393-A92F-120A6B2E6A08}"/>
              </a:ext>
            </a:extLst>
          </p:cNvPr>
          <p:cNvSpPr>
            <a:spLocks noGrp="1"/>
          </p:cNvSpPr>
          <p:nvPr>
            <p:ph type="dt" sz="half" idx="10"/>
          </p:nvPr>
        </p:nvSpPr>
        <p:spPr/>
        <p:txBody>
          <a:bodyPr/>
          <a:lstStyle/>
          <a:p>
            <a:fld id="{FD18E793-F39F-46B3-96FD-ED7F5828EBCE}" type="datetime1">
              <a:rPr lang="en-GB" smtClean="0"/>
              <a:t>19/08/2025</a:t>
            </a:fld>
            <a:endParaRPr lang="en-GB"/>
          </a:p>
        </p:txBody>
      </p:sp>
      <p:sp>
        <p:nvSpPr>
          <p:cNvPr id="6" name="Footer Placeholder 5">
            <a:extLst>
              <a:ext uri="{FF2B5EF4-FFF2-40B4-BE49-F238E27FC236}">
                <a16:creationId xmlns:a16="http://schemas.microsoft.com/office/drawing/2014/main" id="{C327AD4F-B01F-2875-1362-0F4A2014B8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9490B1-CC87-205E-613A-EFDE1E46A3EF}"/>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05145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E907-9FF6-3F66-CE79-2C8A46EA66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59AD3-E848-011B-B0F3-CED367C98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7439C-B335-3433-3728-1E1BC7F80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8565BC-9E63-219A-03B1-9EA1569BF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6DA5F-326E-68F6-1BB4-3C7B44719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9C6E0E-8991-37E1-94BD-8A53A9982D83}"/>
              </a:ext>
            </a:extLst>
          </p:cNvPr>
          <p:cNvSpPr>
            <a:spLocks noGrp="1"/>
          </p:cNvSpPr>
          <p:nvPr>
            <p:ph type="dt" sz="half" idx="10"/>
          </p:nvPr>
        </p:nvSpPr>
        <p:spPr/>
        <p:txBody>
          <a:bodyPr/>
          <a:lstStyle/>
          <a:p>
            <a:fld id="{0D57DB9F-7E5C-459D-8B32-6C4417B8385F}" type="datetime1">
              <a:rPr lang="en-GB" smtClean="0"/>
              <a:t>19/08/2025</a:t>
            </a:fld>
            <a:endParaRPr lang="en-GB"/>
          </a:p>
        </p:txBody>
      </p:sp>
      <p:sp>
        <p:nvSpPr>
          <p:cNvPr id="8" name="Footer Placeholder 7">
            <a:extLst>
              <a:ext uri="{FF2B5EF4-FFF2-40B4-BE49-F238E27FC236}">
                <a16:creationId xmlns:a16="http://schemas.microsoft.com/office/drawing/2014/main" id="{5DF3A63F-4F51-E245-E8DA-77E1E26689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DB0C70-90CC-36F9-5391-103070B076B5}"/>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43101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B61E-D648-F46C-FC41-F1B52EB966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9F0B63-6CB2-51A2-CEB9-7B289101AD6D}"/>
              </a:ext>
            </a:extLst>
          </p:cNvPr>
          <p:cNvSpPr>
            <a:spLocks noGrp="1"/>
          </p:cNvSpPr>
          <p:nvPr>
            <p:ph type="dt" sz="half" idx="10"/>
          </p:nvPr>
        </p:nvSpPr>
        <p:spPr/>
        <p:txBody>
          <a:bodyPr/>
          <a:lstStyle/>
          <a:p>
            <a:fld id="{FCCBE1CC-11CA-43ED-B249-6CB2878A004B}" type="datetime1">
              <a:rPr lang="en-GB" smtClean="0"/>
              <a:t>19/08/2025</a:t>
            </a:fld>
            <a:endParaRPr lang="en-GB"/>
          </a:p>
        </p:txBody>
      </p:sp>
      <p:sp>
        <p:nvSpPr>
          <p:cNvPr id="4" name="Footer Placeholder 3">
            <a:extLst>
              <a:ext uri="{FF2B5EF4-FFF2-40B4-BE49-F238E27FC236}">
                <a16:creationId xmlns:a16="http://schemas.microsoft.com/office/drawing/2014/main" id="{87C36629-BE47-1AB8-9CAC-150C1E5228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285248-64AC-EA2D-1697-FF2A3F0EFBDC}"/>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148163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E55BF-F0EA-BDB2-CC0F-FF278846DDE2}"/>
              </a:ext>
            </a:extLst>
          </p:cNvPr>
          <p:cNvSpPr>
            <a:spLocks noGrp="1"/>
          </p:cNvSpPr>
          <p:nvPr>
            <p:ph type="dt" sz="half" idx="10"/>
          </p:nvPr>
        </p:nvSpPr>
        <p:spPr/>
        <p:txBody>
          <a:bodyPr/>
          <a:lstStyle/>
          <a:p>
            <a:fld id="{C3B24A12-B864-4CCF-9AE5-D4A4A606811B}" type="datetime1">
              <a:rPr lang="en-GB" smtClean="0"/>
              <a:t>19/08/2025</a:t>
            </a:fld>
            <a:endParaRPr lang="en-GB"/>
          </a:p>
        </p:txBody>
      </p:sp>
      <p:sp>
        <p:nvSpPr>
          <p:cNvPr id="3" name="Footer Placeholder 2">
            <a:extLst>
              <a:ext uri="{FF2B5EF4-FFF2-40B4-BE49-F238E27FC236}">
                <a16:creationId xmlns:a16="http://schemas.microsoft.com/office/drawing/2014/main" id="{E5E3E8DA-DBCD-640C-3276-5D14B9CB44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265A1F-5E81-A883-D728-8A71F7FE0B31}"/>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278390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4CAF-D601-0262-5095-07D812BEB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07D9D2-0500-36C6-5008-084538F7A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39760-BA2F-CE24-8546-25D2765F0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9A9D3-2F9D-A7F8-3C53-B6E02CF8104F}"/>
              </a:ext>
            </a:extLst>
          </p:cNvPr>
          <p:cNvSpPr>
            <a:spLocks noGrp="1"/>
          </p:cNvSpPr>
          <p:nvPr>
            <p:ph type="dt" sz="half" idx="10"/>
          </p:nvPr>
        </p:nvSpPr>
        <p:spPr/>
        <p:txBody>
          <a:bodyPr/>
          <a:lstStyle/>
          <a:p>
            <a:fld id="{FEA548B8-27FD-41B7-83E0-345985B7053E}" type="datetime1">
              <a:rPr lang="en-GB" smtClean="0"/>
              <a:t>19/08/2025</a:t>
            </a:fld>
            <a:endParaRPr lang="en-GB"/>
          </a:p>
        </p:txBody>
      </p:sp>
      <p:sp>
        <p:nvSpPr>
          <p:cNvPr id="6" name="Footer Placeholder 5">
            <a:extLst>
              <a:ext uri="{FF2B5EF4-FFF2-40B4-BE49-F238E27FC236}">
                <a16:creationId xmlns:a16="http://schemas.microsoft.com/office/drawing/2014/main" id="{D2C872E6-4D9B-F270-897D-F827CF106C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B50DC4-E5C6-B257-5C1D-1EF9858A5A54}"/>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327156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6A67-46C6-06C1-6F95-0664F3D23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E8BCFE-34D8-9AFC-41F1-628DB9425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63DB73-2844-6695-22A9-13A2C9EBF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09F0F-0DBD-4448-A1B6-9F8BF4619157}"/>
              </a:ext>
            </a:extLst>
          </p:cNvPr>
          <p:cNvSpPr>
            <a:spLocks noGrp="1"/>
          </p:cNvSpPr>
          <p:nvPr>
            <p:ph type="dt" sz="half" idx="10"/>
          </p:nvPr>
        </p:nvSpPr>
        <p:spPr/>
        <p:txBody>
          <a:bodyPr/>
          <a:lstStyle/>
          <a:p>
            <a:fld id="{4BE225F0-3468-4D74-9CF0-397D976C063E}" type="datetime1">
              <a:rPr lang="en-GB" smtClean="0"/>
              <a:t>19/08/2025</a:t>
            </a:fld>
            <a:endParaRPr lang="en-GB"/>
          </a:p>
        </p:txBody>
      </p:sp>
      <p:sp>
        <p:nvSpPr>
          <p:cNvPr id="6" name="Footer Placeholder 5">
            <a:extLst>
              <a:ext uri="{FF2B5EF4-FFF2-40B4-BE49-F238E27FC236}">
                <a16:creationId xmlns:a16="http://schemas.microsoft.com/office/drawing/2014/main" id="{F9A5D1CD-44A8-8109-EF18-57243EED8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8EE01A-72C4-4B4B-55BF-4C9971546614}"/>
              </a:ext>
            </a:extLst>
          </p:cNvPr>
          <p:cNvSpPr>
            <a:spLocks noGrp="1"/>
          </p:cNvSpPr>
          <p:nvPr>
            <p:ph type="sldNum" sz="quarter" idx="12"/>
          </p:nvPr>
        </p:nvSpPr>
        <p:spPr/>
        <p:txBody>
          <a:bodyPr/>
          <a:lstStyle/>
          <a:p>
            <a:fld id="{F4BD0E93-1066-4646-AD4C-8C9E524FF531}" type="slidenum">
              <a:rPr lang="en-GB" smtClean="0"/>
              <a:t>‹#›</a:t>
            </a:fld>
            <a:endParaRPr lang="en-GB"/>
          </a:p>
        </p:txBody>
      </p:sp>
    </p:spTree>
    <p:extLst>
      <p:ext uri="{BB962C8B-B14F-4D97-AF65-F5344CB8AC3E}">
        <p14:creationId xmlns:p14="http://schemas.microsoft.com/office/powerpoint/2010/main" val="268502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61A3A-84D9-8C46-3019-D1F921579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7DC669-5EBB-5091-DCBF-C8B598AFD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925EB5-5C16-38E2-8FDB-E3182D5BA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4D56E-CDE2-4780-AFD4-1F48F26AF47F}" type="datetime1">
              <a:rPr lang="en-GB" smtClean="0"/>
              <a:t>19/08/2025</a:t>
            </a:fld>
            <a:endParaRPr lang="en-GB"/>
          </a:p>
        </p:txBody>
      </p:sp>
      <p:sp>
        <p:nvSpPr>
          <p:cNvPr id="5" name="Footer Placeholder 4">
            <a:extLst>
              <a:ext uri="{FF2B5EF4-FFF2-40B4-BE49-F238E27FC236}">
                <a16:creationId xmlns:a16="http://schemas.microsoft.com/office/drawing/2014/main" id="{8ED6668C-C718-4064-60D8-53166E6E7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BDCE2E5-6D3C-0AE8-3455-7574FA6AC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BD0E93-1066-4646-AD4C-8C9E524FF531}" type="slidenum">
              <a:rPr lang="en-GB" smtClean="0"/>
              <a:t>‹#›</a:t>
            </a:fld>
            <a:endParaRPr lang="en-GB"/>
          </a:p>
        </p:txBody>
      </p:sp>
    </p:spTree>
    <p:extLst>
      <p:ext uri="{BB962C8B-B14F-4D97-AF65-F5344CB8AC3E}">
        <p14:creationId xmlns:p14="http://schemas.microsoft.com/office/powerpoint/2010/main" val="261865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microsoft.com/office/2018/10/relationships/comments" Target="../comments/modernComment_10C_DCE0F4FE.xml"/><Relationship Id="rId7"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Michael.downey@sse.com" TargetMode="External"/><Relationship Id="rId7" Type="http://schemas.openxmlformats.org/officeDocument/2006/relationships/hyperlink" Target="mailto:susannah.carter@ss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businessrelationships@sse.com" TargetMode="External"/><Relationship Id="rId4" Type="http://schemas.openxmlformats.org/officeDocument/2006/relationships/hyperlink" Target="http://www.ssen.co.uk/stakeholderevent/basicsearc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commercial.contracts@sse.com"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mailto:commercial.contracts@sse.com"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connections@ssen.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hyperlink" Target="mailto:businessrelationships@sse.com" TargetMode="External"/><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hyperlink" Target="mailto:david.ross@sse.com" TargetMode="External"/><Relationship Id="rId10" Type="http://schemas.openxmlformats.org/officeDocument/2006/relationships/hyperlink" Target="mailto:dimitris.konstantinidis@sse.com" TargetMode="External"/><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8150F5-D3AE-D1AB-3F07-B1C2B1C21FD2}"/>
              </a:ext>
            </a:extLst>
          </p:cNvPr>
          <p:cNvSpPr>
            <a:spLocks noGrp="1"/>
          </p:cNvSpPr>
          <p:nvPr>
            <p:ph type="sldNum" sz="quarter" idx="12"/>
          </p:nvPr>
        </p:nvSpPr>
        <p:spPr/>
        <p:txBody>
          <a:bodyPr/>
          <a:lstStyle/>
          <a:p>
            <a:fld id="{F4BD0E93-1066-4646-AD4C-8C9E524FF531}" type="slidenum">
              <a:rPr lang="en-GB" smtClean="0"/>
              <a:t>1</a:t>
            </a:fld>
            <a:endParaRPr lang="en-GB"/>
          </a:p>
        </p:txBody>
      </p:sp>
      <p:pic>
        <p:nvPicPr>
          <p:cNvPr id="7" name="Picture 6">
            <a:extLst>
              <a:ext uri="{FF2B5EF4-FFF2-40B4-BE49-F238E27FC236}">
                <a16:creationId xmlns:a16="http://schemas.microsoft.com/office/drawing/2014/main" id="{115BC9DE-879D-1471-E387-32732F62757B}"/>
              </a:ext>
            </a:extLst>
          </p:cNvPr>
          <p:cNvPicPr>
            <a:picLocks noChangeAspect="1"/>
          </p:cNvPicPr>
          <p:nvPr/>
        </p:nvPicPr>
        <p:blipFill>
          <a:blip r:embed="rId2"/>
          <a:stretch>
            <a:fillRect/>
          </a:stretch>
        </p:blipFill>
        <p:spPr>
          <a:xfrm>
            <a:off x="7081326" y="0"/>
            <a:ext cx="5025571" cy="6858000"/>
          </a:xfrm>
          <a:prstGeom prst="rect">
            <a:avLst/>
          </a:prstGeom>
        </p:spPr>
      </p:pic>
      <p:pic>
        <p:nvPicPr>
          <p:cNvPr id="9" name="Picture 8">
            <a:extLst>
              <a:ext uri="{FF2B5EF4-FFF2-40B4-BE49-F238E27FC236}">
                <a16:creationId xmlns:a16="http://schemas.microsoft.com/office/drawing/2014/main" id="{E997753F-91AD-090A-A8B7-71BFCF2BEA8B}"/>
              </a:ext>
            </a:extLst>
          </p:cNvPr>
          <p:cNvPicPr>
            <a:picLocks noChangeAspect="1"/>
          </p:cNvPicPr>
          <p:nvPr/>
        </p:nvPicPr>
        <p:blipFill>
          <a:blip r:embed="rId3"/>
          <a:stretch>
            <a:fillRect/>
          </a:stretch>
        </p:blipFill>
        <p:spPr>
          <a:xfrm>
            <a:off x="7081326" y="245066"/>
            <a:ext cx="3678823" cy="818189"/>
          </a:xfrm>
          <a:prstGeom prst="rect">
            <a:avLst/>
          </a:prstGeom>
        </p:spPr>
      </p:pic>
      <p:pic>
        <p:nvPicPr>
          <p:cNvPr id="11" name="Picture 10">
            <a:extLst>
              <a:ext uri="{FF2B5EF4-FFF2-40B4-BE49-F238E27FC236}">
                <a16:creationId xmlns:a16="http://schemas.microsoft.com/office/drawing/2014/main" id="{D1E0012D-4D5A-E188-7370-6D43D8283FAD}"/>
              </a:ext>
            </a:extLst>
          </p:cNvPr>
          <p:cNvPicPr>
            <a:picLocks noChangeAspect="1"/>
          </p:cNvPicPr>
          <p:nvPr/>
        </p:nvPicPr>
        <p:blipFill>
          <a:blip r:embed="rId4"/>
          <a:stretch>
            <a:fillRect/>
          </a:stretch>
        </p:blipFill>
        <p:spPr>
          <a:xfrm>
            <a:off x="210658" y="245065"/>
            <a:ext cx="6112732" cy="1339185"/>
          </a:xfrm>
          <a:prstGeom prst="rect">
            <a:avLst/>
          </a:prstGeom>
        </p:spPr>
      </p:pic>
      <p:pic>
        <p:nvPicPr>
          <p:cNvPr id="13" name="Picture 12">
            <a:extLst>
              <a:ext uri="{FF2B5EF4-FFF2-40B4-BE49-F238E27FC236}">
                <a16:creationId xmlns:a16="http://schemas.microsoft.com/office/drawing/2014/main" id="{0415BD26-286C-A3BA-50BE-745733E6CF6D}"/>
              </a:ext>
            </a:extLst>
          </p:cNvPr>
          <p:cNvPicPr>
            <a:picLocks noChangeAspect="1"/>
          </p:cNvPicPr>
          <p:nvPr/>
        </p:nvPicPr>
        <p:blipFill>
          <a:blip r:embed="rId5"/>
          <a:stretch>
            <a:fillRect/>
          </a:stretch>
        </p:blipFill>
        <p:spPr>
          <a:xfrm>
            <a:off x="957774" y="1909984"/>
            <a:ext cx="4751909" cy="4108875"/>
          </a:xfrm>
          <a:prstGeom prst="rect">
            <a:avLst/>
          </a:prstGeom>
        </p:spPr>
      </p:pic>
    </p:spTree>
    <p:extLst>
      <p:ext uri="{BB962C8B-B14F-4D97-AF65-F5344CB8AC3E}">
        <p14:creationId xmlns:p14="http://schemas.microsoft.com/office/powerpoint/2010/main" val="150420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North (SHEPD)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10</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33396" y="0"/>
            <a:ext cx="4858604"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Large Capital Delivery</a:t>
            </a:r>
          </a:p>
        </p:txBody>
      </p:sp>
      <p:sp>
        <p:nvSpPr>
          <p:cNvPr id="10" name="TextBox 9">
            <a:extLst>
              <a:ext uri="{FF2B5EF4-FFF2-40B4-BE49-F238E27FC236}">
                <a16:creationId xmlns:a16="http://schemas.microsoft.com/office/drawing/2014/main" id="{9A2541FD-0111-E0F5-DBAF-14A5B76AD8B7}"/>
              </a:ext>
            </a:extLst>
          </p:cNvPr>
          <p:cNvSpPr txBox="1"/>
          <p:nvPr/>
        </p:nvSpPr>
        <p:spPr>
          <a:xfrm>
            <a:off x="7357509" y="3892856"/>
            <a:ext cx="7232514" cy="338554"/>
          </a:xfrm>
          <a:prstGeom prst="rect">
            <a:avLst/>
          </a:prstGeom>
          <a:noFill/>
        </p:spPr>
        <p:txBody>
          <a:bodyPr wrap="square">
            <a:spAutoFit/>
          </a:bodyPr>
          <a:lstStyle/>
          <a:p>
            <a:r>
              <a:rPr lang="en-GB" sz="1600" b="1">
                <a:solidFill>
                  <a:schemeClr val="bg1"/>
                </a:solidFill>
              </a:rPr>
              <a:t>Points of escalation   </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36536" y="186953"/>
            <a:ext cx="8463062" cy="338554"/>
          </a:xfrm>
          <a:prstGeom prst="rect">
            <a:avLst/>
          </a:prstGeom>
          <a:noFill/>
        </p:spPr>
        <p:txBody>
          <a:bodyPr wrap="square">
            <a:spAutoFit/>
          </a:bodyPr>
          <a:lstStyle/>
          <a:p>
            <a:r>
              <a:rPr lang="en-GB" sz="1600" b="1" dirty="0">
                <a:solidFill>
                  <a:schemeClr val="bg1"/>
                </a:solidFill>
              </a:rPr>
              <a:t>Responsible for   </a:t>
            </a:r>
          </a:p>
        </p:txBody>
      </p:sp>
      <p:sp>
        <p:nvSpPr>
          <p:cNvPr id="3" name="TextBox 2">
            <a:extLst>
              <a:ext uri="{FF2B5EF4-FFF2-40B4-BE49-F238E27FC236}">
                <a16:creationId xmlns:a16="http://schemas.microsoft.com/office/drawing/2014/main" id="{A1447759-B0E3-9BEB-1BF9-B325F38DB43F}"/>
              </a:ext>
            </a:extLst>
          </p:cNvPr>
          <p:cNvSpPr txBox="1"/>
          <p:nvPr/>
        </p:nvSpPr>
        <p:spPr>
          <a:xfrm>
            <a:off x="246017" y="764194"/>
            <a:ext cx="6252060" cy="369332"/>
          </a:xfrm>
          <a:prstGeom prst="rect">
            <a:avLst/>
          </a:prstGeom>
          <a:noFill/>
        </p:spPr>
        <p:txBody>
          <a:bodyPr wrap="square" rtlCol="0">
            <a:spAutoFit/>
          </a:bodyPr>
          <a:lstStyle/>
          <a:p>
            <a:r>
              <a:rPr lang="en-GB">
                <a:solidFill>
                  <a:schemeClr val="accent1"/>
                </a:solidFill>
                <a:latin typeface="+mj-lt"/>
              </a:rPr>
              <a:t>Major Projects and Large connections requiring 33/132kV works</a:t>
            </a:r>
          </a:p>
        </p:txBody>
      </p:sp>
      <p:sp>
        <p:nvSpPr>
          <p:cNvPr id="8" name="Rectangle: Diagonal Corners Rounded 7">
            <a:extLst>
              <a:ext uri="{FF2B5EF4-FFF2-40B4-BE49-F238E27FC236}">
                <a16:creationId xmlns:a16="http://schemas.microsoft.com/office/drawing/2014/main" id="{655AFB48-8723-6FD8-B884-9C50E5CDDF70}"/>
              </a:ext>
            </a:extLst>
          </p:cNvPr>
          <p:cNvSpPr/>
          <p:nvPr/>
        </p:nvSpPr>
        <p:spPr>
          <a:xfrm>
            <a:off x="7450459" y="458094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Diagonal Corners Rounded 8">
            <a:extLst>
              <a:ext uri="{FF2B5EF4-FFF2-40B4-BE49-F238E27FC236}">
                <a16:creationId xmlns:a16="http://schemas.microsoft.com/office/drawing/2014/main" id="{BB29F8FB-3C6D-18C4-6317-160231271D8C}"/>
              </a:ext>
            </a:extLst>
          </p:cNvPr>
          <p:cNvSpPr/>
          <p:nvPr/>
        </p:nvSpPr>
        <p:spPr>
          <a:xfrm>
            <a:off x="7417450" y="5288264"/>
            <a:ext cx="4432177" cy="656201"/>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3">
            <a:extLst>
              <a:ext uri="{FF2B5EF4-FFF2-40B4-BE49-F238E27FC236}">
                <a16:creationId xmlns:a16="http://schemas.microsoft.com/office/drawing/2014/main" id="{C33D2929-E860-2353-F646-E321CF43EE35}"/>
              </a:ext>
            </a:extLst>
          </p:cNvPr>
          <p:cNvSpPr/>
          <p:nvPr/>
        </p:nvSpPr>
        <p:spPr>
          <a:xfrm>
            <a:off x="7436536" y="6084574"/>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BB860EC-5E98-37F2-B245-500E2F4AB054}"/>
              </a:ext>
            </a:extLst>
          </p:cNvPr>
          <p:cNvSpPr txBox="1"/>
          <p:nvPr/>
        </p:nvSpPr>
        <p:spPr>
          <a:xfrm>
            <a:off x="7491566" y="4632169"/>
            <a:ext cx="1659429" cy="430887"/>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100" dirty="0">
                <a:solidFill>
                  <a:schemeClr val="bg1"/>
                </a:solidFill>
              </a:rPr>
            </a:br>
            <a:r>
              <a:rPr lang="en-GB" sz="1100" b="1" dirty="0">
                <a:solidFill>
                  <a:schemeClr val="bg1"/>
                </a:solidFill>
              </a:rPr>
              <a:t>Project Directors</a:t>
            </a:r>
          </a:p>
        </p:txBody>
      </p:sp>
      <p:sp>
        <p:nvSpPr>
          <p:cNvPr id="22" name="TextBox 21">
            <a:extLst>
              <a:ext uri="{FF2B5EF4-FFF2-40B4-BE49-F238E27FC236}">
                <a16:creationId xmlns:a16="http://schemas.microsoft.com/office/drawing/2014/main" id="{12E159AE-4B0D-0D6E-98C0-896356E39FBB}"/>
              </a:ext>
            </a:extLst>
          </p:cNvPr>
          <p:cNvSpPr txBox="1"/>
          <p:nvPr/>
        </p:nvSpPr>
        <p:spPr>
          <a:xfrm>
            <a:off x="7485786" y="5321761"/>
            <a:ext cx="2297424"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Keith Forbes</a:t>
            </a:r>
          </a:p>
          <a:p>
            <a:r>
              <a:rPr lang="en-GB" sz="1100" dirty="0">
                <a:solidFill>
                  <a:schemeClr val="bg1"/>
                </a:solidFill>
              </a:rPr>
              <a:t>Head of Programme </a:t>
            </a:r>
            <a:r>
              <a:rPr lang="en-GB" sz="1100">
                <a:solidFill>
                  <a:schemeClr val="bg1"/>
                </a:solidFill>
              </a:rPr>
              <a:t>Delivery North</a:t>
            </a:r>
            <a:endParaRPr lang="en-GB" sz="1100" dirty="0">
              <a:solidFill>
                <a:schemeClr val="bg1"/>
              </a:solidFill>
            </a:endParaRPr>
          </a:p>
        </p:txBody>
      </p:sp>
      <p:sp>
        <p:nvSpPr>
          <p:cNvPr id="25" name="TextBox 24">
            <a:extLst>
              <a:ext uri="{FF2B5EF4-FFF2-40B4-BE49-F238E27FC236}">
                <a16:creationId xmlns:a16="http://schemas.microsoft.com/office/drawing/2014/main" id="{2F383F0B-8F01-AD01-249E-F1A357CC9637}"/>
              </a:ext>
            </a:extLst>
          </p:cNvPr>
          <p:cNvSpPr txBox="1"/>
          <p:nvPr/>
        </p:nvSpPr>
        <p:spPr>
          <a:xfrm>
            <a:off x="7477438" y="6060094"/>
            <a:ext cx="2182008"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Fraser Hood</a:t>
            </a:r>
          </a:p>
          <a:p>
            <a:r>
              <a:rPr lang="en-GB" sz="1100" dirty="0">
                <a:solidFill>
                  <a:schemeClr val="bg1"/>
                </a:solidFill>
              </a:rPr>
              <a:t>Director of Large Capital Delivery</a:t>
            </a:r>
          </a:p>
        </p:txBody>
      </p:sp>
      <p:sp>
        <p:nvSpPr>
          <p:cNvPr id="26" name="Arrow: Down 25">
            <a:extLst>
              <a:ext uri="{FF2B5EF4-FFF2-40B4-BE49-F238E27FC236}">
                <a16:creationId xmlns:a16="http://schemas.microsoft.com/office/drawing/2014/main" id="{FE797651-9976-A459-119C-C45A37AEE595}"/>
              </a:ext>
            </a:extLst>
          </p:cNvPr>
          <p:cNvSpPr/>
          <p:nvPr/>
        </p:nvSpPr>
        <p:spPr>
          <a:xfrm>
            <a:off x="10947125" y="4281277"/>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1DA9F7B-A5EF-C2AF-083F-F3A075608AC0}"/>
              </a:ext>
            </a:extLst>
          </p:cNvPr>
          <p:cNvSpPr txBox="1"/>
          <p:nvPr/>
        </p:nvSpPr>
        <p:spPr>
          <a:xfrm>
            <a:off x="7398692" y="749544"/>
            <a:ext cx="4666591" cy="2123658"/>
          </a:xfrm>
          <a:prstGeom prst="rect">
            <a:avLst/>
          </a:prstGeom>
          <a:noFill/>
        </p:spPr>
        <p:txBody>
          <a:bodyPr wrap="square" rtlCol="0">
            <a:spAutoFit/>
          </a:bodyPr>
          <a:lstStyle/>
          <a:p>
            <a:pPr marL="171450" indent="-171450">
              <a:buFont typeface="Wingdings" panose="05000000000000000000" pitchFamily="2" charset="2"/>
              <a:buChar char="§"/>
            </a:pPr>
            <a:r>
              <a:rPr lang="en-GB" sz="1200" dirty="0">
                <a:solidFill>
                  <a:schemeClr val="bg1"/>
                </a:solidFill>
              </a:rPr>
              <a:t>Major Projects and Large connections requiring 33/132kV works   </a:t>
            </a:r>
          </a:p>
          <a:p>
            <a:pPr marL="171450" indent="-171450">
              <a:buFont typeface="Wingdings" panose="05000000000000000000" pitchFamily="2" charset="2"/>
              <a:buChar char="§"/>
            </a:pPr>
            <a:r>
              <a:rPr lang="en-GB" sz="1200" dirty="0">
                <a:solidFill>
                  <a:schemeClr val="bg1"/>
                </a:solidFill>
              </a:rPr>
              <a:t>Large Capital Delivery is responsible for all large capital and customer connection projects   </a:t>
            </a:r>
          </a:p>
          <a:p>
            <a:pPr marL="171450" indent="-171450">
              <a:buFont typeface="Wingdings" panose="05000000000000000000" pitchFamily="2" charset="2"/>
              <a:buChar char="§"/>
            </a:pPr>
            <a:r>
              <a:rPr lang="en-GB" sz="1200" dirty="0">
                <a:solidFill>
                  <a:schemeClr val="bg1"/>
                </a:solidFill>
              </a:rPr>
              <a:t>Delivery Groups are structured around grid supply points;  </a:t>
            </a:r>
          </a:p>
          <a:p>
            <a:pPr marL="171450" indent="-171450">
              <a:buFont typeface="Wingdings" panose="05000000000000000000" pitchFamily="2" charset="2"/>
              <a:buChar char="§"/>
            </a:pPr>
            <a:r>
              <a:rPr lang="en-GB" sz="1200" dirty="0">
                <a:solidFill>
                  <a:schemeClr val="bg1"/>
                </a:solidFill>
              </a:rPr>
              <a:t>Each Delivery Group will be headed by a Project Director with senior project managers having responsibility for managing all projects within individual Grid Supply Points   </a:t>
            </a:r>
          </a:p>
          <a:p>
            <a:pPr marL="171450" indent="-171450">
              <a:buFont typeface="Wingdings" panose="05000000000000000000" pitchFamily="2" charset="2"/>
              <a:buChar char="§"/>
            </a:pPr>
            <a:r>
              <a:rPr lang="en-GB" sz="1200" dirty="0">
                <a:solidFill>
                  <a:schemeClr val="bg1"/>
                </a:solidFill>
              </a:rPr>
              <a:t>Project managers have responsibility for delivery of individual projects.   </a:t>
            </a:r>
          </a:p>
          <a:p>
            <a:pPr marL="171450" indent="-171450">
              <a:buFont typeface="Wingdings" panose="05000000000000000000" pitchFamily="2" charset="2"/>
              <a:buChar char="§"/>
            </a:pPr>
            <a:r>
              <a:rPr lang="en-GB" sz="1200" dirty="0">
                <a:solidFill>
                  <a:schemeClr val="bg1"/>
                </a:solidFill>
              </a:rPr>
              <a:t>Delivery Contract Partners will be appointed to each Delivery Group (tender currently in progress)</a:t>
            </a:r>
          </a:p>
        </p:txBody>
      </p:sp>
      <p:pic>
        <p:nvPicPr>
          <p:cNvPr id="16" name="Picture 15">
            <a:extLst>
              <a:ext uri="{FF2B5EF4-FFF2-40B4-BE49-F238E27FC236}">
                <a16:creationId xmlns:a16="http://schemas.microsoft.com/office/drawing/2014/main" id="{4DBACF0E-154A-1D85-D545-62175301A2B1}"/>
              </a:ext>
            </a:extLst>
          </p:cNvPr>
          <p:cNvPicPr>
            <a:picLocks noChangeAspect="1"/>
          </p:cNvPicPr>
          <p:nvPr/>
        </p:nvPicPr>
        <p:blipFill>
          <a:blip r:embed="rId3"/>
          <a:stretch>
            <a:fillRect/>
          </a:stretch>
        </p:blipFill>
        <p:spPr>
          <a:xfrm>
            <a:off x="29892" y="1097384"/>
            <a:ext cx="7200900" cy="5648325"/>
          </a:xfrm>
          <a:prstGeom prst="rect">
            <a:avLst/>
          </a:prstGeom>
        </p:spPr>
      </p:pic>
    </p:spTree>
    <p:extLst>
      <p:ext uri="{BB962C8B-B14F-4D97-AF65-F5344CB8AC3E}">
        <p14:creationId xmlns:p14="http://schemas.microsoft.com/office/powerpoint/2010/main" val="174782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North (SHEPD)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11</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18749" y="0"/>
            <a:ext cx="490164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Flexible Services</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69776" y="474072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94382" y="5296727"/>
            <a:ext cx="4432177" cy="646331"/>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613623" y="5300732"/>
            <a:ext cx="3580813" cy="646331"/>
          </a:xfrm>
          <a:prstGeom prst="rect">
            <a:avLst/>
          </a:prstGeom>
          <a:noFill/>
        </p:spPr>
        <p:txBody>
          <a:bodyPr wrap="squar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200" b="1">
                <a:solidFill>
                  <a:schemeClr val="bg1"/>
                </a:solidFill>
              </a:rPr>
              <a:t>Gavin Stewart</a:t>
            </a:r>
          </a:p>
          <a:p>
            <a:r>
              <a:rPr lang="en-GB" sz="1200">
                <a:solidFill>
                  <a:schemeClr val="bg1"/>
                </a:solidFill>
              </a:rPr>
              <a:t>Flexible Solutions Manager</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69776" y="1545457"/>
            <a:ext cx="8463062" cy="338554"/>
          </a:xfrm>
          <a:prstGeom prst="rect">
            <a:avLst/>
          </a:prstGeom>
          <a:noFill/>
        </p:spPr>
        <p:txBody>
          <a:bodyPr wrap="square">
            <a:spAutoFit/>
          </a:bodyPr>
          <a:lstStyle/>
          <a:p>
            <a:r>
              <a:rPr lang="en-GB" sz="1600" b="1">
                <a:solidFill>
                  <a:schemeClr val="bg1"/>
                </a:solidFill>
              </a:rPr>
              <a:t>Responsible for   </a:t>
            </a:r>
          </a:p>
        </p:txBody>
      </p:sp>
      <p:sp>
        <p:nvSpPr>
          <p:cNvPr id="2" name="TextBox 1">
            <a:extLst>
              <a:ext uri="{FF2B5EF4-FFF2-40B4-BE49-F238E27FC236}">
                <a16:creationId xmlns:a16="http://schemas.microsoft.com/office/drawing/2014/main" id="{928249CA-34B4-84F9-33BA-A7E42BF63423}"/>
              </a:ext>
            </a:extLst>
          </p:cNvPr>
          <p:cNvSpPr txBox="1"/>
          <p:nvPr/>
        </p:nvSpPr>
        <p:spPr>
          <a:xfrm>
            <a:off x="7485464" y="2065554"/>
            <a:ext cx="4570190" cy="2308324"/>
          </a:xfrm>
          <a:prstGeom prst="rect">
            <a:avLst/>
          </a:prstGeom>
          <a:noFill/>
        </p:spPr>
        <p:txBody>
          <a:bodyPr wrap="square" rtlCol="0">
            <a:spAutoFit/>
          </a:bodyPr>
          <a:lstStyle/>
          <a:p>
            <a:r>
              <a:rPr lang="en-GB" sz="1200" dirty="0">
                <a:solidFill>
                  <a:schemeClr val="bg1"/>
                </a:solidFill>
              </a:rPr>
              <a:t>Overseeing the roll out of certain proven innovations that require more support once they have been installed and commissioned.</a:t>
            </a:r>
          </a:p>
          <a:p>
            <a:endParaRPr lang="en-GB" sz="1200" dirty="0">
              <a:solidFill>
                <a:schemeClr val="bg1"/>
              </a:solidFill>
            </a:endParaRPr>
          </a:p>
          <a:p>
            <a:r>
              <a:rPr lang="en-GB" sz="1200" dirty="0">
                <a:solidFill>
                  <a:schemeClr val="bg1"/>
                </a:solidFill>
              </a:rPr>
              <a:t>Currently this means they are responsible for rolling out Active Network Management and other types of flexible connections across both our distribution areas, north and south for the benefits of your connection and to the UK customer in general. </a:t>
            </a:r>
          </a:p>
          <a:p>
            <a:endParaRPr lang="en-GB" sz="1200" dirty="0">
              <a:solidFill>
                <a:schemeClr val="bg1"/>
              </a:solidFill>
            </a:endParaRPr>
          </a:p>
          <a:p>
            <a:r>
              <a:rPr lang="en-GB" sz="1200" dirty="0">
                <a:solidFill>
                  <a:schemeClr val="bg1"/>
                </a:solidFill>
              </a:rPr>
              <a:t>If you have any queries in regard to Flexible Connection opportunities, please contact:</a:t>
            </a:r>
          </a:p>
          <a:p>
            <a:endParaRPr lang="en-GB" sz="1200" dirty="0">
              <a:solidFill>
                <a:schemeClr val="bg1"/>
              </a:solidFill>
            </a:endParaRPr>
          </a:p>
          <a:p>
            <a:r>
              <a:rPr lang="en-GB" sz="1200" b="1" dirty="0">
                <a:solidFill>
                  <a:schemeClr val="bg1"/>
                </a:solidFill>
              </a:rPr>
              <a:t>flexible.connections@sse.com </a:t>
            </a:r>
          </a:p>
        </p:txBody>
      </p:sp>
      <p:cxnSp>
        <p:nvCxnSpPr>
          <p:cNvPr id="7" name="Straight Connector 6">
            <a:extLst>
              <a:ext uri="{FF2B5EF4-FFF2-40B4-BE49-F238E27FC236}">
                <a16:creationId xmlns:a16="http://schemas.microsoft.com/office/drawing/2014/main" id="{1D72CA38-2A2A-B800-EB94-044D6DD35B94}"/>
              </a:ext>
            </a:extLst>
          </p:cNvPr>
          <p:cNvCxnSpPr>
            <a:cxnSpLocks/>
          </p:cNvCxnSpPr>
          <p:nvPr/>
        </p:nvCxnSpPr>
        <p:spPr>
          <a:xfrm>
            <a:off x="275193" y="1952315"/>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BA1B69C-3096-4460-0A38-51007AEB8D13}"/>
              </a:ext>
            </a:extLst>
          </p:cNvPr>
          <p:cNvSpPr txBox="1"/>
          <p:nvPr/>
        </p:nvSpPr>
        <p:spPr>
          <a:xfrm>
            <a:off x="1305354" y="910440"/>
            <a:ext cx="1486497" cy="338554"/>
          </a:xfrm>
          <a:prstGeom prst="rect">
            <a:avLst/>
          </a:prstGeom>
          <a:noFill/>
        </p:spPr>
        <p:txBody>
          <a:bodyPr wrap="none" rtlCol="0">
            <a:spAutoFit/>
          </a:bodyPr>
          <a:lstStyle/>
          <a:p>
            <a:r>
              <a:rPr lang="en-GB" sz="1600" b="1"/>
              <a:t>Gavin Stewart</a:t>
            </a:r>
          </a:p>
        </p:txBody>
      </p:sp>
      <p:sp>
        <p:nvSpPr>
          <p:cNvPr id="14" name="TextBox 13">
            <a:extLst>
              <a:ext uri="{FF2B5EF4-FFF2-40B4-BE49-F238E27FC236}">
                <a16:creationId xmlns:a16="http://schemas.microsoft.com/office/drawing/2014/main" id="{CA7C9F93-6E2E-2722-5ACC-0735E5DB21A8}"/>
              </a:ext>
            </a:extLst>
          </p:cNvPr>
          <p:cNvSpPr txBox="1"/>
          <p:nvPr/>
        </p:nvSpPr>
        <p:spPr>
          <a:xfrm>
            <a:off x="1300748" y="1120198"/>
            <a:ext cx="2373575" cy="276999"/>
          </a:xfrm>
          <a:prstGeom prst="rect">
            <a:avLst/>
          </a:prstGeom>
          <a:noFill/>
        </p:spPr>
        <p:txBody>
          <a:bodyPr wrap="square" rtlCol="0">
            <a:spAutoFit/>
          </a:bodyPr>
          <a:lstStyle/>
          <a:p>
            <a:r>
              <a:rPr lang="en-GB" sz="1200" b="1"/>
              <a:t>Flexible Solutions Manager</a:t>
            </a:r>
          </a:p>
        </p:txBody>
      </p:sp>
      <p:sp>
        <p:nvSpPr>
          <p:cNvPr id="15" name="TextBox 14">
            <a:extLst>
              <a:ext uri="{FF2B5EF4-FFF2-40B4-BE49-F238E27FC236}">
                <a16:creationId xmlns:a16="http://schemas.microsoft.com/office/drawing/2014/main" id="{3FEEAB4B-0C83-39A7-7ADA-6246F8280084}"/>
              </a:ext>
            </a:extLst>
          </p:cNvPr>
          <p:cNvSpPr txBox="1"/>
          <p:nvPr/>
        </p:nvSpPr>
        <p:spPr>
          <a:xfrm>
            <a:off x="1316008" y="1439121"/>
            <a:ext cx="1967368" cy="276999"/>
          </a:xfrm>
          <a:prstGeom prst="rect">
            <a:avLst/>
          </a:prstGeom>
          <a:noFill/>
        </p:spPr>
        <p:txBody>
          <a:bodyPr wrap="square" rtlCol="0">
            <a:spAutoFit/>
          </a:bodyPr>
          <a:lstStyle/>
          <a:p>
            <a:r>
              <a:rPr lang="en-GB" sz="1200">
                <a:solidFill>
                  <a:schemeClr val="accent1">
                    <a:lumMod val="75000"/>
                  </a:schemeClr>
                </a:solidFill>
              </a:rPr>
              <a:t>gavin.stewart@sse.com</a:t>
            </a:r>
          </a:p>
        </p:txBody>
      </p:sp>
      <p:sp>
        <p:nvSpPr>
          <p:cNvPr id="20" name="TextBox 19">
            <a:extLst>
              <a:ext uri="{FF2B5EF4-FFF2-40B4-BE49-F238E27FC236}">
                <a16:creationId xmlns:a16="http://schemas.microsoft.com/office/drawing/2014/main" id="{604DE949-83BA-8753-B9B7-8D1FF7D36043}"/>
              </a:ext>
            </a:extLst>
          </p:cNvPr>
          <p:cNvSpPr txBox="1"/>
          <p:nvPr/>
        </p:nvSpPr>
        <p:spPr>
          <a:xfrm>
            <a:off x="1321099" y="1650637"/>
            <a:ext cx="1967368" cy="276999"/>
          </a:xfrm>
          <a:prstGeom prst="rect">
            <a:avLst/>
          </a:prstGeom>
          <a:noFill/>
        </p:spPr>
        <p:txBody>
          <a:bodyPr wrap="square" rtlCol="0">
            <a:spAutoFit/>
          </a:bodyPr>
          <a:lstStyle/>
          <a:p>
            <a:r>
              <a:rPr lang="en-GB" sz="1200">
                <a:solidFill>
                  <a:schemeClr val="accent1">
                    <a:lumMod val="75000"/>
                  </a:schemeClr>
                </a:solidFill>
              </a:rPr>
              <a:t>07767 850006</a:t>
            </a:r>
          </a:p>
        </p:txBody>
      </p:sp>
      <p:sp>
        <p:nvSpPr>
          <p:cNvPr id="23" name="TextBox 22">
            <a:extLst>
              <a:ext uri="{FF2B5EF4-FFF2-40B4-BE49-F238E27FC236}">
                <a16:creationId xmlns:a16="http://schemas.microsoft.com/office/drawing/2014/main" id="{1E5EB000-B28B-B56F-801D-2F85B3B87AD7}"/>
              </a:ext>
            </a:extLst>
          </p:cNvPr>
          <p:cNvSpPr txBox="1"/>
          <p:nvPr/>
        </p:nvSpPr>
        <p:spPr>
          <a:xfrm>
            <a:off x="4633245" y="910211"/>
            <a:ext cx="1492716" cy="338554"/>
          </a:xfrm>
          <a:prstGeom prst="rect">
            <a:avLst/>
          </a:prstGeom>
          <a:noFill/>
        </p:spPr>
        <p:txBody>
          <a:bodyPr wrap="none" rtlCol="0">
            <a:spAutoFit/>
          </a:bodyPr>
          <a:lstStyle/>
          <a:p>
            <a:r>
              <a:rPr lang="en-GB" sz="1600" b="1" dirty="0"/>
              <a:t>Mark Homann</a:t>
            </a:r>
          </a:p>
        </p:txBody>
      </p:sp>
      <p:sp>
        <p:nvSpPr>
          <p:cNvPr id="25" name="TextBox 24">
            <a:extLst>
              <a:ext uri="{FF2B5EF4-FFF2-40B4-BE49-F238E27FC236}">
                <a16:creationId xmlns:a16="http://schemas.microsoft.com/office/drawing/2014/main" id="{8EB6F190-33C7-8088-1C07-EF75DDC351AB}"/>
              </a:ext>
            </a:extLst>
          </p:cNvPr>
          <p:cNvSpPr txBox="1"/>
          <p:nvPr/>
        </p:nvSpPr>
        <p:spPr>
          <a:xfrm>
            <a:off x="4647225" y="1110654"/>
            <a:ext cx="2373575" cy="276999"/>
          </a:xfrm>
          <a:prstGeom prst="rect">
            <a:avLst/>
          </a:prstGeom>
          <a:noFill/>
        </p:spPr>
        <p:txBody>
          <a:bodyPr wrap="square" rtlCol="0">
            <a:spAutoFit/>
          </a:bodyPr>
          <a:lstStyle/>
          <a:p>
            <a:r>
              <a:rPr lang="en-GB" sz="1200" b="1"/>
              <a:t>Lead Project Delivery Manager</a:t>
            </a:r>
          </a:p>
        </p:txBody>
      </p:sp>
      <p:sp>
        <p:nvSpPr>
          <p:cNvPr id="26" name="TextBox 25">
            <a:extLst>
              <a:ext uri="{FF2B5EF4-FFF2-40B4-BE49-F238E27FC236}">
                <a16:creationId xmlns:a16="http://schemas.microsoft.com/office/drawing/2014/main" id="{BB670F55-77FE-F8B0-6481-1D598A0928C0}"/>
              </a:ext>
            </a:extLst>
          </p:cNvPr>
          <p:cNvSpPr txBox="1"/>
          <p:nvPr/>
        </p:nvSpPr>
        <p:spPr>
          <a:xfrm>
            <a:off x="4648322" y="1436531"/>
            <a:ext cx="1967368" cy="276999"/>
          </a:xfrm>
          <a:prstGeom prst="rect">
            <a:avLst/>
          </a:prstGeom>
          <a:noFill/>
        </p:spPr>
        <p:txBody>
          <a:bodyPr wrap="square" rtlCol="0">
            <a:spAutoFit/>
          </a:bodyPr>
          <a:lstStyle/>
          <a:p>
            <a:r>
              <a:rPr lang="en-GB" sz="1200">
                <a:solidFill>
                  <a:schemeClr val="accent1">
                    <a:lumMod val="75000"/>
                  </a:schemeClr>
                </a:solidFill>
              </a:rPr>
              <a:t>mark.homann@sse.com</a:t>
            </a:r>
          </a:p>
        </p:txBody>
      </p:sp>
      <p:sp>
        <p:nvSpPr>
          <p:cNvPr id="27" name="TextBox 26">
            <a:extLst>
              <a:ext uri="{FF2B5EF4-FFF2-40B4-BE49-F238E27FC236}">
                <a16:creationId xmlns:a16="http://schemas.microsoft.com/office/drawing/2014/main" id="{BB72CDA1-2666-F816-C91A-AF6375FB56F5}"/>
              </a:ext>
            </a:extLst>
          </p:cNvPr>
          <p:cNvSpPr txBox="1"/>
          <p:nvPr/>
        </p:nvSpPr>
        <p:spPr>
          <a:xfrm>
            <a:off x="4657860" y="1645848"/>
            <a:ext cx="1967368" cy="276999"/>
          </a:xfrm>
          <a:prstGeom prst="rect">
            <a:avLst/>
          </a:prstGeom>
          <a:noFill/>
        </p:spPr>
        <p:txBody>
          <a:bodyPr wrap="square" rtlCol="0">
            <a:spAutoFit/>
          </a:bodyPr>
          <a:lstStyle/>
          <a:p>
            <a:r>
              <a:rPr lang="en-GB" sz="1200">
                <a:solidFill>
                  <a:schemeClr val="accent1">
                    <a:lumMod val="75000"/>
                  </a:schemeClr>
                </a:solidFill>
              </a:rPr>
              <a:t>07584 313225</a:t>
            </a:r>
          </a:p>
        </p:txBody>
      </p:sp>
      <p:cxnSp>
        <p:nvCxnSpPr>
          <p:cNvPr id="31" name="Straight Connector 30">
            <a:extLst>
              <a:ext uri="{FF2B5EF4-FFF2-40B4-BE49-F238E27FC236}">
                <a16:creationId xmlns:a16="http://schemas.microsoft.com/office/drawing/2014/main" id="{47942933-BBEC-E27B-5497-32B5625DC193}"/>
              </a:ext>
            </a:extLst>
          </p:cNvPr>
          <p:cNvCxnSpPr>
            <a:cxnSpLocks/>
          </p:cNvCxnSpPr>
          <p:nvPr/>
        </p:nvCxnSpPr>
        <p:spPr>
          <a:xfrm>
            <a:off x="3709128" y="1953175"/>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C09B7B7-81C1-B620-7CCB-CEF9A72FE273}"/>
              </a:ext>
            </a:extLst>
          </p:cNvPr>
          <p:cNvSpPr txBox="1"/>
          <p:nvPr/>
        </p:nvSpPr>
        <p:spPr>
          <a:xfrm>
            <a:off x="1306910" y="1932685"/>
            <a:ext cx="1221809" cy="338554"/>
          </a:xfrm>
          <a:prstGeom prst="rect">
            <a:avLst/>
          </a:prstGeom>
          <a:noFill/>
        </p:spPr>
        <p:txBody>
          <a:bodyPr wrap="none" rtlCol="0">
            <a:spAutoFit/>
          </a:bodyPr>
          <a:lstStyle/>
          <a:p>
            <a:r>
              <a:rPr lang="en-GB" sz="1600" b="1"/>
              <a:t>Dean Miles</a:t>
            </a:r>
          </a:p>
        </p:txBody>
      </p:sp>
      <p:sp>
        <p:nvSpPr>
          <p:cNvPr id="34" name="TextBox 33">
            <a:extLst>
              <a:ext uri="{FF2B5EF4-FFF2-40B4-BE49-F238E27FC236}">
                <a16:creationId xmlns:a16="http://schemas.microsoft.com/office/drawing/2014/main" id="{B1484BCF-FDF9-AAE1-274B-48CB26DEE08E}"/>
              </a:ext>
            </a:extLst>
          </p:cNvPr>
          <p:cNvSpPr txBox="1"/>
          <p:nvPr/>
        </p:nvSpPr>
        <p:spPr>
          <a:xfrm>
            <a:off x="1302304" y="2142443"/>
            <a:ext cx="2373575" cy="461665"/>
          </a:xfrm>
          <a:prstGeom prst="rect">
            <a:avLst/>
          </a:prstGeom>
          <a:noFill/>
        </p:spPr>
        <p:txBody>
          <a:bodyPr wrap="square" rtlCol="0">
            <a:spAutoFit/>
          </a:bodyPr>
          <a:lstStyle/>
          <a:p>
            <a:r>
              <a:rPr lang="en-GB" sz="1200" b="1"/>
              <a:t>Flexible Solutions Delivery Engineer</a:t>
            </a:r>
          </a:p>
        </p:txBody>
      </p:sp>
      <p:sp>
        <p:nvSpPr>
          <p:cNvPr id="35" name="TextBox 34">
            <a:extLst>
              <a:ext uri="{FF2B5EF4-FFF2-40B4-BE49-F238E27FC236}">
                <a16:creationId xmlns:a16="http://schemas.microsoft.com/office/drawing/2014/main" id="{948AA499-F6FE-E6E1-99F7-5AE0EE1AE424}"/>
              </a:ext>
            </a:extLst>
          </p:cNvPr>
          <p:cNvSpPr txBox="1"/>
          <p:nvPr/>
        </p:nvSpPr>
        <p:spPr>
          <a:xfrm>
            <a:off x="1313640" y="2579880"/>
            <a:ext cx="1967368" cy="276999"/>
          </a:xfrm>
          <a:prstGeom prst="rect">
            <a:avLst/>
          </a:prstGeom>
          <a:noFill/>
        </p:spPr>
        <p:txBody>
          <a:bodyPr wrap="square" rtlCol="0">
            <a:spAutoFit/>
          </a:bodyPr>
          <a:lstStyle/>
          <a:p>
            <a:r>
              <a:rPr lang="en-GB" sz="1200">
                <a:solidFill>
                  <a:schemeClr val="accent1">
                    <a:lumMod val="75000"/>
                  </a:schemeClr>
                </a:solidFill>
              </a:rPr>
              <a:t>dean.miles@sse.com</a:t>
            </a:r>
          </a:p>
        </p:txBody>
      </p:sp>
      <p:sp>
        <p:nvSpPr>
          <p:cNvPr id="36" name="TextBox 35">
            <a:extLst>
              <a:ext uri="{FF2B5EF4-FFF2-40B4-BE49-F238E27FC236}">
                <a16:creationId xmlns:a16="http://schemas.microsoft.com/office/drawing/2014/main" id="{76C9BBB4-7B8D-EC36-8EB7-77914AAA5C77}"/>
              </a:ext>
            </a:extLst>
          </p:cNvPr>
          <p:cNvSpPr txBox="1"/>
          <p:nvPr/>
        </p:nvSpPr>
        <p:spPr>
          <a:xfrm>
            <a:off x="1318786" y="2753851"/>
            <a:ext cx="1967368" cy="276999"/>
          </a:xfrm>
          <a:prstGeom prst="rect">
            <a:avLst/>
          </a:prstGeom>
          <a:noFill/>
        </p:spPr>
        <p:txBody>
          <a:bodyPr wrap="square" rtlCol="0">
            <a:spAutoFit/>
          </a:bodyPr>
          <a:lstStyle/>
          <a:p>
            <a:r>
              <a:rPr lang="en-GB" sz="1200">
                <a:solidFill>
                  <a:schemeClr val="accent1">
                    <a:lumMod val="75000"/>
                  </a:schemeClr>
                </a:solidFill>
              </a:rPr>
              <a:t>07747 559091</a:t>
            </a:r>
          </a:p>
        </p:txBody>
      </p:sp>
      <p:sp>
        <p:nvSpPr>
          <p:cNvPr id="39" name="TextBox 38">
            <a:extLst>
              <a:ext uri="{FF2B5EF4-FFF2-40B4-BE49-F238E27FC236}">
                <a16:creationId xmlns:a16="http://schemas.microsoft.com/office/drawing/2014/main" id="{D40C6E3C-2218-1461-A279-3E6C63493791}"/>
              </a:ext>
            </a:extLst>
          </p:cNvPr>
          <p:cNvSpPr txBox="1"/>
          <p:nvPr/>
        </p:nvSpPr>
        <p:spPr>
          <a:xfrm>
            <a:off x="4651831" y="1906736"/>
            <a:ext cx="1471750" cy="338554"/>
          </a:xfrm>
          <a:prstGeom prst="rect">
            <a:avLst/>
          </a:prstGeom>
          <a:noFill/>
        </p:spPr>
        <p:txBody>
          <a:bodyPr wrap="none" rtlCol="0">
            <a:spAutoFit/>
          </a:bodyPr>
          <a:lstStyle/>
          <a:p>
            <a:r>
              <a:rPr lang="en-GB" sz="1600" b="1"/>
              <a:t>Jenny Lindsay</a:t>
            </a:r>
          </a:p>
        </p:txBody>
      </p:sp>
      <p:sp>
        <p:nvSpPr>
          <p:cNvPr id="40" name="TextBox 39">
            <a:extLst>
              <a:ext uri="{FF2B5EF4-FFF2-40B4-BE49-F238E27FC236}">
                <a16:creationId xmlns:a16="http://schemas.microsoft.com/office/drawing/2014/main" id="{3FE8051B-AEF4-B0D4-6861-5F0DDC88E7E5}"/>
              </a:ext>
            </a:extLst>
          </p:cNvPr>
          <p:cNvSpPr txBox="1"/>
          <p:nvPr/>
        </p:nvSpPr>
        <p:spPr>
          <a:xfrm>
            <a:off x="4647225" y="2116494"/>
            <a:ext cx="2373575" cy="461665"/>
          </a:xfrm>
          <a:prstGeom prst="rect">
            <a:avLst/>
          </a:prstGeom>
          <a:noFill/>
        </p:spPr>
        <p:txBody>
          <a:bodyPr wrap="square" rtlCol="0">
            <a:spAutoFit/>
          </a:bodyPr>
          <a:lstStyle/>
          <a:p>
            <a:r>
              <a:rPr lang="en-GB" sz="1200" b="1" dirty="0"/>
              <a:t>Flexible Solutions Support Technician</a:t>
            </a:r>
          </a:p>
        </p:txBody>
      </p:sp>
      <p:sp>
        <p:nvSpPr>
          <p:cNvPr id="41" name="TextBox 40">
            <a:extLst>
              <a:ext uri="{FF2B5EF4-FFF2-40B4-BE49-F238E27FC236}">
                <a16:creationId xmlns:a16="http://schemas.microsoft.com/office/drawing/2014/main" id="{1098D729-0261-971B-0B7D-CEEC5B47AA2D}"/>
              </a:ext>
            </a:extLst>
          </p:cNvPr>
          <p:cNvSpPr txBox="1"/>
          <p:nvPr/>
        </p:nvSpPr>
        <p:spPr>
          <a:xfrm>
            <a:off x="4659659" y="2589536"/>
            <a:ext cx="2218576" cy="276999"/>
          </a:xfrm>
          <a:prstGeom prst="rect">
            <a:avLst/>
          </a:prstGeom>
          <a:noFill/>
        </p:spPr>
        <p:txBody>
          <a:bodyPr wrap="square" rtlCol="0">
            <a:spAutoFit/>
          </a:bodyPr>
          <a:lstStyle/>
          <a:p>
            <a:r>
              <a:rPr lang="en-GB" sz="1200">
                <a:solidFill>
                  <a:schemeClr val="accent1">
                    <a:lumMod val="75000"/>
                  </a:schemeClr>
                </a:solidFill>
              </a:rPr>
              <a:t>jenny.lindsay@sse.com</a:t>
            </a:r>
          </a:p>
        </p:txBody>
      </p:sp>
      <p:sp>
        <p:nvSpPr>
          <p:cNvPr id="42" name="TextBox 41">
            <a:extLst>
              <a:ext uri="{FF2B5EF4-FFF2-40B4-BE49-F238E27FC236}">
                <a16:creationId xmlns:a16="http://schemas.microsoft.com/office/drawing/2014/main" id="{69B4C6A0-40A1-5A7A-E487-6EDA68812B00}"/>
              </a:ext>
            </a:extLst>
          </p:cNvPr>
          <p:cNvSpPr txBox="1"/>
          <p:nvPr/>
        </p:nvSpPr>
        <p:spPr>
          <a:xfrm>
            <a:off x="4664805" y="2763507"/>
            <a:ext cx="1967368" cy="276999"/>
          </a:xfrm>
          <a:prstGeom prst="rect">
            <a:avLst/>
          </a:prstGeom>
          <a:noFill/>
        </p:spPr>
        <p:txBody>
          <a:bodyPr wrap="square" rtlCol="0">
            <a:spAutoFit/>
          </a:bodyPr>
          <a:lstStyle/>
          <a:p>
            <a:r>
              <a:rPr lang="en-GB" sz="1200">
                <a:solidFill>
                  <a:schemeClr val="accent1">
                    <a:lumMod val="75000"/>
                  </a:schemeClr>
                </a:solidFill>
              </a:rPr>
              <a:t>07443 173311</a:t>
            </a:r>
          </a:p>
        </p:txBody>
      </p:sp>
      <p:cxnSp>
        <p:nvCxnSpPr>
          <p:cNvPr id="45" name="Straight Connector 44">
            <a:extLst>
              <a:ext uri="{FF2B5EF4-FFF2-40B4-BE49-F238E27FC236}">
                <a16:creationId xmlns:a16="http://schemas.microsoft.com/office/drawing/2014/main" id="{7B68FF59-BD03-E55F-5551-C3AD5EC142EF}"/>
              </a:ext>
            </a:extLst>
          </p:cNvPr>
          <p:cNvCxnSpPr>
            <a:cxnSpLocks/>
          </p:cNvCxnSpPr>
          <p:nvPr/>
        </p:nvCxnSpPr>
        <p:spPr>
          <a:xfrm>
            <a:off x="275192" y="3078539"/>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8358EFA-4EEA-8434-D047-B05CF79F6E76}"/>
              </a:ext>
            </a:extLst>
          </p:cNvPr>
          <p:cNvCxnSpPr>
            <a:cxnSpLocks/>
          </p:cNvCxnSpPr>
          <p:nvPr/>
        </p:nvCxnSpPr>
        <p:spPr>
          <a:xfrm>
            <a:off x="3709127" y="3079399"/>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C7264968-7EAA-BF3F-C7DC-A69111F3CB8D}"/>
              </a:ext>
            </a:extLst>
          </p:cNvPr>
          <p:cNvSpPr txBox="1"/>
          <p:nvPr/>
        </p:nvSpPr>
        <p:spPr>
          <a:xfrm>
            <a:off x="1306909" y="3058909"/>
            <a:ext cx="1356975" cy="338554"/>
          </a:xfrm>
          <a:prstGeom prst="rect">
            <a:avLst/>
          </a:prstGeom>
          <a:noFill/>
        </p:spPr>
        <p:txBody>
          <a:bodyPr wrap="none" rtlCol="0">
            <a:spAutoFit/>
          </a:bodyPr>
          <a:lstStyle/>
          <a:p>
            <a:r>
              <a:rPr lang="en-GB" sz="1600" b="1"/>
              <a:t>Iain Prentice</a:t>
            </a:r>
          </a:p>
        </p:txBody>
      </p:sp>
      <p:sp>
        <p:nvSpPr>
          <p:cNvPr id="48" name="TextBox 47">
            <a:extLst>
              <a:ext uri="{FF2B5EF4-FFF2-40B4-BE49-F238E27FC236}">
                <a16:creationId xmlns:a16="http://schemas.microsoft.com/office/drawing/2014/main" id="{6D55AE94-39AD-AA5B-1D64-1E2EDBD3554E}"/>
              </a:ext>
            </a:extLst>
          </p:cNvPr>
          <p:cNvSpPr txBox="1"/>
          <p:nvPr/>
        </p:nvSpPr>
        <p:spPr>
          <a:xfrm>
            <a:off x="1302303" y="3268667"/>
            <a:ext cx="2373575" cy="461665"/>
          </a:xfrm>
          <a:prstGeom prst="rect">
            <a:avLst/>
          </a:prstGeom>
          <a:noFill/>
        </p:spPr>
        <p:txBody>
          <a:bodyPr wrap="square" rtlCol="0">
            <a:spAutoFit/>
          </a:bodyPr>
          <a:lstStyle/>
          <a:p>
            <a:r>
              <a:rPr lang="en-GB" sz="1200" b="1"/>
              <a:t>Flexible Solutions Delivery Engineer</a:t>
            </a:r>
          </a:p>
        </p:txBody>
      </p:sp>
      <p:sp>
        <p:nvSpPr>
          <p:cNvPr id="49" name="TextBox 48">
            <a:extLst>
              <a:ext uri="{FF2B5EF4-FFF2-40B4-BE49-F238E27FC236}">
                <a16:creationId xmlns:a16="http://schemas.microsoft.com/office/drawing/2014/main" id="{25F62BFD-1B7F-720D-9CD1-7F660C437995}"/>
              </a:ext>
            </a:extLst>
          </p:cNvPr>
          <p:cNvSpPr txBox="1"/>
          <p:nvPr/>
        </p:nvSpPr>
        <p:spPr>
          <a:xfrm>
            <a:off x="1305815" y="3693674"/>
            <a:ext cx="1967368" cy="276999"/>
          </a:xfrm>
          <a:prstGeom prst="rect">
            <a:avLst/>
          </a:prstGeom>
          <a:noFill/>
        </p:spPr>
        <p:txBody>
          <a:bodyPr wrap="square" rtlCol="0">
            <a:spAutoFit/>
          </a:bodyPr>
          <a:lstStyle/>
          <a:p>
            <a:r>
              <a:rPr lang="en-GB" sz="1200">
                <a:solidFill>
                  <a:schemeClr val="accent1">
                    <a:lumMod val="75000"/>
                  </a:schemeClr>
                </a:solidFill>
              </a:rPr>
              <a:t>iain.prentice@sse.com</a:t>
            </a:r>
          </a:p>
        </p:txBody>
      </p:sp>
      <p:sp>
        <p:nvSpPr>
          <p:cNvPr id="50" name="TextBox 49">
            <a:extLst>
              <a:ext uri="{FF2B5EF4-FFF2-40B4-BE49-F238E27FC236}">
                <a16:creationId xmlns:a16="http://schemas.microsoft.com/office/drawing/2014/main" id="{99F209BA-7128-FD8A-DAFA-2D03E73E8867}"/>
              </a:ext>
            </a:extLst>
          </p:cNvPr>
          <p:cNvSpPr txBox="1"/>
          <p:nvPr/>
        </p:nvSpPr>
        <p:spPr>
          <a:xfrm>
            <a:off x="1318785" y="3903826"/>
            <a:ext cx="1967368" cy="276999"/>
          </a:xfrm>
          <a:prstGeom prst="rect">
            <a:avLst/>
          </a:prstGeom>
          <a:noFill/>
        </p:spPr>
        <p:txBody>
          <a:bodyPr wrap="square" rtlCol="0">
            <a:spAutoFit/>
          </a:bodyPr>
          <a:lstStyle/>
          <a:p>
            <a:r>
              <a:rPr lang="en-GB" sz="1200">
                <a:solidFill>
                  <a:schemeClr val="accent1">
                    <a:lumMod val="75000"/>
                  </a:schemeClr>
                </a:solidFill>
              </a:rPr>
              <a:t>07342 027519</a:t>
            </a:r>
          </a:p>
        </p:txBody>
      </p:sp>
      <p:sp>
        <p:nvSpPr>
          <p:cNvPr id="52" name="TextBox 51">
            <a:extLst>
              <a:ext uri="{FF2B5EF4-FFF2-40B4-BE49-F238E27FC236}">
                <a16:creationId xmlns:a16="http://schemas.microsoft.com/office/drawing/2014/main" id="{207FACD0-B59E-33D8-1915-FA6FA7C91867}"/>
              </a:ext>
            </a:extLst>
          </p:cNvPr>
          <p:cNvSpPr txBox="1"/>
          <p:nvPr/>
        </p:nvSpPr>
        <p:spPr>
          <a:xfrm>
            <a:off x="4634423" y="3069288"/>
            <a:ext cx="1468287" cy="338554"/>
          </a:xfrm>
          <a:prstGeom prst="rect">
            <a:avLst/>
          </a:prstGeom>
          <a:noFill/>
        </p:spPr>
        <p:txBody>
          <a:bodyPr wrap="none" rtlCol="0">
            <a:spAutoFit/>
          </a:bodyPr>
          <a:lstStyle/>
          <a:p>
            <a:r>
              <a:rPr lang="en-GB" sz="1600" b="1"/>
              <a:t>Oliver Cooper</a:t>
            </a:r>
          </a:p>
        </p:txBody>
      </p:sp>
      <p:sp>
        <p:nvSpPr>
          <p:cNvPr id="53" name="TextBox 52">
            <a:extLst>
              <a:ext uri="{FF2B5EF4-FFF2-40B4-BE49-F238E27FC236}">
                <a16:creationId xmlns:a16="http://schemas.microsoft.com/office/drawing/2014/main" id="{ED7786D0-8139-251B-F569-F9CB0D328A06}"/>
              </a:ext>
            </a:extLst>
          </p:cNvPr>
          <p:cNvSpPr txBox="1"/>
          <p:nvPr/>
        </p:nvSpPr>
        <p:spPr>
          <a:xfrm>
            <a:off x="4648322" y="3278323"/>
            <a:ext cx="2373575" cy="461665"/>
          </a:xfrm>
          <a:prstGeom prst="rect">
            <a:avLst/>
          </a:prstGeom>
          <a:noFill/>
        </p:spPr>
        <p:txBody>
          <a:bodyPr wrap="square" rtlCol="0">
            <a:spAutoFit/>
          </a:bodyPr>
          <a:lstStyle/>
          <a:p>
            <a:r>
              <a:rPr lang="en-GB" sz="1200" b="1"/>
              <a:t>Flexible Solutions Project Manager</a:t>
            </a:r>
          </a:p>
        </p:txBody>
      </p:sp>
      <p:sp>
        <p:nvSpPr>
          <p:cNvPr id="54" name="TextBox 53">
            <a:extLst>
              <a:ext uri="{FF2B5EF4-FFF2-40B4-BE49-F238E27FC236}">
                <a16:creationId xmlns:a16="http://schemas.microsoft.com/office/drawing/2014/main" id="{874A8637-C150-3598-2339-902B629B3842}"/>
              </a:ext>
            </a:extLst>
          </p:cNvPr>
          <p:cNvSpPr txBox="1"/>
          <p:nvPr/>
        </p:nvSpPr>
        <p:spPr>
          <a:xfrm>
            <a:off x="4651834" y="3703330"/>
            <a:ext cx="2218576" cy="276999"/>
          </a:xfrm>
          <a:prstGeom prst="rect">
            <a:avLst/>
          </a:prstGeom>
          <a:noFill/>
        </p:spPr>
        <p:txBody>
          <a:bodyPr wrap="square" rtlCol="0">
            <a:spAutoFit/>
          </a:bodyPr>
          <a:lstStyle/>
          <a:p>
            <a:r>
              <a:rPr lang="en-GB" sz="1200">
                <a:solidFill>
                  <a:schemeClr val="accent1">
                    <a:lumMod val="75000"/>
                  </a:schemeClr>
                </a:solidFill>
              </a:rPr>
              <a:t>oliver.cooper@sse.com</a:t>
            </a:r>
          </a:p>
        </p:txBody>
      </p:sp>
      <p:sp>
        <p:nvSpPr>
          <p:cNvPr id="55" name="TextBox 54">
            <a:extLst>
              <a:ext uri="{FF2B5EF4-FFF2-40B4-BE49-F238E27FC236}">
                <a16:creationId xmlns:a16="http://schemas.microsoft.com/office/drawing/2014/main" id="{41FCEFCC-83B2-D633-C07A-D0E936130BA1}"/>
              </a:ext>
            </a:extLst>
          </p:cNvPr>
          <p:cNvSpPr txBox="1"/>
          <p:nvPr/>
        </p:nvSpPr>
        <p:spPr>
          <a:xfrm>
            <a:off x="4664804" y="3913482"/>
            <a:ext cx="1967368" cy="276999"/>
          </a:xfrm>
          <a:prstGeom prst="rect">
            <a:avLst/>
          </a:prstGeom>
          <a:noFill/>
        </p:spPr>
        <p:txBody>
          <a:bodyPr wrap="square" rtlCol="0">
            <a:spAutoFit/>
          </a:bodyPr>
          <a:lstStyle/>
          <a:p>
            <a:r>
              <a:rPr lang="en-GB" sz="1200">
                <a:solidFill>
                  <a:schemeClr val="accent1">
                    <a:lumMod val="75000"/>
                  </a:schemeClr>
                </a:solidFill>
              </a:rPr>
              <a:t>07425 426830</a:t>
            </a:r>
          </a:p>
        </p:txBody>
      </p:sp>
      <p:cxnSp>
        <p:nvCxnSpPr>
          <p:cNvPr id="59" name="Straight Connector 58">
            <a:extLst>
              <a:ext uri="{FF2B5EF4-FFF2-40B4-BE49-F238E27FC236}">
                <a16:creationId xmlns:a16="http://schemas.microsoft.com/office/drawing/2014/main" id="{368715D8-F3C6-9DFD-A245-5C228195983A}"/>
              </a:ext>
            </a:extLst>
          </p:cNvPr>
          <p:cNvCxnSpPr>
            <a:cxnSpLocks/>
          </p:cNvCxnSpPr>
          <p:nvPr/>
        </p:nvCxnSpPr>
        <p:spPr>
          <a:xfrm>
            <a:off x="285773" y="4204702"/>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A459548-8F48-E538-670F-1AE63E6ADEA4}"/>
              </a:ext>
            </a:extLst>
          </p:cNvPr>
          <p:cNvCxnSpPr>
            <a:cxnSpLocks/>
          </p:cNvCxnSpPr>
          <p:nvPr/>
        </p:nvCxnSpPr>
        <p:spPr>
          <a:xfrm>
            <a:off x="3719708" y="4205562"/>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1CF7E609-C245-8FFA-50DD-94C9B74FB86B}"/>
              </a:ext>
            </a:extLst>
          </p:cNvPr>
          <p:cNvSpPr txBox="1"/>
          <p:nvPr/>
        </p:nvSpPr>
        <p:spPr>
          <a:xfrm>
            <a:off x="1317490" y="4185072"/>
            <a:ext cx="1358064" cy="338554"/>
          </a:xfrm>
          <a:prstGeom prst="rect">
            <a:avLst/>
          </a:prstGeom>
          <a:noFill/>
        </p:spPr>
        <p:txBody>
          <a:bodyPr wrap="none" rtlCol="0">
            <a:spAutoFit/>
          </a:bodyPr>
          <a:lstStyle/>
          <a:p>
            <a:r>
              <a:rPr lang="en-GB" sz="1600" b="1"/>
              <a:t>John Boundy</a:t>
            </a:r>
          </a:p>
        </p:txBody>
      </p:sp>
      <p:sp>
        <p:nvSpPr>
          <p:cNvPr id="62" name="TextBox 61">
            <a:extLst>
              <a:ext uri="{FF2B5EF4-FFF2-40B4-BE49-F238E27FC236}">
                <a16:creationId xmlns:a16="http://schemas.microsoft.com/office/drawing/2014/main" id="{6508BB3E-E941-B112-29DF-50075E22BCD6}"/>
              </a:ext>
            </a:extLst>
          </p:cNvPr>
          <p:cNvSpPr txBox="1"/>
          <p:nvPr/>
        </p:nvSpPr>
        <p:spPr>
          <a:xfrm>
            <a:off x="1312884" y="4394830"/>
            <a:ext cx="2373575" cy="461665"/>
          </a:xfrm>
          <a:prstGeom prst="rect">
            <a:avLst/>
          </a:prstGeom>
          <a:noFill/>
        </p:spPr>
        <p:txBody>
          <a:bodyPr wrap="square" rtlCol="0">
            <a:spAutoFit/>
          </a:bodyPr>
          <a:lstStyle/>
          <a:p>
            <a:r>
              <a:rPr lang="en-GB" sz="1200" b="1"/>
              <a:t>Flexible Solutions Project Engineer</a:t>
            </a:r>
          </a:p>
        </p:txBody>
      </p:sp>
      <p:sp>
        <p:nvSpPr>
          <p:cNvPr id="63" name="TextBox 62">
            <a:extLst>
              <a:ext uri="{FF2B5EF4-FFF2-40B4-BE49-F238E27FC236}">
                <a16:creationId xmlns:a16="http://schemas.microsoft.com/office/drawing/2014/main" id="{201449C0-A94E-0A3F-36C8-A0717E5530F2}"/>
              </a:ext>
            </a:extLst>
          </p:cNvPr>
          <p:cNvSpPr txBox="1"/>
          <p:nvPr/>
        </p:nvSpPr>
        <p:spPr>
          <a:xfrm>
            <a:off x="1321099" y="4741908"/>
            <a:ext cx="1967368" cy="276999"/>
          </a:xfrm>
          <a:prstGeom prst="rect">
            <a:avLst/>
          </a:prstGeom>
          <a:noFill/>
        </p:spPr>
        <p:txBody>
          <a:bodyPr wrap="square" rtlCol="0">
            <a:spAutoFit/>
          </a:bodyPr>
          <a:lstStyle/>
          <a:p>
            <a:r>
              <a:rPr lang="en-GB" sz="1200">
                <a:solidFill>
                  <a:schemeClr val="accent1">
                    <a:lumMod val="75000"/>
                  </a:schemeClr>
                </a:solidFill>
              </a:rPr>
              <a:t>john.boundy@sse.com</a:t>
            </a:r>
          </a:p>
        </p:txBody>
      </p:sp>
      <p:sp>
        <p:nvSpPr>
          <p:cNvPr id="65" name="TextBox 64">
            <a:extLst>
              <a:ext uri="{FF2B5EF4-FFF2-40B4-BE49-F238E27FC236}">
                <a16:creationId xmlns:a16="http://schemas.microsoft.com/office/drawing/2014/main" id="{0F3F0769-FD1C-80D1-03E1-3817F1F07F61}"/>
              </a:ext>
            </a:extLst>
          </p:cNvPr>
          <p:cNvSpPr txBox="1"/>
          <p:nvPr/>
        </p:nvSpPr>
        <p:spPr>
          <a:xfrm>
            <a:off x="4663509" y="4194728"/>
            <a:ext cx="1102866" cy="338554"/>
          </a:xfrm>
          <a:prstGeom prst="rect">
            <a:avLst/>
          </a:prstGeom>
          <a:noFill/>
        </p:spPr>
        <p:txBody>
          <a:bodyPr wrap="none" rtlCol="0">
            <a:spAutoFit/>
          </a:bodyPr>
          <a:lstStyle/>
          <a:p>
            <a:r>
              <a:rPr lang="en-GB" sz="1600" b="1" dirty="0"/>
              <a:t>Jiabin Fan</a:t>
            </a:r>
          </a:p>
        </p:txBody>
      </p:sp>
      <p:sp>
        <p:nvSpPr>
          <p:cNvPr id="66" name="TextBox 65">
            <a:extLst>
              <a:ext uri="{FF2B5EF4-FFF2-40B4-BE49-F238E27FC236}">
                <a16:creationId xmlns:a16="http://schemas.microsoft.com/office/drawing/2014/main" id="{1C3484BC-689C-1683-B969-C8103A201B37}"/>
              </a:ext>
            </a:extLst>
          </p:cNvPr>
          <p:cNvSpPr txBox="1"/>
          <p:nvPr/>
        </p:nvSpPr>
        <p:spPr>
          <a:xfrm>
            <a:off x="4658272" y="4472863"/>
            <a:ext cx="2373575" cy="276999"/>
          </a:xfrm>
          <a:prstGeom prst="rect">
            <a:avLst/>
          </a:prstGeom>
          <a:noFill/>
        </p:spPr>
        <p:txBody>
          <a:bodyPr wrap="square" rtlCol="0">
            <a:spAutoFit/>
          </a:bodyPr>
          <a:lstStyle/>
          <a:p>
            <a:r>
              <a:rPr lang="en-GB" sz="1200" b="1"/>
              <a:t>Flexibility Scheduling Engineer</a:t>
            </a:r>
          </a:p>
        </p:txBody>
      </p:sp>
      <p:sp>
        <p:nvSpPr>
          <p:cNvPr id="67" name="TextBox 66">
            <a:extLst>
              <a:ext uri="{FF2B5EF4-FFF2-40B4-BE49-F238E27FC236}">
                <a16:creationId xmlns:a16="http://schemas.microsoft.com/office/drawing/2014/main" id="{98008B70-742B-F1B0-B341-FD02A5912C83}"/>
              </a:ext>
            </a:extLst>
          </p:cNvPr>
          <p:cNvSpPr txBox="1"/>
          <p:nvPr/>
        </p:nvSpPr>
        <p:spPr>
          <a:xfrm>
            <a:off x="4659659" y="4742644"/>
            <a:ext cx="2218576" cy="276999"/>
          </a:xfrm>
          <a:prstGeom prst="rect">
            <a:avLst/>
          </a:prstGeom>
          <a:noFill/>
        </p:spPr>
        <p:txBody>
          <a:bodyPr wrap="square" rtlCol="0">
            <a:spAutoFit/>
          </a:bodyPr>
          <a:lstStyle/>
          <a:p>
            <a:r>
              <a:rPr lang="en-GB" sz="1200" dirty="0">
                <a:solidFill>
                  <a:schemeClr val="accent1">
                    <a:lumMod val="75000"/>
                  </a:schemeClr>
                </a:solidFill>
              </a:rPr>
              <a:t>jiabin.fan@sse.com</a:t>
            </a:r>
          </a:p>
        </p:txBody>
      </p:sp>
      <p:sp>
        <p:nvSpPr>
          <p:cNvPr id="71" name="TextBox 70">
            <a:extLst>
              <a:ext uri="{FF2B5EF4-FFF2-40B4-BE49-F238E27FC236}">
                <a16:creationId xmlns:a16="http://schemas.microsoft.com/office/drawing/2014/main" id="{B73F02AA-9369-E612-84FD-E0282F1BCA99}"/>
              </a:ext>
            </a:extLst>
          </p:cNvPr>
          <p:cNvSpPr txBox="1"/>
          <p:nvPr/>
        </p:nvSpPr>
        <p:spPr>
          <a:xfrm>
            <a:off x="1323091" y="4923609"/>
            <a:ext cx="1967368" cy="276999"/>
          </a:xfrm>
          <a:prstGeom prst="rect">
            <a:avLst/>
          </a:prstGeom>
          <a:noFill/>
        </p:spPr>
        <p:txBody>
          <a:bodyPr wrap="square" rtlCol="0">
            <a:spAutoFit/>
          </a:bodyPr>
          <a:lstStyle/>
          <a:p>
            <a:r>
              <a:rPr lang="en-GB" sz="1200">
                <a:solidFill>
                  <a:schemeClr val="accent1">
                    <a:lumMod val="75000"/>
                  </a:schemeClr>
                </a:solidFill>
              </a:rPr>
              <a:t>07342 027805</a:t>
            </a:r>
          </a:p>
        </p:txBody>
      </p:sp>
      <p:sp>
        <p:nvSpPr>
          <p:cNvPr id="72" name="TextBox 71">
            <a:extLst>
              <a:ext uri="{FF2B5EF4-FFF2-40B4-BE49-F238E27FC236}">
                <a16:creationId xmlns:a16="http://schemas.microsoft.com/office/drawing/2014/main" id="{F1F38705-1531-A543-330F-817745C85BE4}"/>
              </a:ext>
            </a:extLst>
          </p:cNvPr>
          <p:cNvSpPr txBox="1"/>
          <p:nvPr/>
        </p:nvSpPr>
        <p:spPr>
          <a:xfrm>
            <a:off x="4657860" y="4923609"/>
            <a:ext cx="1967368" cy="276999"/>
          </a:xfrm>
          <a:prstGeom prst="rect">
            <a:avLst/>
          </a:prstGeom>
          <a:noFill/>
        </p:spPr>
        <p:txBody>
          <a:bodyPr wrap="square" rtlCol="0">
            <a:spAutoFit/>
          </a:bodyPr>
          <a:lstStyle/>
          <a:p>
            <a:r>
              <a:rPr lang="en-GB" sz="1200">
                <a:solidFill>
                  <a:schemeClr val="accent1">
                    <a:lumMod val="75000"/>
                  </a:schemeClr>
                </a:solidFill>
              </a:rPr>
              <a:t>07493 881672</a:t>
            </a:r>
          </a:p>
        </p:txBody>
      </p:sp>
      <p:sp>
        <p:nvSpPr>
          <p:cNvPr id="74" name="TextBox 73">
            <a:extLst>
              <a:ext uri="{FF2B5EF4-FFF2-40B4-BE49-F238E27FC236}">
                <a16:creationId xmlns:a16="http://schemas.microsoft.com/office/drawing/2014/main" id="{E300F661-969D-7ABA-D0B0-C738FCFBAD80}"/>
              </a:ext>
            </a:extLst>
          </p:cNvPr>
          <p:cNvSpPr txBox="1"/>
          <p:nvPr/>
        </p:nvSpPr>
        <p:spPr>
          <a:xfrm>
            <a:off x="3586704" y="5358568"/>
            <a:ext cx="1573444" cy="338554"/>
          </a:xfrm>
          <a:prstGeom prst="rect">
            <a:avLst/>
          </a:prstGeom>
          <a:noFill/>
        </p:spPr>
        <p:txBody>
          <a:bodyPr wrap="none" rtlCol="0">
            <a:spAutoFit/>
          </a:bodyPr>
          <a:lstStyle/>
          <a:p>
            <a:r>
              <a:rPr lang="en-GB" sz="1600" b="1"/>
              <a:t>Corinna Farrell</a:t>
            </a:r>
          </a:p>
        </p:txBody>
      </p:sp>
      <p:sp>
        <p:nvSpPr>
          <p:cNvPr id="75" name="TextBox 74">
            <a:extLst>
              <a:ext uri="{FF2B5EF4-FFF2-40B4-BE49-F238E27FC236}">
                <a16:creationId xmlns:a16="http://schemas.microsoft.com/office/drawing/2014/main" id="{0E269F12-5A67-D2CC-313B-3780546D2254}"/>
              </a:ext>
            </a:extLst>
          </p:cNvPr>
          <p:cNvSpPr txBox="1"/>
          <p:nvPr/>
        </p:nvSpPr>
        <p:spPr>
          <a:xfrm>
            <a:off x="3582098" y="5568326"/>
            <a:ext cx="2373575" cy="461665"/>
          </a:xfrm>
          <a:prstGeom prst="rect">
            <a:avLst/>
          </a:prstGeom>
          <a:noFill/>
        </p:spPr>
        <p:txBody>
          <a:bodyPr wrap="square" rtlCol="0">
            <a:spAutoFit/>
          </a:bodyPr>
          <a:lstStyle/>
          <a:p>
            <a:r>
              <a:rPr lang="en-GB" sz="1200" b="1"/>
              <a:t>Flexible Solutions Performance Manager</a:t>
            </a:r>
          </a:p>
        </p:txBody>
      </p:sp>
      <p:sp>
        <p:nvSpPr>
          <p:cNvPr id="76" name="TextBox 75">
            <a:extLst>
              <a:ext uri="{FF2B5EF4-FFF2-40B4-BE49-F238E27FC236}">
                <a16:creationId xmlns:a16="http://schemas.microsoft.com/office/drawing/2014/main" id="{D639FAD5-7D80-6E4E-B101-FF03734CD5F8}"/>
              </a:ext>
            </a:extLst>
          </p:cNvPr>
          <p:cNvSpPr txBox="1"/>
          <p:nvPr/>
        </p:nvSpPr>
        <p:spPr>
          <a:xfrm>
            <a:off x="3590313" y="5915404"/>
            <a:ext cx="1967368" cy="276999"/>
          </a:xfrm>
          <a:prstGeom prst="rect">
            <a:avLst/>
          </a:prstGeom>
          <a:noFill/>
        </p:spPr>
        <p:txBody>
          <a:bodyPr wrap="square" rtlCol="0">
            <a:spAutoFit/>
          </a:bodyPr>
          <a:lstStyle/>
          <a:p>
            <a:r>
              <a:rPr lang="en-GB" sz="1200">
                <a:solidFill>
                  <a:schemeClr val="accent1">
                    <a:lumMod val="75000"/>
                  </a:schemeClr>
                </a:solidFill>
              </a:rPr>
              <a:t>corinna.farrell@sse.com</a:t>
            </a:r>
          </a:p>
        </p:txBody>
      </p:sp>
      <p:sp>
        <p:nvSpPr>
          <p:cNvPr id="77" name="TextBox 76">
            <a:extLst>
              <a:ext uri="{FF2B5EF4-FFF2-40B4-BE49-F238E27FC236}">
                <a16:creationId xmlns:a16="http://schemas.microsoft.com/office/drawing/2014/main" id="{901BCFAF-B914-28C4-83C6-E90B8F74DD8C}"/>
              </a:ext>
            </a:extLst>
          </p:cNvPr>
          <p:cNvSpPr txBox="1"/>
          <p:nvPr/>
        </p:nvSpPr>
        <p:spPr>
          <a:xfrm>
            <a:off x="3592305" y="6097105"/>
            <a:ext cx="1967368" cy="276999"/>
          </a:xfrm>
          <a:prstGeom prst="rect">
            <a:avLst/>
          </a:prstGeom>
          <a:noFill/>
        </p:spPr>
        <p:txBody>
          <a:bodyPr wrap="square" rtlCol="0">
            <a:spAutoFit/>
          </a:bodyPr>
          <a:lstStyle/>
          <a:p>
            <a:r>
              <a:rPr lang="en-GB" sz="1200">
                <a:solidFill>
                  <a:schemeClr val="accent1">
                    <a:lumMod val="75000"/>
                  </a:schemeClr>
                </a:solidFill>
              </a:rPr>
              <a:t>07385 430460</a:t>
            </a:r>
          </a:p>
        </p:txBody>
      </p:sp>
      <p:pic>
        <p:nvPicPr>
          <p:cNvPr id="79" name="Picture 78">
            <a:extLst>
              <a:ext uri="{FF2B5EF4-FFF2-40B4-BE49-F238E27FC236}">
                <a16:creationId xmlns:a16="http://schemas.microsoft.com/office/drawing/2014/main" id="{3565B0FF-CC8E-1AC8-D863-45A2475A6FF7}"/>
              </a:ext>
            </a:extLst>
          </p:cNvPr>
          <p:cNvPicPr>
            <a:picLocks noChangeAspect="1"/>
          </p:cNvPicPr>
          <p:nvPr/>
        </p:nvPicPr>
        <p:blipFill>
          <a:blip r:embed="rId3"/>
          <a:stretch>
            <a:fillRect/>
          </a:stretch>
        </p:blipFill>
        <p:spPr>
          <a:xfrm>
            <a:off x="2682241" y="5394610"/>
            <a:ext cx="840235" cy="1038369"/>
          </a:xfrm>
          <a:prstGeom prst="round2DiagRect">
            <a:avLst/>
          </a:prstGeom>
        </p:spPr>
      </p:pic>
      <p:pic>
        <p:nvPicPr>
          <p:cNvPr id="81" name="Picture 80">
            <a:extLst>
              <a:ext uri="{FF2B5EF4-FFF2-40B4-BE49-F238E27FC236}">
                <a16:creationId xmlns:a16="http://schemas.microsoft.com/office/drawing/2014/main" id="{CE44D9FA-EDE2-1012-60AB-5F59E7B054C2}"/>
              </a:ext>
            </a:extLst>
          </p:cNvPr>
          <p:cNvPicPr>
            <a:picLocks noChangeAspect="1"/>
          </p:cNvPicPr>
          <p:nvPr/>
        </p:nvPicPr>
        <p:blipFill>
          <a:blip r:embed="rId4"/>
          <a:srcRect b="4555"/>
          <a:stretch/>
        </p:blipFill>
        <p:spPr>
          <a:xfrm>
            <a:off x="3729310" y="3122064"/>
            <a:ext cx="903935" cy="991072"/>
          </a:xfrm>
          <a:prstGeom prst="round2DiagRect">
            <a:avLst/>
          </a:prstGeom>
        </p:spPr>
      </p:pic>
      <p:pic>
        <p:nvPicPr>
          <p:cNvPr id="85" name="Picture 84">
            <a:extLst>
              <a:ext uri="{FF2B5EF4-FFF2-40B4-BE49-F238E27FC236}">
                <a16:creationId xmlns:a16="http://schemas.microsoft.com/office/drawing/2014/main" id="{51FEA10E-984B-3AB7-16DB-4C39E6CFB849}"/>
              </a:ext>
            </a:extLst>
          </p:cNvPr>
          <p:cNvPicPr>
            <a:picLocks noChangeAspect="1"/>
          </p:cNvPicPr>
          <p:nvPr/>
        </p:nvPicPr>
        <p:blipFill>
          <a:blip r:embed="rId5"/>
          <a:stretch>
            <a:fillRect/>
          </a:stretch>
        </p:blipFill>
        <p:spPr>
          <a:xfrm>
            <a:off x="392306" y="4250392"/>
            <a:ext cx="872114" cy="966719"/>
          </a:xfrm>
          <a:prstGeom prst="round2DiagRect">
            <a:avLst/>
          </a:prstGeom>
        </p:spPr>
      </p:pic>
      <p:pic>
        <p:nvPicPr>
          <p:cNvPr id="87" name="Picture 86">
            <a:extLst>
              <a:ext uri="{FF2B5EF4-FFF2-40B4-BE49-F238E27FC236}">
                <a16:creationId xmlns:a16="http://schemas.microsoft.com/office/drawing/2014/main" id="{DC46EFF0-3FEE-8BB9-6C01-4A973897B1B7}"/>
              </a:ext>
            </a:extLst>
          </p:cNvPr>
          <p:cNvPicPr>
            <a:picLocks noChangeAspect="1"/>
          </p:cNvPicPr>
          <p:nvPr/>
        </p:nvPicPr>
        <p:blipFill>
          <a:blip r:embed="rId6"/>
          <a:stretch>
            <a:fillRect/>
          </a:stretch>
        </p:blipFill>
        <p:spPr>
          <a:xfrm>
            <a:off x="3734923" y="4240544"/>
            <a:ext cx="901878" cy="960064"/>
          </a:xfrm>
          <a:prstGeom prst="round2DiagRect">
            <a:avLst/>
          </a:prstGeom>
        </p:spPr>
      </p:pic>
      <p:pic>
        <p:nvPicPr>
          <p:cNvPr id="89" name="Picture 88">
            <a:extLst>
              <a:ext uri="{FF2B5EF4-FFF2-40B4-BE49-F238E27FC236}">
                <a16:creationId xmlns:a16="http://schemas.microsoft.com/office/drawing/2014/main" id="{A9B5A0E1-D57C-AE78-FD71-1198165C9AA6}"/>
              </a:ext>
            </a:extLst>
          </p:cNvPr>
          <p:cNvPicPr>
            <a:picLocks noChangeAspect="1"/>
          </p:cNvPicPr>
          <p:nvPr/>
        </p:nvPicPr>
        <p:blipFill>
          <a:blip r:embed="rId7"/>
          <a:stretch>
            <a:fillRect/>
          </a:stretch>
        </p:blipFill>
        <p:spPr>
          <a:xfrm>
            <a:off x="378020" y="3124229"/>
            <a:ext cx="914958" cy="969178"/>
          </a:xfrm>
          <a:prstGeom prst="rect">
            <a:avLst/>
          </a:prstGeom>
        </p:spPr>
      </p:pic>
      <p:pic>
        <p:nvPicPr>
          <p:cNvPr id="91" name="Picture 90">
            <a:extLst>
              <a:ext uri="{FF2B5EF4-FFF2-40B4-BE49-F238E27FC236}">
                <a16:creationId xmlns:a16="http://schemas.microsoft.com/office/drawing/2014/main" id="{53E32FEB-7E60-A62A-2E1F-5817016546C6}"/>
              </a:ext>
            </a:extLst>
          </p:cNvPr>
          <p:cNvPicPr>
            <a:picLocks noChangeAspect="1"/>
          </p:cNvPicPr>
          <p:nvPr/>
        </p:nvPicPr>
        <p:blipFill>
          <a:blip r:embed="rId8"/>
          <a:stretch>
            <a:fillRect/>
          </a:stretch>
        </p:blipFill>
        <p:spPr>
          <a:xfrm>
            <a:off x="380732" y="2005135"/>
            <a:ext cx="915013" cy="962109"/>
          </a:xfrm>
          <a:prstGeom prst="rect">
            <a:avLst/>
          </a:prstGeom>
        </p:spPr>
      </p:pic>
      <p:pic>
        <p:nvPicPr>
          <p:cNvPr id="93" name="Picture 92">
            <a:extLst>
              <a:ext uri="{FF2B5EF4-FFF2-40B4-BE49-F238E27FC236}">
                <a16:creationId xmlns:a16="http://schemas.microsoft.com/office/drawing/2014/main" id="{CDE64633-015D-B6F6-BC64-C2E3AF90FD7E}"/>
              </a:ext>
            </a:extLst>
          </p:cNvPr>
          <p:cNvPicPr>
            <a:picLocks noChangeAspect="1"/>
          </p:cNvPicPr>
          <p:nvPr/>
        </p:nvPicPr>
        <p:blipFill>
          <a:blip r:embed="rId9"/>
          <a:stretch>
            <a:fillRect/>
          </a:stretch>
        </p:blipFill>
        <p:spPr>
          <a:xfrm>
            <a:off x="3798238" y="2008941"/>
            <a:ext cx="887627" cy="992465"/>
          </a:xfrm>
          <a:prstGeom prst="rect">
            <a:avLst/>
          </a:prstGeom>
        </p:spPr>
      </p:pic>
      <p:pic>
        <p:nvPicPr>
          <p:cNvPr id="95" name="Picture 94">
            <a:extLst>
              <a:ext uri="{FF2B5EF4-FFF2-40B4-BE49-F238E27FC236}">
                <a16:creationId xmlns:a16="http://schemas.microsoft.com/office/drawing/2014/main" id="{2EB781CD-66E8-E4EF-622B-1E95B4B29D27}"/>
              </a:ext>
            </a:extLst>
          </p:cNvPr>
          <p:cNvPicPr>
            <a:picLocks noChangeAspect="1"/>
          </p:cNvPicPr>
          <p:nvPr/>
        </p:nvPicPr>
        <p:blipFill>
          <a:blip r:embed="rId10"/>
          <a:stretch>
            <a:fillRect/>
          </a:stretch>
        </p:blipFill>
        <p:spPr>
          <a:xfrm>
            <a:off x="402461" y="914447"/>
            <a:ext cx="867529" cy="1001537"/>
          </a:xfrm>
          <a:prstGeom prst="rect">
            <a:avLst/>
          </a:prstGeom>
        </p:spPr>
      </p:pic>
      <p:pic>
        <p:nvPicPr>
          <p:cNvPr id="97" name="Picture 96">
            <a:extLst>
              <a:ext uri="{FF2B5EF4-FFF2-40B4-BE49-F238E27FC236}">
                <a16:creationId xmlns:a16="http://schemas.microsoft.com/office/drawing/2014/main" id="{B3837117-9EFC-82D9-672C-3394156DA9B6}"/>
              </a:ext>
            </a:extLst>
          </p:cNvPr>
          <p:cNvPicPr>
            <a:picLocks noChangeAspect="1"/>
          </p:cNvPicPr>
          <p:nvPr/>
        </p:nvPicPr>
        <p:blipFill>
          <a:blip r:embed="rId11"/>
          <a:stretch>
            <a:fillRect/>
          </a:stretch>
        </p:blipFill>
        <p:spPr>
          <a:xfrm>
            <a:off x="3775343" y="900584"/>
            <a:ext cx="899459" cy="998611"/>
          </a:xfrm>
          <a:prstGeom prst="rect">
            <a:avLst/>
          </a:prstGeom>
        </p:spPr>
      </p:pic>
      <p:cxnSp>
        <p:nvCxnSpPr>
          <p:cNvPr id="98" name="Straight Connector 97">
            <a:extLst>
              <a:ext uri="{FF2B5EF4-FFF2-40B4-BE49-F238E27FC236}">
                <a16:creationId xmlns:a16="http://schemas.microsoft.com/office/drawing/2014/main" id="{48CABBD3-4040-0B7A-0521-F46FC8E206CF}"/>
              </a:ext>
            </a:extLst>
          </p:cNvPr>
          <p:cNvCxnSpPr>
            <a:cxnSpLocks/>
          </p:cNvCxnSpPr>
          <p:nvPr/>
        </p:nvCxnSpPr>
        <p:spPr>
          <a:xfrm>
            <a:off x="2082939" y="5296417"/>
            <a:ext cx="307720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37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12</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54853" y="0"/>
            <a:ext cx="4865541"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Customer Service, Vulnerability &amp; Strategy</a:t>
            </a:r>
          </a:p>
        </p:txBody>
      </p:sp>
      <p:cxnSp>
        <p:nvCxnSpPr>
          <p:cNvPr id="16" name="Straight Connector 15">
            <a:extLst>
              <a:ext uri="{FF2B5EF4-FFF2-40B4-BE49-F238E27FC236}">
                <a16:creationId xmlns:a16="http://schemas.microsoft.com/office/drawing/2014/main" id="{8D813172-08D7-4B54-85CB-0466B5ACAED6}"/>
              </a:ext>
            </a:extLst>
          </p:cNvPr>
          <p:cNvCxnSpPr>
            <a:cxnSpLocks/>
          </p:cNvCxnSpPr>
          <p:nvPr/>
        </p:nvCxnSpPr>
        <p:spPr>
          <a:xfrm flipV="1">
            <a:off x="386396" y="1973559"/>
            <a:ext cx="2927480" cy="17124"/>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67C7A7-1D5F-3CF1-C797-06ED29E2D27B}"/>
              </a:ext>
            </a:extLst>
          </p:cNvPr>
          <p:cNvCxnSpPr>
            <a:cxnSpLocks/>
          </p:cNvCxnSpPr>
          <p:nvPr/>
        </p:nvCxnSpPr>
        <p:spPr>
          <a:xfrm>
            <a:off x="355283" y="4232688"/>
            <a:ext cx="3327717" cy="2503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B9325F8-6C30-07D6-DA42-6EDB0B727D76}"/>
              </a:ext>
            </a:extLst>
          </p:cNvPr>
          <p:cNvCxnSpPr>
            <a:cxnSpLocks/>
          </p:cNvCxnSpPr>
          <p:nvPr/>
        </p:nvCxnSpPr>
        <p:spPr>
          <a:xfrm>
            <a:off x="3854656" y="4251738"/>
            <a:ext cx="296872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93972"/>
            <a:ext cx="3580813" cy="630942"/>
          </a:xfrm>
          <a:prstGeom prst="rect">
            <a:avLst/>
          </a:prstGeom>
          <a:noFill/>
        </p:spPr>
        <p:txBody>
          <a:bodyPr wrap="squar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100" b="1">
                <a:solidFill>
                  <a:schemeClr val="bg1"/>
                </a:solidFill>
              </a:rPr>
              <a:t>Troy Fisher</a:t>
            </a:r>
            <a:br>
              <a:rPr lang="en-GB" sz="1100" b="1">
                <a:solidFill>
                  <a:schemeClr val="bg1"/>
                </a:solidFill>
              </a:rPr>
            </a:br>
            <a:r>
              <a:rPr lang="en-GB" sz="1100">
                <a:solidFill>
                  <a:schemeClr val="bg1"/>
                </a:solidFill>
              </a:rPr>
              <a:t>Customer Journey &amp; Experience Design Lead</a:t>
            </a:r>
            <a:endParaRPr lang="en-GB" sz="1200" b="1">
              <a:solidFill>
                <a:schemeClr val="bg1"/>
              </a:solidFill>
            </a:endParaRP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3187091" cy="600164"/>
          </a:xfrm>
          <a:prstGeom prst="rect">
            <a:avLst/>
          </a:prstGeom>
          <a:noFill/>
        </p:spPr>
        <p:txBody>
          <a:bodyPr wrap="none" rtlCol="0">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Andrew Bailey</a:t>
            </a:r>
          </a:p>
          <a:p>
            <a:r>
              <a:rPr lang="en-GB" sz="1100">
                <a:solidFill>
                  <a:schemeClr val="bg1"/>
                </a:solidFill>
              </a:rPr>
              <a:t>Head of Customer Service &amp; Stakeholder Strategy</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2643672"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Large Capital Project Delivery</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7339" y="388055"/>
            <a:ext cx="8463062" cy="338554"/>
          </a:xfrm>
          <a:prstGeom prst="rect">
            <a:avLst/>
          </a:prstGeom>
          <a:noFill/>
        </p:spPr>
        <p:txBody>
          <a:bodyPr wrap="square">
            <a:spAutoFit/>
          </a:bodyPr>
          <a:lstStyle/>
          <a:p>
            <a:r>
              <a:rPr lang="en-GB" sz="1600" b="1">
                <a:solidFill>
                  <a:schemeClr val="bg1"/>
                </a:solidFill>
              </a:rPr>
              <a:t>Responsible for   </a:t>
            </a:r>
          </a:p>
        </p:txBody>
      </p:sp>
      <p:sp>
        <p:nvSpPr>
          <p:cNvPr id="2" name="TextBox 1">
            <a:extLst>
              <a:ext uri="{FF2B5EF4-FFF2-40B4-BE49-F238E27FC236}">
                <a16:creationId xmlns:a16="http://schemas.microsoft.com/office/drawing/2014/main" id="{928249CA-34B4-84F9-33BA-A7E42BF63423}"/>
              </a:ext>
            </a:extLst>
          </p:cNvPr>
          <p:cNvSpPr txBox="1"/>
          <p:nvPr/>
        </p:nvSpPr>
        <p:spPr>
          <a:xfrm>
            <a:off x="7427253" y="742168"/>
            <a:ext cx="4570190" cy="2123658"/>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Customer Service Strategy for SSEN </a:t>
            </a:r>
          </a:p>
          <a:p>
            <a:pPr marL="285750" indent="-285750">
              <a:buFont typeface="Wingdings" panose="05000000000000000000" pitchFamily="2" charset="2"/>
              <a:buChar char="§"/>
            </a:pPr>
            <a:r>
              <a:rPr lang="en-GB" sz="1200">
                <a:solidFill>
                  <a:schemeClr val="bg1"/>
                </a:solidFill>
              </a:rPr>
              <a:t>ED2 Customer Strategy Objectives </a:t>
            </a:r>
          </a:p>
          <a:p>
            <a:pPr marL="285750" indent="-285750">
              <a:buFont typeface="Wingdings" panose="05000000000000000000" pitchFamily="2" charset="2"/>
              <a:buChar char="§"/>
            </a:pPr>
            <a:r>
              <a:rPr lang="en-GB" sz="1200">
                <a:solidFill>
                  <a:schemeClr val="bg1"/>
                </a:solidFill>
              </a:rPr>
              <a:t>Customer Vulnerability Strategy </a:t>
            </a:r>
          </a:p>
          <a:p>
            <a:pPr marL="285750" indent="-285750">
              <a:buFont typeface="Wingdings" panose="05000000000000000000" pitchFamily="2" charset="2"/>
              <a:buChar char="§"/>
            </a:pPr>
            <a:r>
              <a:rPr lang="en-GB" sz="1200">
                <a:solidFill>
                  <a:schemeClr val="bg1"/>
                </a:solidFill>
              </a:rPr>
              <a:t>Service Design Authority for SSEN</a:t>
            </a:r>
          </a:p>
          <a:p>
            <a:pPr marL="285750" indent="-285750">
              <a:buFont typeface="Wingdings" panose="05000000000000000000" pitchFamily="2" charset="2"/>
              <a:buChar char="§"/>
            </a:pPr>
            <a:r>
              <a:rPr lang="en-GB" sz="1200">
                <a:solidFill>
                  <a:schemeClr val="bg1"/>
                </a:solidFill>
              </a:rPr>
              <a:t>Customer Change &amp; Improvement portfolio</a:t>
            </a:r>
          </a:p>
          <a:p>
            <a:pPr marL="285750" indent="-285750">
              <a:buFont typeface="Wingdings" panose="05000000000000000000" pitchFamily="2" charset="2"/>
              <a:buChar char="§"/>
            </a:pPr>
            <a:r>
              <a:rPr lang="en-GB" sz="1200">
                <a:solidFill>
                  <a:schemeClr val="bg1"/>
                </a:solidFill>
              </a:rPr>
              <a:t>Strategic oversight of welfare during storms &amp; welfare/ manual framework </a:t>
            </a:r>
          </a:p>
          <a:p>
            <a:pPr marL="285750" indent="-285750">
              <a:buFont typeface="Wingdings" panose="05000000000000000000" pitchFamily="2" charset="2"/>
              <a:buChar char="§"/>
            </a:pPr>
            <a:r>
              <a:rPr lang="en-GB" sz="1200">
                <a:solidFill>
                  <a:schemeClr val="bg1"/>
                </a:solidFill>
              </a:rPr>
              <a:t>PSR Social Obligations &amp; Strategy </a:t>
            </a:r>
          </a:p>
          <a:p>
            <a:pPr marL="285750" indent="-285750">
              <a:buFont typeface="Wingdings" panose="05000000000000000000" pitchFamily="2" charset="2"/>
              <a:buChar char="§"/>
            </a:pPr>
            <a:r>
              <a:rPr lang="en-GB" sz="1200">
                <a:solidFill>
                  <a:schemeClr val="bg1"/>
                </a:solidFill>
              </a:rPr>
              <a:t>Customer Digital Strategy &amp; Website ownership </a:t>
            </a:r>
          </a:p>
          <a:p>
            <a:pPr marL="285750" indent="-285750">
              <a:buFont typeface="Wingdings" panose="05000000000000000000" pitchFamily="2" charset="2"/>
              <a:buChar char="§"/>
            </a:pPr>
            <a:r>
              <a:rPr lang="en-GB" sz="1200">
                <a:solidFill>
                  <a:schemeClr val="bg1"/>
                </a:solidFill>
              </a:rPr>
              <a:t>Customer Performance &amp; Standards. Insight Analysis &amp; Reporting</a:t>
            </a:r>
          </a:p>
        </p:txBody>
      </p:sp>
      <p:cxnSp>
        <p:nvCxnSpPr>
          <p:cNvPr id="21" name="Straight Connector 20">
            <a:extLst>
              <a:ext uri="{FF2B5EF4-FFF2-40B4-BE49-F238E27FC236}">
                <a16:creationId xmlns:a16="http://schemas.microsoft.com/office/drawing/2014/main" id="{968A10FD-0424-BC5E-A598-BCF7BAF0600E}"/>
              </a:ext>
            </a:extLst>
          </p:cNvPr>
          <p:cNvCxnSpPr>
            <a:cxnSpLocks/>
          </p:cNvCxnSpPr>
          <p:nvPr/>
        </p:nvCxnSpPr>
        <p:spPr>
          <a:xfrm>
            <a:off x="3843063" y="5314995"/>
            <a:ext cx="2980321"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E2F6C81-AD00-A3F6-B745-F73DD929D11F}"/>
              </a:ext>
            </a:extLst>
          </p:cNvPr>
          <p:cNvCxnSpPr>
            <a:cxnSpLocks/>
          </p:cNvCxnSpPr>
          <p:nvPr/>
        </p:nvCxnSpPr>
        <p:spPr>
          <a:xfrm>
            <a:off x="355282" y="5311275"/>
            <a:ext cx="3327717" cy="1007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EF50B7C-1DF8-CC14-4AC8-DE5110F81651}"/>
              </a:ext>
            </a:extLst>
          </p:cNvPr>
          <p:cNvCxnSpPr>
            <a:cxnSpLocks/>
          </p:cNvCxnSpPr>
          <p:nvPr/>
        </p:nvCxnSpPr>
        <p:spPr>
          <a:xfrm flipV="1">
            <a:off x="2116447" y="3148206"/>
            <a:ext cx="2597353" cy="1071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E064994-41CF-79B4-B928-C25FD6D9D6C6}"/>
              </a:ext>
            </a:extLst>
          </p:cNvPr>
          <p:cNvSpPr txBox="1"/>
          <p:nvPr/>
        </p:nvSpPr>
        <p:spPr>
          <a:xfrm>
            <a:off x="7469776" y="2865826"/>
            <a:ext cx="8463062" cy="338554"/>
          </a:xfrm>
          <a:prstGeom prst="rect">
            <a:avLst/>
          </a:prstGeom>
          <a:noFill/>
        </p:spPr>
        <p:txBody>
          <a:bodyPr wrap="square">
            <a:spAutoFit/>
          </a:bodyPr>
          <a:lstStyle/>
          <a:p>
            <a:r>
              <a:rPr lang="en-GB" sz="1600" b="1">
                <a:solidFill>
                  <a:schemeClr val="bg1"/>
                </a:solidFill>
              </a:rPr>
              <a:t>Engage with us</a:t>
            </a:r>
          </a:p>
        </p:txBody>
      </p:sp>
      <p:sp>
        <p:nvSpPr>
          <p:cNvPr id="9" name="TextBox 8">
            <a:extLst>
              <a:ext uri="{FF2B5EF4-FFF2-40B4-BE49-F238E27FC236}">
                <a16:creationId xmlns:a16="http://schemas.microsoft.com/office/drawing/2014/main" id="{45A68A8E-D129-092B-61FD-57863DFB71FE}"/>
              </a:ext>
            </a:extLst>
          </p:cNvPr>
          <p:cNvSpPr txBox="1"/>
          <p:nvPr/>
        </p:nvSpPr>
        <p:spPr>
          <a:xfrm>
            <a:off x="7469776" y="3192424"/>
            <a:ext cx="3118098" cy="646331"/>
          </a:xfrm>
          <a:prstGeom prst="rect">
            <a:avLst/>
          </a:prstGeom>
          <a:noFill/>
        </p:spPr>
        <p:txBody>
          <a:bodyPr wrap="none" rtlCol="0">
            <a:spAutoFit/>
          </a:bodyPr>
          <a:lstStyle/>
          <a:p>
            <a:pPr marL="285750" indent="-285750">
              <a:buFont typeface="Wingdings" panose="05000000000000000000" pitchFamily="2" charset="2"/>
              <a:buChar char="§"/>
            </a:pPr>
            <a:r>
              <a:rPr lang="en-GB" sz="1200">
                <a:solidFill>
                  <a:schemeClr val="bg1"/>
                </a:solidFill>
              </a:rPr>
              <a:t>Sign up to our Connections mailing list   </a:t>
            </a:r>
          </a:p>
          <a:p>
            <a:pPr marL="285750" indent="-285750">
              <a:buFont typeface="Wingdings" panose="05000000000000000000" pitchFamily="2" charset="2"/>
              <a:buChar char="§"/>
            </a:pPr>
            <a:r>
              <a:rPr lang="en-GB" sz="1200">
                <a:solidFill>
                  <a:schemeClr val="bg1"/>
                </a:solidFill>
              </a:rPr>
              <a:t>View our event calendar   </a:t>
            </a:r>
          </a:p>
          <a:p>
            <a:pPr marL="285750" indent="-285750">
              <a:buFont typeface="Wingdings" panose="05000000000000000000" pitchFamily="2" charset="2"/>
              <a:buChar char="§"/>
            </a:pPr>
            <a:r>
              <a:rPr lang="en-GB" sz="1200">
                <a:solidFill>
                  <a:schemeClr val="bg1"/>
                </a:solidFill>
              </a:rPr>
              <a:t>Visit our Webpage </a:t>
            </a:r>
          </a:p>
        </p:txBody>
      </p:sp>
      <p:pic>
        <p:nvPicPr>
          <p:cNvPr id="14" name="Picture 13">
            <a:extLst>
              <a:ext uri="{FF2B5EF4-FFF2-40B4-BE49-F238E27FC236}">
                <a16:creationId xmlns:a16="http://schemas.microsoft.com/office/drawing/2014/main" id="{AFE7BD7D-0B0D-E7C3-F6DF-F765E9235E27}"/>
              </a:ext>
            </a:extLst>
          </p:cNvPr>
          <p:cNvPicPr>
            <a:picLocks noChangeAspect="1"/>
          </p:cNvPicPr>
          <p:nvPr/>
        </p:nvPicPr>
        <p:blipFill>
          <a:blip r:embed="rId3"/>
          <a:stretch>
            <a:fillRect/>
          </a:stretch>
        </p:blipFill>
        <p:spPr>
          <a:xfrm>
            <a:off x="355283" y="963744"/>
            <a:ext cx="994270" cy="967398"/>
          </a:xfrm>
          <a:prstGeom prst="rect">
            <a:avLst/>
          </a:prstGeom>
        </p:spPr>
      </p:pic>
      <p:sp>
        <p:nvSpPr>
          <p:cNvPr id="22" name="TextBox 21">
            <a:extLst>
              <a:ext uri="{FF2B5EF4-FFF2-40B4-BE49-F238E27FC236}">
                <a16:creationId xmlns:a16="http://schemas.microsoft.com/office/drawing/2014/main" id="{4D12E158-46BD-B577-B3C2-C3ACEB16CD0A}"/>
              </a:ext>
            </a:extLst>
          </p:cNvPr>
          <p:cNvSpPr txBox="1"/>
          <p:nvPr/>
        </p:nvSpPr>
        <p:spPr>
          <a:xfrm>
            <a:off x="1349553" y="940508"/>
            <a:ext cx="1187954" cy="338554"/>
          </a:xfrm>
          <a:prstGeom prst="rect">
            <a:avLst/>
          </a:prstGeom>
          <a:noFill/>
        </p:spPr>
        <p:txBody>
          <a:bodyPr wrap="none" rtlCol="0">
            <a:spAutoFit/>
          </a:bodyPr>
          <a:lstStyle/>
          <a:p>
            <a:r>
              <a:rPr lang="en-GB" sz="1600" b="1"/>
              <a:t>Troy Fisher</a:t>
            </a:r>
          </a:p>
        </p:txBody>
      </p:sp>
      <p:sp>
        <p:nvSpPr>
          <p:cNvPr id="27" name="TextBox 26">
            <a:extLst>
              <a:ext uri="{FF2B5EF4-FFF2-40B4-BE49-F238E27FC236}">
                <a16:creationId xmlns:a16="http://schemas.microsoft.com/office/drawing/2014/main" id="{C76B4771-E747-7F87-FDCB-DE1EB9BB01C1}"/>
              </a:ext>
            </a:extLst>
          </p:cNvPr>
          <p:cNvSpPr txBox="1"/>
          <p:nvPr/>
        </p:nvSpPr>
        <p:spPr>
          <a:xfrm>
            <a:off x="1349554" y="1188947"/>
            <a:ext cx="1967368" cy="461665"/>
          </a:xfrm>
          <a:prstGeom prst="rect">
            <a:avLst/>
          </a:prstGeom>
          <a:noFill/>
        </p:spPr>
        <p:txBody>
          <a:bodyPr wrap="square" rtlCol="0">
            <a:spAutoFit/>
          </a:bodyPr>
          <a:lstStyle/>
          <a:p>
            <a:r>
              <a:rPr lang="en-GB" sz="1200" b="1"/>
              <a:t>Customer Journey &amp; Experience Design Lead</a:t>
            </a:r>
          </a:p>
        </p:txBody>
      </p:sp>
      <p:sp>
        <p:nvSpPr>
          <p:cNvPr id="28" name="TextBox 27">
            <a:extLst>
              <a:ext uri="{FF2B5EF4-FFF2-40B4-BE49-F238E27FC236}">
                <a16:creationId xmlns:a16="http://schemas.microsoft.com/office/drawing/2014/main" id="{99568FFF-FFB3-3E18-50EE-00AE9E4AC34F}"/>
              </a:ext>
            </a:extLst>
          </p:cNvPr>
          <p:cNvSpPr txBox="1"/>
          <p:nvPr/>
        </p:nvSpPr>
        <p:spPr>
          <a:xfrm>
            <a:off x="1346508" y="1520047"/>
            <a:ext cx="1967368" cy="276999"/>
          </a:xfrm>
          <a:prstGeom prst="rect">
            <a:avLst/>
          </a:prstGeom>
          <a:noFill/>
        </p:spPr>
        <p:txBody>
          <a:bodyPr wrap="square" rtlCol="0">
            <a:spAutoFit/>
          </a:bodyPr>
          <a:lstStyle/>
          <a:p>
            <a:r>
              <a:rPr lang="en-GB" sz="1200">
                <a:solidFill>
                  <a:schemeClr val="accent1">
                    <a:lumMod val="75000"/>
                  </a:schemeClr>
                </a:solidFill>
              </a:rPr>
              <a:t>troy.fisher@sse.com</a:t>
            </a:r>
          </a:p>
        </p:txBody>
      </p:sp>
      <p:sp>
        <p:nvSpPr>
          <p:cNvPr id="29" name="TextBox 28">
            <a:extLst>
              <a:ext uri="{FF2B5EF4-FFF2-40B4-BE49-F238E27FC236}">
                <a16:creationId xmlns:a16="http://schemas.microsoft.com/office/drawing/2014/main" id="{8317EFD6-C361-2733-4A8B-63E18663B6BA}"/>
              </a:ext>
            </a:extLst>
          </p:cNvPr>
          <p:cNvSpPr txBox="1"/>
          <p:nvPr/>
        </p:nvSpPr>
        <p:spPr>
          <a:xfrm>
            <a:off x="1346508" y="1696560"/>
            <a:ext cx="1967368" cy="276999"/>
          </a:xfrm>
          <a:prstGeom prst="rect">
            <a:avLst/>
          </a:prstGeom>
          <a:noFill/>
        </p:spPr>
        <p:txBody>
          <a:bodyPr wrap="square" rtlCol="0">
            <a:spAutoFit/>
          </a:bodyPr>
          <a:lstStyle/>
          <a:p>
            <a:r>
              <a:rPr lang="en-GB" sz="1200">
                <a:solidFill>
                  <a:schemeClr val="accent1">
                    <a:lumMod val="75000"/>
                  </a:schemeClr>
                </a:solidFill>
              </a:rPr>
              <a:t>07887 943075</a:t>
            </a:r>
          </a:p>
        </p:txBody>
      </p:sp>
      <p:pic>
        <p:nvPicPr>
          <p:cNvPr id="33" name="Picture 32">
            <a:extLst>
              <a:ext uri="{FF2B5EF4-FFF2-40B4-BE49-F238E27FC236}">
                <a16:creationId xmlns:a16="http://schemas.microsoft.com/office/drawing/2014/main" id="{50504C36-27C7-C739-F3D7-FFD5F681062A}"/>
              </a:ext>
            </a:extLst>
          </p:cNvPr>
          <p:cNvPicPr>
            <a:picLocks noChangeAspect="1"/>
          </p:cNvPicPr>
          <p:nvPr/>
        </p:nvPicPr>
        <p:blipFill>
          <a:blip r:embed="rId4"/>
          <a:srcRect l="3486" t="2208" r="1397"/>
          <a:stretch/>
        </p:blipFill>
        <p:spPr>
          <a:xfrm>
            <a:off x="3915474" y="924370"/>
            <a:ext cx="864950" cy="985780"/>
          </a:xfrm>
          <a:prstGeom prst="rect">
            <a:avLst/>
          </a:prstGeom>
        </p:spPr>
      </p:pic>
      <p:sp>
        <p:nvSpPr>
          <p:cNvPr id="36" name="TextBox 35">
            <a:extLst>
              <a:ext uri="{FF2B5EF4-FFF2-40B4-BE49-F238E27FC236}">
                <a16:creationId xmlns:a16="http://schemas.microsoft.com/office/drawing/2014/main" id="{3F591BEB-EF13-F89D-8AE6-25356F25BFBA}"/>
              </a:ext>
            </a:extLst>
          </p:cNvPr>
          <p:cNvSpPr txBox="1"/>
          <p:nvPr/>
        </p:nvSpPr>
        <p:spPr>
          <a:xfrm>
            <a:off x="4859061" y="940508"/>
            <a:ext cx="1457450" cy="338554"/>
          </a:xfrm>
          <a:prstGeom prst="rect">
            <a:avLst/>
          </a:prstGeom>
          <a:noFill/>
        </p:spPr>
        <p:txBody>
          <a:bodyPr wrap="none" rtlCol="0">
            <a:spAutoFit/>
          </a:bodyPr>
          <a:lstStyle/>
          <a:p>
            <a:r>
              <a:rPr lang="en-GB" sz="1600" b="1" dirty="0"/>
              <a:t>Emma Merritt</a:t>
            </a:r>
          </a:p>
        </p:txBody>
      </p:sp>
      <p:sp>
        <p:nvSpPr>
          <p:cNvPr id="37" name="TextBox 36">
            <a:extLst>
              <a:ext uri="{FF2B5EF4-FFF2-40B4-BE49-F238E27FC236}">
                <a16:creationId xmlns:a16="http://schemas.microsoft.com/office/drawing/2014/main" id="{04AD9E43-04AA-85DB-628A-E1BFD2382CD9}"/>
              </a:ext>
            </a:extLst>
          </p:cNvPr>
          <p:cNvSpPr txBox="1"/>
          <p:nvPr/>
        </p:nvSpPr>
        <p:spPr>
          <a:xfrm>
            <a:off x="4859062" y="1188947"/>
            <a:ext cx="1967368" cy="461665"/>
          </a:xfrm>
          <a:prstGeom prst="rect">
            <a:avLst/>
          </a:prstGeom>
          <a:noFill/>
        </p:spPr>
        <p:txBody>
          <a:bodyPr wrap="square" rtlCol="0">
            <a:spAutoFit/>
          </a:bodyPr>
          <a:lstStyle/>
          <a:p>
            <a:r>
              <a:rPr lang="en-GB" sz="1200" b="1"/>
              <a:t>Customer Vulnerability &amp; Communities Lead</a:t>
            </a:r>
          </a:p>
        </p:txBody>
      </p:sp>
      <p:sp>
        <p:nvSpPr>
          <p:cNvPr id="38" name="TextBox 37">
            <a:extLst>
              <a:ext uri="{FF2B5EF4-FFF2-40B4-BE49-F238E27FC236}">
                <a16:creationId xmlns:a16="http://schemas.microsoft.com/office/drawing/2014/main" id="{F90B8E55-97D0-43E6-ECDE-B35747E9C93C}"/>
              </a:ext>
            </a:extLst>
          </p:cNvPr>
          <p:cNvSpPr txBox="1"/>
          <p:nvPr/>
        </p:nvSpPr>
        <p:spPr>
          <a:xfrm>
            <a:off x="4856016" y="1520047"/>
            <a:ext cx="1967368" cy="276999"/>
          </a:xfrm>
          <a:prstGeom prst="rect">
            <a:avLst/>
          </a:prstGeom>
          <a:noFill/>
        </p:spPr>
        <p:txBody>
          <a:bodyPr wrap="square" rtlCol="0">
            <a:spAutoFit/>
          </a:bodyPr>
          <a:lstStyle/>
          <a:p>
            <a:r>
              <a:rPr lang="en-GB" sz="1200">
                <a:solidFill>
                  <a:schemeClr val="accent1">
                    <a:lumMod val="75000"/>
                  </a:schemeClr>
                </a:solidFill>
              </a:rPr>
              <a:t>emma.merritt@sse.com</a:t>
            </a:r>
          </a:p>
        </p:txBody>
      </p:sp>
      <p:sp>
        <p:nvSpPr>
          <p:cNvPr id="39" name="TextBox 38">
            <a:extLst>
              <a:ext uri="{FF2B5EF4-FFF2-40B4-BE49-F238E27FC236}">
                <a16:creationId xmlns:a16="http://schemas.microsoft.com/office/drawing/2014/main" id="{B2014646-B109-7415-ECAE-13201DE02CF1}"/>
              </a:ext>
            </a:extLst>
          </p:cNvPr>
          <p:cNvSpPr txBox="1"/>
          <p:nvPr/>
        </p:nvSpPr>
        <p:spPr>
          <a:xfrm>
            <a:off x="4856016" y="1696560"/>
            <a:ext cx="1967368" cy="276999"/>
          </a:xfrm>
          <a:prstGeom prst="rect">
            <a:avLst/>
          </a:prstGeom>
          <a:noFill/>
        </p:spPr>
        <p:txBody>
          <a:bodyPr wrap="square" rtlCol="0">
            <a:spAutoFit/>
          </a:bodyPr>
          <a:lstStyle/>
          <a:p>
            <a:r>
              <a:rPr lang="en-GB" sz="1200">
                <a:solidFill>
                  <a:schemeClr val="accent1">
                    <a:lumMod val="75000"/>
                  </a:schemeClr>
                </a:solidFill>
              </a:rPr>
              <a:t>07469 411043</a:t>
            </a:r>
          </a:p>
        </p:txBody>
      </p:sp>
      <p:sp>
        <p:nvSpPr>
          <p:cNvPr id="40" name="TextBox 39">
            <a:extLst>
              <a:ext uri="{FF2B5EF4-FFF2-40B4-BE49-F238E27FC236}">
                <a16:creationId xmlns:a16="http://schemas.microsoft.com/office/drawing/2014/main" id="{5206CC11-8CDB-FC3C-8002-F3E699C308ED}"/>
              </a:ext>
            </a:extLst>
          </p:cNvPr>
          <p:cNvSpPr txBox="1"/>
          <p:nvPr/>
        </p:nvSpPr>
        <p:spPr>
          <a:xfrm>
            <a:off x="3133737" y="2090022"/>
            <a:ext cx="1164486" cy="338554"/>
          </a:xfrm>
          <a:prstGeom prst="rect">
            <a:avLst/>
          </a:prstGeom>
          <a:noFill/>
        </p:spPr>
        <p:txBody>
          <a:bodyPr wrap="none" rtlCol="0">
            <a:spAutoFit/>
          </a:bodyPr>
          <a:lstStyle/>
          <a:p>
            <a:r>
              <a:rPr lang="en-GB" sz="1600" b="1"/>
              <a:t>David Yule</a:t>
            </a:r>
          </a:p>
        </p:txBody>
      </p:sp>
      <p:sp>
        <p:nvSpPr>
          <p:cNvPr id="41" name="TextBox 40">
            <a:extLst>
              <a:ext uri="{FF2B5EF4-FFF2-40B4-BE49-F238E27FC236}">
                <a16:creationId xmlns:a16="http://schemas.microsoft.com/office/drawing/2014/main" id="{93F343DC-36EE-57F1-AA79-04B8DF40B8D2}"/>
              </a:ext>
            </a:extLst>
          </p:cNvPr>
          <p:cNvSpPr txBox="1"/>
          <p:nvPr/>
        </p:nvSpPr>
        <p:spPr>
          <a:xfrm>
            <a:off x="3133738" y="2338461"/>
            <a:ext cx="1583623" cy="646331"/>
          </a:xfrm>
          <a:prstGeom prst="rect">
            <a:avLst/>
          </a:prstGeom>
          <a:noFill/>
        </p:spPr>
        <p:txBody>
          <a:bodyPr wrap="square" rtlCol="0">
            <a:spAutoFit/>
          </a:bodyPr>
          <a:lstStyle/>
          <a:p>
            <a:r>
              <a:rPr lang="en-GB" sz="1200" b="1"/>
              <a:t>Customer Business Improvement &amp; Planning Lead</a:t>
            </a:r>
          </a:p>
        </p:txBody>
      </p:sp>
      <p:sp>
        <p:nvSpPr>
          <p:cNvPr id="42" name="TextBox 41">
            <a:extLst>
              <a:ext uri="{FF2B5EF4-FFF2-40B4-BE49-F238E27FC236}">
                <a16:creationId xmlns:a16="http://schemas.microsoft.com/office/drawing/2014/main" id="{39375CC4-E32F-C01F-4454-9C1EFF42D7D9}"/>
              </a:ext>
            </a:extLst>
          </p:cNvPr>
          <p:cNvSpPr txBox="1"/>
          <p:nvPr/>
        </p:nvSpPr>
        <p:spPr>
          <a:xfrm>
            <a:off x="3133737" y="2871207"/>
            <a:ext cx="1967368" cy="276999"/>
          </a:xfrm>
          <a:prstGeom prst="rect">
            <a:avLst/>
          </a:prstGeom>
          <a:noFill/>
        </p:spPr>
        <p:txBody>
          <a:bodyPr wrap="square" rtlCol="0">
            <a:spAutoFit/>
          </a:bodyPr>
          <a:lstStyle/>
          <a:p>
            <a:r>
              <a:rPr lang="en-GB" sz="1200">
                <a:solidFill>
                  <a:schemeClr val="accent1">
                    <a:lumMod val="75000"/>
                  </a:schemeClr>
                </a:solidFill>
              </a:rPr>
              <a:t>david.yule@sse.com</a:t>
            </a:r>
          </a:p>
        </p:txBody>
      </p:sp>
      <p:pic>
        <p:nvPicPr>
          <p:cNvPr id="45" name="Picture 44">
            <a:extLst>
              <a:ext uri="{FF2B5EF4-FFF2-40B4-BE49-F238E27FC236}">
                <a16:creationId xmlns:a16="http://schemas.microsoft.com/office/drawing/2014/main" id="{700CD663-D3A2-4126-0F7F-636F86E08AD5}"/>
              </a:ext>
            </a:extLst>
          </p:cNvPr>
          <p:cNvPicPr>
            <a:picLocks noChangeAspect="1"/>
          </p:cNvPicPr>
          <p:nvPr/>
        </p:nvPicPr>
        <p:blipFill>
          <a:blip r:embed="rId5"/>
          <a:stretch>
            <a:fillRect/>
          </a:stretch>
        </p:blipFill>
        <p:spPr>
          <a:xfrm>
            <a:off x="2234720" y="2134305"/>
            <a:ext cx="899016" cy="998512"/>
          </a:xfrm>
          <a:prstGeom prst="rect">
            <a:avLst/>
          </a:prstGeom>
        </p:spPr>
      </p:pic>
      <p:pic>
        <p:nvPicPr>
          <p:cNvPr id="47" name="Picture 46">
            <a:extLst>
              <a:ext uri="{FF2B5EF4-FFF2-40B4-BE49-F238E27FC236}">
                <a16:creationId xmlns:a16="http://schemas.microsoft.com/office/drawing/2014/main" id="{D3866B3B-09AA-83CC-1018-9673E67F976D}"/>
              </a:ext>
            </a:extLst>
          </p:cNvPr>
          <p:cNvPicPr>
            <a:picLocks noChangeAspect="1"/>
          </p:cNvPicPr>
          <p:nvPr/>
        </p:nvPicPr>
        <p:blipFill>
          <a:blip r:embed="rId6"/>
          <a:stretch>
            <a:fillRect/>
          </a:stretch>
        </p:blipFill>
        <p:spPr>
          <a:xfrm>
            <a:off x="355283" y="3254398"/>
            <a:ext cx="863374" cy="967395"/>
          </a:xfrm>
          <a:prstGeom prst="rect">
            <a:avLst/>
          </a:prstGeom>
        </p:spPr>
      </p:pic>
      <p:sp>
        <p:nvSpPr>
          <p:cNvPr id="48" name="TextBox 47">
            <a:extLst>
              <a:ext uri="{FF2B5EF4-FFF2-40B4-BE49-F238E27FC236}">
                <a16:creationId xmlns:a16="http://schemas.microsoft.com/office/drawing/2014/main" id="{EA9C39C2-CD74-F759-07B7-37DA8CC9C0A9}"/>
              </a:ext>
            </a:extLst>
          </p:cNvPr>
          <p:cNvSpPr txBox="1"/>
          <p:nvPr/>
        </p:nvSpPr>
        <p:spPr>
          <a:xfrm>
            <a:off x="1221986" y="3235572"/>
            <a:ext cx="1860061" cy="338554"/>
          </a:xfrm>
          <a:prstGeom prst="rect">
            <a:avLst/>
          </a:prstGeom>
          <a:noFill/>
        </p:spPr>
        <p:txBody>
          <a:bodyPr wrap="none" rtlCol="0">
            <a:spAutoFit/>
          </a:bodyPr>
          <a:lstStyle/>
          <a:p>
            <a:r>
              <a:rPr lang="en-GB" sz="1600" b="1"/>
              <a:t>Rebecca Priestley</a:t>
            </a:r>
          </a:p>
        </p:txBody>
      </p:sp>
      <p:sp>
        <p:nvSpPr>
          <p:cNvPr id="49" name="TextBox 48">
            <a:extLst>
              <a:ext uri="{FF2B5EF4-FFF2-40B4-BE49-F238E27FC236}">
                <a16:creationId xmlns:a16="http://schemas.microsoft.com/office/drawing/2014/main" id="{4E9755AE-1A3E-04E7-E1D0-C678099F4E3E}"/>
              </a:ext>
            </a:extLst>
          </p:cNvPr>
          <p:cNvSpPr txBox="1"/>
          <p:nvPr/>
        </p:nvSpPr>
        <p:spPr>
          <a:xfrm>
            <a:off x="1221986" y="3484011"/>
            <a:ext cx="2575901" cy="461665"/>
          </a:xfrm>
          <a:prstGeom prst="rect">
            <a:avLst/>
          </a:prstGeom>
          <a:noFill/>
        </p:spPr>
        <p:txBody>
          <a:bodyPr wrap="square" rtlCol="0">
            <a:spAutoFit/>
          </a:bodyPr>
          <a:lstStyle/>
          <a:p>
            <a:r>
              <a:rPr lang="en-GB" sz="1200" b="1"/>
              <a:t>Journey Owner – Minor Connections &amp; General Enquiries</a:t>
            </a:r>
          </a:p>
        </p:txBody>
      </p:sp>
      <p:sp>
        <p:nvSpPr>
          <p:cNvPr id="50" name="TextBox 49">
            <a:extLst>
              <a:ext uri="{FF2B5EF4-FFF2-40B4-BE49-F238E27FC236}">
                <a16:creationId xmlns:a16="http://schemas.microsoft.com/office/drawing/2014/main" id="{176797B6-E753-0635-C7D1-76903D5B5A58}"/>
              </a:ext>
            </a:extLst>
          </p:cNvPr>
          <p:cNvSpPr txBox="1"/>
          <p:nvPr/>
        </p:nvSpPr>
        <p:spPr>
          <a:xfrm>
            <a:off x="1218941" y="3815111"/>
            <a:ext cx="1967368" cy="461665"/>
          </a:xfrm>
          <a:prstGeom prst="rect">
            <a:avLst/>
          </a:prstGeom>
          <a:noFill/>
        </p:spPr>
        <p:txBody>
          <a:bodyPr wrap="square" rtlCol="0">
            <a:spAutoFit/>
          </a:bodyPr>
          <a:lstStyle/>
          <a:p>
            <a:r>
              <a:rPr lang="en-GB" sz="1200">
                <a:solidFill>
                  <a:schemeClr val="accent1">
                    <a:lumMod val="75000"/>
                  </a:schemeClr>
                </a:solidFill>
              </a:rPr>
              <a:t>rebecca.priestley@sse.com</a:t>
            </a:r>
          </a:p>
        </p:txBody>
      </p:sp>
      <p:sp>
        <p:nvSpPr>
          <p:cNvPr id="51" name="TextBox 50">
            <a:extLst>
              <a:ext uri="{FF2B5EF4-FFF2-40B4-BE49-F238E27FC236}">
                <a16:creationId xmlns:a16="http://schemas.microsoft.com/office/drawing/2014/main" id="{B7FE1CA1-91C4-2014-09C5-C28D01999BA4}"/>
              </a:ext>
            </a:extLst>
          </p:cNvPr>
          <p:cNvSpPr txBox="1"/>
          <p:nvPr/>
        </p:nvSpPr>
        <p:spPr>
          <a:xfrm>
            <a:off x="1218941" y="3991624"/>
            <a:ext cx="1967368" cy="276999"/>
          </a:xfrm>
          <a:prstGeom prst="rect">
            <a:avLst/>
          </a:prstGeom>
          <a:noFill/>
        </p:spPr>
        <p:txBody>
          <a:bodyPr wrap="square" rtlCol="0">
            <a:spAutoFit/>
          </a:bodyPr>
          <a:lstStyle/>
          <a:p>
            <a:r>
              <a:rPr lang="en-GB" sz="1200">
                <a:solidFill>
                  <a:schemeClr val="accent1">
                    <a:lumMod val="75000"/>
                  </a:schemeClr>
                </a:solidFill>
              </a:rPr>
              <a:t>07810 817502</a:t>
            </a:r>
          </a:p>
        </p:txBody>
      </p:sp>
      <p:sp>
        <p:nvSpPr>
          <p:cNvPr id="54" name="TextBox 53">
            <a:extLst>
              <a:ext uri="{FF2B5EF4-FFF2-40B4-BE49-F238E27FC236}">
                <a16:creationId xmlns:a16="http://schemas.microsoft.com/office/drawing/2014/main" id="{ACD52C2C-6D87-51AF-E9EB-E0569A446A57}"/>
              </a:ext>
            </a:extLst>
          </p:cNvPr>
          <p:cNvSpPr txBox="1"/>
          <p:nvPr/>
        </p:nvSpPr>
        <p:spPr>
          <a:xfrm>
            <a:off x="4690126" y="3206857"/>
            <a:ext cx="1484317" cy="338554"/>
          </a:xfrm>
          <a:prstGeom prst="rect">
            <a:avLst/>
          </a:prstGeom>
          <a:noFill/>
        </p:spPr>
        <p:txBody>
          <a:bodyPr wrap="none" rtlCol="0">
            <a:spAutoFit/>
          </a:bodyPr>
          <a:lstStyle/>
          <a:p>
            <a:r>
              <a:rPr lang="en-GB" sz="1600" b="1" dirty="0"/>
              <a:t>Bradley Smith</a:t>
            </a:r>
          </a:p>
        </p:txBody>
      </p:sp>
      <p:sp>
        <p:nvSpPr>
          <p:cNvPr id="55" name="TextBox 54">
            <a:extLst>
              <a:ext uri="{FF2B5EF4-FFF2-40B4-BE49-F238E27FC236}">
                <a16:creationId xmlns:a16="http://schemas.microsoft.com/office/drawing/2014/main" id="{3061B5DA-40D5-0563-8589-595099C8B2BD}"/>
              </a:ext>
            </a:extLst>
          </p:cNvPr>
          <p:cNvSpPr txBox="1"/>
          <p:nvPr/>
        </p:nvSpPr>
        <p:spPr>
          <a:xfrm>
            <a:off x="4690126" y="3455296"/>
            <a:ext cx="2373575" cy="276999"/>
          </a:xfrm>
          <a:prstGeom prst="rect">
            <a:avLst/>
          </a:prstGeom>
          <a:noFill/>
        </p:spPr>
        <p:txBody>
          <a:bodyPr wrap="square" rtlCol="0">
            <a:spAutoFit/>
          </a:bodyPr>
          <a:lstStyle/>
          <a:p>
            <a:r>
              <a:rPr lang="en-GB" sz="1200" b="1"/>
              <a:t>Journey Owner – Digital</a:t>
            </a:r>
          </a:p>
        </p:txBody>
      </p:sp>
      <p:sp>
        <p:nvSpPr>
          <p:cNvPr id="56" name="TextBox 55">
            <a:extLst>
              <a:ext uri="{FF2B5EF4-FFF2-40B4-BE49-F238E27FC236}">
                <a16:creationId xmlns:a16="http://schemas.microsoft.com/office/drawing/2014/main" id="{B9714C82-A599-A160-5B3F-8DA64C263CCD}"/>
              </a:ext>
            </a:extLst>
          </p:cNvPr>
          <p:cNvSpPr txBox="1"/>
          <p:nvPr/>
        </p:nvSpPr>
        <p:spPr>
          <a:xfrm>
            <a:off x="4695057" y="3720127"/>
            <a:ext cx="1967368" cy="276999"/>
          </a:xfrm>
          <a:prstGeom prst="rect">
            <a:avLst/>
          </a:prstGeom>
          <a:noFill/>
        </p:spPr>
        <p:txBody>
          <a:bodyPr wrap="square" rtlCol="0">
            <a:spAutoFit/>
          </a:bodyPr>
          <a:lstStyle/>
          <a:p>
            <a:r>
              <a:rPr lang="en-GB" sz="1200" dirty="0">
                <a:solidFill>
                  <a:schemeClr val="accent1">
                    <a:lumMod val="75000"/>
                  </a:schemeClr>
                </a:solidFill>
              </a:rPr>
              <a:t>bradley.smith@sse.com</a:t>
            </a:r>
          </a:p>
        </p:txBody>
      </p:sp>
      <p:sp>
        <p:nvSpPr>
          <p:cNvPr id="57" name="TextBox 56">
            <a:extLst>
              <a:ext uri="{FF2B5EF4-FFF2-40B4-BE49-F238E27FC236}">
                <a16:creationId xmlns:a16="http://schemas.microsoft.com/office/drawing/2014/main" id="{FC6ED535-DF48-4AE2-7BFB-804117D46F9C}"/>
              </a:ext>
            </a:extLst>
          </p:cNvPr>
          <p:cNvSpPr txBox="1"/>
          <p:nvPr/>
        </p:nvSpPr>
        <p:spPr>
          <a:xfrm>
            <a:off x="4687081" y="3962909"/>
            <a:ext cx="1967368" cy="276999"/>
          </a:xfrm>
          <a:prstGeom prst="rect">
            <a:avLst/>
          </a:prstGeom>
          <a:noFill/>
        </p:spPr>
        <p:txBody>
          <a:bodyPr wrap="square" rtlCol="0">
            <a:spAutoFit/>
          </a:bodyPr>
          <a:lstStyle/>
          <a:p>
            <a:r>
              <a:rPr lang="en-GB" sz="1200" dirty="0"/>
              <a:t>07586 282010 </a:t>
            </a:r>
            <a:endParaRPr lang="en-GB" sz="1200" dirty="0">
              <a:solidFill>
                <a:schemeClr val="accent1">
                  <a:lumMod val="75000"/>
                </a:schemeClr>
              </a:solidFill>
            </a:endParaRPr>
          </a:p>
        </p:txBody>
      </p:sp>
      <p:pic>
        <p:nvPicPr>
          <p:cNvPr id="59" name="Picture 58">
            <a:extLst>
              <a:ext uri="{FF2B5EF4-FFF2-40B4-BE49-F238E27FC236}">
                <a16:creationId xmlns:a16="http://schemas.microsoft.com/office/drawing/2014/main" id="{567E8BE2-9141-E7AE-8439-E39BF8231934}"/>
              </a:ext>
            </a:extLst>
          </p:cNvPr>
          <p:cNvPicPr>
            <a:picLocks noChangeAspect="1"/>
          </p:cNvPicPr>
          <p:nvPr/>
        </p:nvPicPr>
        <p:blipFill>
          <a:blip r:embed="rId7"/>
          <a:stretch>
            <a:fillRect/>
          </a:stretch>
        </p:blipFill>
        <p:spPr>
          <a:xfrm>
            <a:off x="340069" y="4303638"/>
            <a:ext cx="857032" cy="967616"/>
          </a:xfrm>
          <a:prstGeom prst="rect">
            <a:avLst/>
          </a:prstGeom>
        </p:spPr>
      </p:pic>
      <p:sp>
        <p:nvSpPr>
          <p:cNvPr id="60" name="TextBox 59">
            <a:extLst>
              <a:ext uri="{FF2B5EF4-FFF2-40B4-BE49-F238E27FC236}">
                <a16:creationId xmlns:a16="http://schemas.microsoft.com/office/drawing/2014/main" id="{763C04B3-F93A-1865-16CC-3ABFA0FDC21B}"/>
              </a:ext>
            </a:extLst>
          </p:cNvPr>
          <p:cNvSpPr txBox="1"/>
          <p:nvPr/>
        </p:nvSpPr>
        <p:spPr>
          <a:xfrm>
            <a:off x="1215360" y="4271273"/>
            <a:ext cx="1373966" cy="338554"/>
          </a:xfrm>
          <a:prstGeom prst="rect">
            <a:avLst/>
          </a:prstGeom>
          <a:noFill/>
        </p:spPr>
        <p:txBody>
          <a:bodyPr wrap="none" rtlCol="0">
            <a:spAutoFit/>
          </a:bodyPr>
          <a:lstStyle/>
          <a:p>
            <a:r>
              <a:rPr lang="en-GB" sz="1600" b="1"/>
              <a:t>Abigail Furey</a:t>
            </a:r>
          </a:p>
        </p:txBody>
      </p:sp>
      <p:sp>
        <p:nvSpPr>
          <p:cNvPr id="61" name="TextBox 60">
            <a:extLst>
              <a:ext uri="{FF2B5EF4-FFF2-40B4-BE49-F238E27FC236}">
                <a16:creationId xmlns:a16="http://schemas.microsoft.com/office/drawing/2014/main" id="{28868FE2-4CA3-6BA0-BF62-20DEB4093FFC}"/>
              </a:ext>
            </a:extLst>
          </p:cNvPr>
          <p:cNvSpPr txBox="1"/>
          <p:nvPr/>
        </p:nvSpPr>
        <p:spPr>
          <a:xfrm>
            <a:off x="1215360" y="4519712"/>
            <a:ext cx="2373575" cy="461665"/>
          </a:xfrm>
          <a:prstGeom prst="rect">
            <a:avLst/>
          </a:prstGeom>
          <a:noFill/>
        </p:spPr>
        <p:txBody>
          <a:bodyPr wrap="square" rtlCol="0">
            <a:spAutoFit/>
          </a:bodyPr>
          <a:lstStyle/>
          <a:p>
            <a:r>
              <a:rPr lang="en-GB" sz="1200" b="1"/>
              <a:t>Journey Owner – Large &amp; Major Connections</a:t>
            </a:r>
          </a:p>
        </p:txBody>
      </p:sp>
      <p:sp>
        <p:nvSpPr>
          <p:cNvPr id="62" name="TextBox 61">
            <a:extLst>
              <a:ext uri="{FF2B5EF4-FFF2-40B4-BE49-F238E27FC236}">
                <a16:creationId xmlns:a16="http://schemas.microsoft.com/office/drawing/2014/main" id="{0F0E1077-7395-5FA3-078C-FE74A84238CB}"/>
              </a:ext>
            </a:extLst>
          </p:cNvPr>
          <p:cNvSpPr txBox="1"/>
          <p:nvPr/>
        </p:nvSpPr>
        <p:spPr>
          <a:xfrm>
            <a:off x="1212315" y="4850812"/>
            <a:ext cx="1967368" cy="276999"/>
          </a:xfrm>
          <a:prstGeom prst="rect">
            <a:avLst/>
          </a:prstGeom>
          <a:noFill/>
        </p:spPr>
        <p:txBody>
          <a:bodyPr wrap="square" rtlCol="0">
            <a:spAutoFit/>
          </a:bodyPr>
          <a:lstStyle/>
          <a:p>
            <a:r>
              <a:rPr lang="en-GB" sz="1200">
                <a:solidFill>
                  <a:schemeClr val="accent1">
                    <a:lumMod val="75000"/>
                  </a:schemeClr>
                </a:solidFill>
              </a:rPr>
              <a:t>abigail.furey@sse.com</a:t>
            </a:r>
          </a:p>
        </p:txBody>
      </p:sp>
      <p:sp>
        <p:nvSpPr>
          <p:cNvPr id="63" name="TextBox 62">
            <a:extLst>
              <a:ext uri="{FF2B5EF4-FFF2-40B4-BE49-F238E27FC236}">
                <a16:creationId xmlns:a16="http://schemas.microsoft.com/office/drawing/2014/main" id="{3DB02E17-3EAD-8D62-1786-C88E8FCAEF1D}"/>
              </a:ext>
            </a:extLst>
          </p:cNvPr>
          <p:cNvSpPr txBox="1"/>
          <p:nvPr/>
        </p:nvSpPr>
        <p:spPr>
          <a:xfrm>
            <a:off x="1212315" y="5027325"/>
            <a:ext cx="1967368" cy="276999"/>
          </a:xfrm>
          <a:prstGeom prst="rect">
            <a:avLst/>
          </a:prstGeom>
          <a:noFill/>
        </p:spPr>
        <p:txBody>
          <a:bodyPr wrap="square" rtlCol="0">
            <a:spAutoFit/>
          </a:bodyPr>
          <a:lstStyle/>
          <a:p>
            <a:r>
              <a:rPr lang="en-GB" sz="1200">
                <a:solidFill>
                  <a:schemeClr val="accent1">
                    <a:lumMod val="75000"/>
                  </a:schemeClr>
                </a:solidFill>
              </a:rPr>
              <a:t>07436 491626</a:t>
            </a:r>
          </a:p>
        </p:txBody>
      </p:sp>
      <p:pic>
        <p:nvPicPr>
          <p:cNvPr id="65" name="Picture 64">
            <a:extLst>
              <a:ext uri="{FF2B5EF4-FFF2-40B4-BE49-F238E27FC236}">
                <a16:creationId xmlns:a16="http://schemas.microsoft.com/office/drawing/2014/main" id="{B9618267-0E7E-7D54-BECE-23E524A94942}"/>
              </a:ext>
            </a:extLst>
          </p:cNvPr>
          <p:cNvPicPr>
            <a:picLocks noChangeAspect="1"/>
          </p:cNvPicPr>
          <p:nvPr/>
        </p:nvPicPr>
        <p:blipFill>
          <a:blip r:embed="rId8"/>
          <a:stretch>
            <a:fillRect/>
          </a:stretch>
        </p:blipFill>
        <p:spPr>
          <a:xfrm>
            <a:off x="3851489" y="4278958"/>
            <a:ext cx="863918" cy="983322"/>
          </a:xfrm>
          <a:prstGeom prst="rect">
            <a:avLst/>
          </a:prstGeom>
        </p:spPr>
      </p:pic>
      <p:sp>
        <p:nvSpPr>
          <p:cNvPr id="66" name="TextBox 65">
            <a:extLst>
              <a:ext uri="{FF2B5EF4-FFF2-40B4-BE49-F238E27FC236}">
                <a16:creationId xmlns:a16="http://schemas.microsoft.com/office/drawing/2014/main" id="{D02A0DC2-7CB0-5EAA-BC97-0C38A8C588D8}"/>
              </a:ext>
            </a:extLst>
          </p:cNvPr>
          <p:cNvSpPr txBox="1"/>
          <p:nvPr/>
        </p:nvSpPr>
        <p:spPr>
          <a:xfrm>
            <a:off x="4716845" y="4271891"/>
            <a:ext cx="1342740" cy="338554"/>
          </a:xfrm>
          <a:prstGeom prst="rect">
            <a:avLst/>
          </a:prstGeom>
          <a:noFill/>
        </p:spPr>
        <p:txBody>
          <a:bodyPr wrap="none" rtlCol="0">
            <a:spAutoFit/>
          </a:bodyPr>
          <a:lstStyle/>
          <a:p>
            <a:r>
              <a:rPr lang="en-GB" sz="1600" b="1"/>
              <a:t>Jane Bakella</a:t>
            </a:r>
          </a:p>
        </p:txBody>
      </p:sp>
      <p:sp>
        <p:nvSpPr>
          <p:cNvPr id="67" name="TextBox 66">
            <a:extLst>
              <a:ext uri="{FF2B5EF4-FFF2-40B4-BE49-F238E27FC236}">
                <a16:creationId xmlns:a16="http://schemas.microsoft.com/office/drawing/2014/main" id="{664D61E4-E11D-6220-3CDD-C5DAA6732131}"/>
              </a:ext>
            </a:extLst>
          </p:cNvPr>
          <p:cNvSpPr txBox="1"/>
          <p:nvPr/>
        </p:nvSpPr>
        <p:spPr>
          <a:xfrm>
            <a:off x="4716845" y="4520330"/>
            <a:ext cx="2296966" cy="461665"/>
          </a:xfrm>
          <a:prstGeom prst="rect">
            <a:avLst/>
          </a:prstGeom>
          <a:noFill/>
        </p:spPr>
        <p:txBody>
          <a:bodyPr wrap="square" rtlCol="0">
            <a:spAutoFit/>
          </a:bodyPr>
          <a:lstStyle/>
          <a:p>
            <a:r>
              <a:rPr lang="en-GB" sz="1200" b="1" dirty="0"/>
              <a:t>Journey Owner – Interruptions &amp; Complaints</a:t>
            </a:r>
          </a:p>
        </p:txBody>
      </p:sp>
      <p:sp>
        <p:nvSpPr>
          <p:cNvPr id="68" name="TextBox 67">
            <a:extLst>
              <a:ext uri="{FF2B5EF4-FFF2-40B4-BE49-F238E27FC236}">
                <a16:creationId xmlns:a16="http://schemas.microsoft.com/office/drawing/2014/main" id="{7DFC871C-377A-1D57-E67D-53AD0815B157}"/>
              </a:ext>
            </a:extLst>
          </p:cNvPr>
          <p:cNvSpPr txBox="1"/>
          <p:nvPr/>
        </p:nvSpPr>
        <p:spPr>
          <a:xfrm>
            <a:off x="4713800" y="4851430"/>
            <a:ext cx="1967368" cy="276999"/>
          </a:xfrm>
          <a:prstGeom prst="rect">
            <a:avLst/>
          </a:prstGeom>
          <a:noFill/>
        </p:spPr>
        <p:txBody>
          <a:bodyPr wrap="square" rtlCol="0">
            <a:spAutoFit/>
          </a:bodyPr>
          <a:lstStyle/>
          <a:p>
            <a:r>
              <a:rPr lang="en-GB" sz="1200">
                <a:solidFill>
                  <a:schemeClr val="accent1">
                    <a:lumMod val="75000"/>
                  </a:schemeClr>
                </a:solidFill>
              </a:rPr>
              <a:t>jane.bakella@sse.com</a:t>
            </a:r>
          </a:p>
        </p:txBody>
      </p:sp>
      <p:sp>
        <p:nvSpPr>
          <p:cNvPr id="69" name="TextBox 68">
            <a:extLst>
              <a:ext uri="{FF2B5EF4-FFF2-40B4-BE49-F238E27FC236}">
                <a16:creationId xmlns:a16="http://schemas.microsoft.com/office/drawing/2014/main" id="{CC93EEA2-ECB7-4609-55D1-93559047AE2E}"/>
              </a:ext>
            </a:extLst>
          </p:cNvPr>
          <p:cNvSpPr txBox="1"/>
          <p:nvPr/>
        </p:nvSpPr>
        <p:spPr>
          <a:xfrm>
            <a:off x="4713800" y="5027943"/>
            <a:ext cx="1967368" cy="276999"/>
          </a:xfrm>
          <a:prstGeom prst="rect">
            <a:avLst/>
          </a:prstGeom>
          <a:noFill/>
        </p:spPr>
        <p:txBody>
          <a:bodyPr wrap="square" rtlCol="0">
            <a:spAutoFit/>
          </a:bodyPr>
          <a:lstStyle/>
          <a:p>
            <a:r>
              <a:rPr lang="en-GB" sz="1200">
                <a:solidFill>
                  <a:schemeClr val="accent1">
                    <a:lumMod val="75000"/>
                  </a:schemeClr>
                </a:solidFill>
              </a:rPr>
              <a:t>01738 344607</a:t>
            </a:r>
          </a:p>
        </p:txBody>
      </p:sp>
      <p:pic>
        <p:nvPicPr>
          <p:cNvPr id="71" name="Picture 70">
            <a:extLst>
              <a:ext uri="{FF2B5EF4-FFF2-40B4-BE49-F238E27FC236}">
                <a16:creationId xmlns:a16="http://schemas.microsoft.com/office/drawing/2014/main" id="{ED2668EA-DBF2-DCF7-0494-61390641D283}"/>
              </a:ext>
            </a:extLst>
          </p:cNvPr>
          <p:cNvPicPr>
            <a:picLocks noChangeAspect="1"/>
          </p:cNvPicPr>
          <p:nvPr/>
        </p:nvPicPr>
        <p:blipFill>
          <a:blip r:embed="rId9"/>
          <a:stretch>
            <a:fillRect/>
          </a:stretch>
        </p:blipFill>
        <p:spPr>
          <a:xfrm>
            <a:off x="2121277" y="5445032"/>
            <a:ext cx="936813" cy="914330"/>
          </a:xfrm>
          <a:prstGeom prst="rect">
            <a:avLst/>
          </a:prstGeom>
        </p:spPr>
      </p:pic>
      <p:sp>
        <p:nvSpPr>
          <p:cNvPr id="72" name="TextBox 71">
            <a:extLst>
              <a:ext uri="{FF2B5EF4-FFF2-40B4-BE49-F238E27FC236}">
                <a16:creationId xmlns:a16="http://schemas.microsoft.com/office/drawing/2014/main" id="{A9A41268-A1EE-180C-659E-38908CFE4537}"/>
              </a:ext>
            </a:extLst>
          </p:cNvPr>
          <p:cNvSpPr txBox="1"/>
          <p:nvPr/>
        </p:nvSpPr>
        <p:spPr>
          <a:xfrm>
            <a:off x="3107038" y="5395529"/>
            <a:ext cx="1435393" cy="338554"/>
          </a:xfrm>
          <a:prstGeom prst="rect">
            <a:avLst/>
          </a:prstGeom>
          <a:noFill/>
        </p:spPr>
        <p:txBody>
          <a:bodyPr wrap="none" rtlCol="0">
            <a:spAutoFit/>
          </a:bodyPr>
          <a:lstStyle/>
          <a:p>
            <a:r>
              <a:rPr lang="en-GB" sz="1600" b="1" dirty="0"/>
              <a:t>Debbie Cloke</a:t>
            </a:r>
          </a:p>
        </p:txBody>
      </p:sp>
      <p:sp>
        <p:nvSpPr>
          <p:cNvPr id="73" name="TextBox 72">
            <a:extLst>
              <a:ext uri="{FF2B5EF4-FFF2-40B4-BE49-F238E27FC236}">
                <a16:creationId xmlns:a16="http://schemas.microsoft.com/office/drawing/2014/main" id="{596C4F2B-9494-08AD-78D9-3B21E568121E}"/>
              </a:ext>
            </a:extLst>
          </p:cNvPr>
          <p:cNvSpPr txBox="1"/>
          <p:nvPr/>
        </p:nvSpPr>
        <p:spPr>
          <a:xfrm>
            <a:off x="3107038" y="5643968"/>
            <a:ext cx="2373575" cy="276999"/>
          </a:xfrm>
          <a:prstGeom prst="rect">
            <a:avLst/>
          </a:prstGeom>
          <a:noFill/>
        </p:spPr>
        <p:txBody>
          <a:bodyPr wrap="square" rtlCol="0">
            <a:spAutoFit/>
          </a:bodyPr>
          <a:lstStyle/>
          <a:p>
            <a:r>
              <a:rPr lang="en-GB" sz="1200" b="1"/>
              <a:t>Engagement Coordinator</a:t>
            </a:r>
          </a:p>
        </p:txBody>
      </p:sp>
      <p:sp>
        <p:nvSpPr>
          <p:cNvPr id="74" name="TextBox 73">
            <a:extLst>
              <a:ext uri="{FF2B5EF4-FFF2-40B4-BE49-F238E27FC236}">
                <a16:creationId xmlns:a16="http://schemas.microsoft.com/office/drawing/2014/main" id="{CC4208CF-CD9D-C7C7-097D-34D92D5B48EF}"/>
              </a:ext>
            </a:extLst>
          </p:cNvPr>
          <p:cNvSpPr txBox="1"/>
          <p:nvPr/>
        </p:nvSpPr>
        <p:spPr>
          <a:xfrm>
            <a:off x="3103993" y="5975068"/>
            <a:ext cx="1967368" cy="276999"/>
          </a:xfrm>
          <a:prstGeom prst="rect">
            <a:avLst/>
          </a:prstGeom>
          <a:noFill/>
        </p:spPr>
        <p:txBody>
          <a:bodyPr wrap="square" rtlCol="0">
            <a:spAutoFit/>
          </a:bodyPr>
          <a:lstStyle/>
          <a:p>
            <a:r>
              <a:rPr lang="en-GB" sz="1200">
                <a:solidFill>
                  <a:schemeClr val="accent1">
                    <a:lumMod val="75000"/>
                  </a:schemeClr>
                </a:solidFill>
              </a:rPr>
              <a:t>debbie.cloke@sse.com</a:t>
            </a:r>
          </a:p>
        </p:txBody>
      </p:sp>
      <p:sp>
        <p:nvSpPr>
          <p:cNvPr id="75" name="TextBox 74">
            <a:extLst>
              <a:ext uri="{FF2B5EF4-FFF2-40B4-BE49-F238E27FC236}">
                <a16:creationId xmlns:a16="http://schemas.microsoft.com/office/drawing/2014/main" id="{D3515ACD-F272-D8BD-2200-4A7A06EF8F5B}"/>
              </a:ext>
            </a:extLst>
          </p:cNvPr>
          <p:cNvSpPr txBox="1"/>
          <p:nvPr/>
        </p:nvSpPr>
        <p:spPr>
          <a:xfrm>
            <a:off x="3103993" y="6151581"/>
            <a:ext cx="1967368" cy="276999"/>
          </a:xfrm>
          <a:prstGeom prst="rect">
            <a:avLst/>
          </a:prstGeom>
          <a:noFill/>
        </p:spPr>
        <p:txBody>
          <a:bodyPr wrap="square" rtlCol="0">
            <a:spAutoFit/>
          </a:bodyPr>
          <a:lstStyle/>
          <a:p>
            <a:r>
              <a:rPr lang="en-GB" sz="1200" dirty="0">
                <a:solidFill>
                  <a:schemeClr val="accent1">
                    <a:lumMod val="75000"/>
                  </a:schemeClr>
                </a:solidFill>
              </a:rPr>
              <a:t>07741 127752</a:t>
            </a:r>
          </a:p>
        </p:txBody>
      </p:sp>
      <p:cxnSp>
        <p:nvCxnSpPr>
          <p:cNvPr id="76" name="Straight Connector 75">
            <a:extLst>
              <a:ext uri="{FF2B5EF4-FFF2-40B4-BE49-F238E27FC236}">
                <a16:creationId xmlns:a16="http://schemas.microsoft.com/office/drawing/2014/main" id="{A54C2C16-AEF3-AC73-081B-BE9E163E4847}"/>
              </a:ext>
            </a:extLst>
          </p:cNvPr>
          <p:cNvCxnSpPr>
            <a:cxnSpLocks/>
          </p:cNvCxnSpPr>
          <p:nvPr/>
        </p:nvCxnSpPr>
        <p:spPr>
          <a:xfrm>
            <a:off x="2118002" y="6415346"/>
            <a:ext cx="2953359" cy="13234"/>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681B5C6-AC19-1D04-FFC1-D66B60DCE806}"/>
              </a:ext>
            </a:extLst>
          </p:cNvPr>
          <p:cNvCxnSpPr>
            <a:cxnSpLocks/>
          </p:cNvCxnSpPr>
          <p:nvPr/>
        </p:nvCxnSpPr>
        <p:spPr>
          <a:xfrm flipV="1">
            <a:off x="3915474" y="1961462"/>
            <a:ext cx="2927480" cy="17124"/>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92BA8DA9-E40F-2662-59B6-4CB3C0749B08}"/>
              </a:ext>
            </a:extLst>
          </p:cNvPr>
          <p:cNvPicPr>
            <a:picLocks noChangeAspect="1"/>
          </p:cNvPicPr>
          <p:nvPr/>
        </p:nvPicPr>
        <p:blipFill>
          <a:blip r:embed="rId10"/>
          <a:stretch>
            <a:fillRect/>
          </a:stretch>
        </p:blipFill>
        <p:spPr>
          <a:xfrm>
            <a:off x="3799874" y="3267561"/>
            <a:ext cx="932919" cy="868580"/>
          </a:xfrm>
          <a:prstGeom prst="rect">
            <a:avLst/>
          </a:prstGeom>
        </p:spPr>
      </p:pic>
    </p:spTree>
    <p:extLst>
      <p:ext uri="{BB962C8B-B14F-4D97-AF65-F5344CB8AC3E}">
        <p14:creationId xmlns:p14="http://schemas.microsoft.com/office/powerpoint/2010/main" val="262997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13</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64167" y="0"/>
            <a:ext cx="4956228"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Customer Contact Centres</a:t>
            </a:r>
          </a:p>
        </p:txBody>
      </p:sp>
      <p:cxnSp>
        <p:nvCxnSpPr>
          <p:cNvPr id="16" name="Straight Connector 15">
            <a:extLst>
              <a:ext uri="{FF2B5EF4-FFF2-40B4-BE49-F238E27FC236}">
                <a16:creationId xmlns:a16="http://schemas.microsoft.com/office/drawing/2014/main" id="{8D813172-08D7-4B54-85CB-0466B5ACAED6}"/>
              </a:ext>
            </a:extLst>
          </p:cNvPr>
          <p:cNvCxnSpPr>
            <a:cxnSpLocks/>
          </p:cNvCxnSpPr>
          <p:nvPr/>
        </p:nvCxnSpPr>
        <p:spPr>
          <a:xfrm>
            <a:off x="388642" y="1796462"/>
            <a:ext cx="281175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337D5C-0578-2E5F-017A-94497D06C589}"/>
              </a:ext>
            </a:extLst>
          </p:cNvPr>
          <p:cNvCxnSpPr>
            <a:cxnSpLocks/>
          </p:cNvCxnSpPr>
          <p:nvPr/>
        </p:nvCxnSpPr>
        <p:spPr>
          <a:xfrm>
            <a:off x="3865135" y="1796462"/>
            <a:ext cx="2776965"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93972"/>
            <a:ext cx="3580813" cy="630942"/>
          </a:xfrm>
          <a:prstGeom prst="rect">
            <a:avLst/>
          </a:prstGeom>
          <a:noFill/>
        </p:spPr>
        <p:txBody>
          <a:bodyPr wrap="squar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100" b="1">
                <a:solidFill>
                  <a:schemeClr val="bg1"/>
                </a:solidFill>
              </a:rPr>
              <a:t>Jade Law</a:t>
            </a:r>
            <a:br>
              <a:rPr lang="en-GB" sz="1100" b="1">
                <a:solidFill>
                  <a:schemeClr val="bg1"/>
                </a:solidFill>
              </a:rPr>
            </a:br>
            <a:r>
              <a:rPr lang="en-GB" sz="1100">
                <a:solidFill>
                  <a:schemeClr val="bg1"/>
                </a:solidFill>
              </a:rPr>
              <a:t>Complaints Manager</a:t>
            </a:r>
            <a:endParaRPr lang="en-GB" sz="1200" b="1">
              <a:solidFill>
                <a:schemeClr val="bg1"/>
              </a:solidFill>
            </a:endParaRP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2335896" cy="600164"/>
          </a:xfrm>
          <a:prstGeom prst="rect">
            <a:avLst/>
          </a:prstGeom>
          <a:noFill/>
        </p:spPr>
        <p:txBody>
          <a:bodyPr wrap="none" rtlCol="0">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Gemma Wilson</a:t>
            </a:r>
          </a:p>
          <a:p>
            <a:r>
              <a:rPr lang="en-GB" sz="1100">
                <a:solidFill>
                  <a:schemeClr val="bg1"/>
                </a:solidFill>
              </a:rPr>
              <a:t>Head of Customer Contact Centres</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941557"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7339" y="1302827"/>
            <a:ext cx="8463062" cy="338554"/>
          </a:xfrm>
          <a:prstGeom prst="rect">
            <a:avLst/>
          </a:prstGeom>
          <a:noFill/>
        </p:spPr>
        <p:txBody>
          <a:bodyPr wrap="square">
            <a:spAutoFit/>
          </a:bodyPr>
          <a:lstStyle/>
          <a:p>
            <a:r>
              <a:rPr lang="en-GB" sz="1600" b="1">
                <a:solidFill>
                  <a:schemeClr val="bg1"/>
                </a:solidFill>
              </a:rPr>
              <a:t>Responsible for   </a:t>
            </a:r>
          </a:p>
        </p:txBody>
      </p:sp>
      <p:sp>
        <p:nvSpPr>
          <p:cNvPr id="2" name="TextBox 1">
            <a:extLst>
              <a:ext uri="{FF2B5EF4-FFF2-40B4-BE49-F238E27FC236}">
                <a16:creationId xmlns:a16="http://schemas.microsoft.com/office/drawing/2014/main" id="{928249CA-34B4-84F9-33BA-A7E42BF63423}"/>
              </a:ext>
            </a:extLst>
          </p:cNvPr>
          <p:cNvSpPr txBox="1"/>
          <p:nvPr/>
        </p:nvSpPr>
        <p:spPr>
          <a:xfrm>
            <a:off x="7469776" y="1890711"/>
            <a:ext cx="4570190" cy="1384995"/>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Interface with the SSEN customer for faults &amp; general enquiries  </a:t>
            </a:r>
          </a:p>
          <a:p>
            <a:pPr marL="285750" indent="-285750">
              <a:buFont typeface="Wingdings" panose="05000000000000000000" pitchFamily="2" charset="2"/>
              <a:buChar char="§"/>
            </a:pPr>
            <a:r>
              <a:rPr lang="en-GB" sz="1200">
                <a:solidFill>
                  <a:schemeClr val="bg1"/>
                </a:solidFill>
              </a:rPr>
              <a:t>Customer interface during storms   </a:t>
            </a:r>
          </a:p>
          <a:p>
            <a:pPr marL="285750" indent="-285750">
              <a:buFont typeface="Wingdings" panose="05000000000000000000" pitchFamily="2" charset="2"/>
              <a:buChar char="§"/>
            </a:pPr>
            <a:r>
              <a:rPr lang="en-GB" sz="1200">
                <a:solidFill>
                  <a:schemeClr val="bg1"/>
                </a:solidFill>
              </a:rPr>
              <a:t>Written, digital, telephony &amp; verbal interaction with customers   </a:t>
            </a:r>
          </a:p>
          <a:p>
            <a:pPr marL="285750" indent="-285750">
              <a:buFont typeface="Wingdings" panose="05000000000000000000" pitchFamily="2" charset="2"/>
              <a:buChar char="§"/>
            </a:pPr>
            <a:r>
              <a:rPr lang="en-GB" sz="1200">
                <a:solidFill>
                  <a:schemeClr val="bg1"/>
                </a:solidFill>
              </a:rPr>
              <a:t>Customer complaints &amp; executive complaints   </a:t>
            </a:r>
          </a:p>
          <a:p>
            <a:pPr marL="285750" indent="-285750">
              <a:buFont typeface="Wingdings" panose="05000000000000000000" pitchFamily="2" charset="2"/>
              <a:buChar char="§"/>
            </a:pPr>
            <a:r>
              <a:rPr lang="en-GB" sz="1200">
                <a:solidFill>
                  <a:schemeClr val="bg1"/>
                </a:solidFill>
              </a:rPr>
              <a:t>Resource management of Contact Centres</a:t>
            </a:r>
          </a:p>
        </p:txBody>
      </p:sp>
      <p:cxnSp>
        <p:nvCxnSpPr>
          <p:cNvPr id="21" name="Straight Connector 20">
            <a:extLst>
              <a:ext uri="{FF2B5EF4-FFF2-40B4-BE49-F238E27FC236}">
                <a16:creationId xmlns:a16="http://schemas.microsoft.com/office/drawing/2014/main" id="{968A10FD-0424-BC5E-A598-BCF7BAF0600E}"/>
              </a:ext>
            </a:extLst>
          </p:cNvPr>
          <p:cNvCxnSpPr>
            <a:cxnSpLocks/>
          </p:cNvCxnSpPr>
          <p:nvPr/>
        </p:nvCxnSpPr>
        <p:spPr>
          <a:xfrm>
            <a:off x="463038" y="4241531"/>
            <a:ext cx="589423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12A4841-09F7-ADCE-620F-6C603B10BA9D}"/>
              </a:ext>
            </a:extLst>
          </p:cNvPr>
          <p:cNvSpPr txBox="1"/>
          <p:nvPr/>
        </p:nvSpPr>
        <p:spPr>
          <a:xfrm>
            <a:off x="252996" y="4225664"/>
            <a:ext cx="7232468" cy="369332"/>
          </a:xfrm>
          <a:prstGeom prst="rect">
            <a:avLst/>
          </a:prstGeom>
          <a:noFill/>
        </p:spPr>
        <p:txBody>
          <a:bodyPr wrap="square">
            <a:spAutoFit/>
          </a:bodyPr>
          <a:lstStyle/>
          <a:p>
            <a:r>
              <a:rPr lang="en-GB" b="1">
                <a:solidFill>
                  <a:schemeClr val="accent1"/>
                </a:solidFill>
                <a:latin typeface="+mj-lt"/>
              </a:rPr>
              <a:t>Legal</a:t>
            </a:r>
          </a:p>
        </p:txBody>
      </p:sp>
      <p:cxnSp>
        <p:nvCxnSpPr>
          <p:cNvPr id="27" name="Straight Connector 26">
            <a:extLst>
              <a:ext uri="{FF2B5EF4-FFF2-40B4-BE49-F238E27FC236}">
                <a16:creationId xmlns:a16="http://schemas.microsoft.com/office/drawing/2014/main" id="{1C1D9260-7E27-ACB0-D409-C5284FEA710B}"/>
              </a:ext>
            </a:extLst>
          </p:cNvPr>
          <p:cNvCxnSpPr/>
          <p:nvPr/>
        </p:nvCxnSpPr>
        <p:spPr>
          <a:xfrm>
            <a:off x="3962411" y="5757043"/>
            <a:ext cx="2394857"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A2131A0-79A0-8DE5-0011-BA1CFBFC9436}"/>
              </a:ext>
            </a:extLst>
          </p:cNvPr>
          <p:cNvSpPr txBox="1"/>
          <p:nvPr/>
        </p:nvSpPr>
        <p:spPr>
          <a:xfrm>
            <a:off x="237308" y="4529725"/>
            <a:ext cx="3207415" cy="1954381"/>
          </a:xfrm>
          <a:prstGeom prst="rect">
            <a:avLst/>
          </a:prstGeom>
          <a:noFill/>
        </p:spPr>
        <p:txBody>
          <a:bodyPr wrap="square" rtlCol="0">
            <a:spAutoFit/>
          </a:bodyPr>
          <a:lstStyle/>
          <a:p>
            <a:r>
              <a:rPr lang="en-GB" sz="1100" dirty="0"/>
              <a:t>Raaj is a commercial property solicitor and is the Head of Legal (Property) Distribution, based in our Reading office, advising on property, planning and environmental issues.</a:t>
            </a:r>
            <a:br>
              <a:rPr lang="en-GB" sz="1100" dirty="0"/>
            </a:br>
            <a:br>
              <a:rPr lang="en-GB" sz="1100" dirty="0"/>
            </a:br>
            <a:r>
              <a:rPr lang="en-GB" sz="1100" dirty="0"/>
              <a:t>Raaj leads a team of 10 lawyers based across Reading, Perth, Glasgow and Inverness. His team spend most of their time working on real estate transactions for SEPD / SHEPD. Between the in-house team and the external panel firms, Raaj steers c.3,000 live transactions</a:t>
            </a:r>
          </a:p>
        </p:txBody>
      </p:sp>
      <p:sp>
        <p:nvSpPr>
          <p:cNvPr id="3" name="TextBox 2">
            <a:extLst>
              <a:ext uri="{FF2B5EF4-FFF2-40B4-BE49-F238E27FC236}">
                <a16:creationId xmlns:a16="http://schemas.microsoft.com/office/drawing/2014/main" id="{713C7D55-3FFE-EBB8-626D-B21F49A38546}"/>
              </a:ext>
            </a:extLst>
          </p:cNvPr>
          <p:cNvSpPr txBox="1"/>
          <p:nvPr/>
        </p:nvSpPr>
        <p:spPr>
          <a:xfrm>
            <a:off x="5207039" y="4715978"/>
            <a:ext cx="1159420" cy="338554"/>
          </a:xfrm>
          <a:prstGeom prst="rect">
            <a:avLst/>
          </a:prstGeom>
          <a:noFill/>
        </p:spPr>
        <p:txBody>
          <a:bodyPr wrap="none" rtlCol="0">
            <a:spAutoFit/>
          </a:bodyPr>
          <a:lstStyle/>
          <a:p>
            <a:r>
              <a:rPr lang="en-GB" sz="1600" b="1" dirty="0"/>
              <a:t>Raaj Bains</a:t>
            </a:r>
          </a:p>
        </p:txBody>
      </p:sp>
      <p:sp>
        <p:nvSpPr>
          <p:cNvPr id="7" name="TextBox 6">
            <a:extLst>
              <a:ext uri="{FF2B5EF4-FFF2-40B4-BE49-F238E27FC236}">
                <a16:creationId xmlns:a16="http://schemas.microsoft.com/office/drawing/2014/main" id="{42A8645E-EA5E-E8FC-79E3-AF5CD3A039A0}"/>
              </a:ext>
            </a:extLst>
          </p:cNvPr>
          <p:cNvSpPr txBox="1"/>
          <p:nvPr/>
        </p:nvSpPr>
        <p:spPr>
          <a:xfrm>
            <a:off x="5207039" y="4964417"/>
            <a:ext cx="2373575" cy="276999"/>
          </a:xfrm>
          <a:prstGeom prst="rect">
            <a:avLst/>
          </a:prstGeom>
          <a:noFill/>
        </p:spPr>
        <p:txBody>
          <a:bodyPr wrap="square" rtlCol="0">
            <a:spAutoFit/>
          </a:bodyPr>
          <a:lstStyle/>
          <a:p>
            <a:r>
              <a:rPr lang="en-GB" sz="1200" b="1"/>
              <a:t>Head of Legal</a:t>
            </a:r>
          </a:p>
        </p:txBody>
      </p:sp>
      <p:sp>
        <p:nvSpPr>
          <p:cNvPr id="8" name="TextBox 7">
            <a:extLst>
              <a:ext uri="{FF2B5EF4-FFF2-40B4-BE49-F238E27FC236}">
                <a16:creationId xmlns:a16="http://schemas.microsoft.com/office/drawing/2014/main" id="{6DAE9546-23BB-9E57-1D93-8CEE4824DC2B}"/>
              </a:ext>
            </a:extLst>
          </p:cNvPr>
          <p:cNvSpPr txBox="1"/>
          <p:nvPr/>
        </p:nvSpPr>
        <p:spPr>
          <a:xfrm>
            <a:off x="5203994" y="5295517"/>
            <a:ext cx="1967368" cy="276999"/>
          </a:xfrm>
          <a:prstGeom prst="rect">
            <a:avLst/>
          </a:prstGeom>
          <a:noFill/>
        </p:spPr>
        <p:txBody>
          <a:bodyPr wrap="square" rtlCol="0">
            <a:spAutoFit/>
          </a:bodyPr>
          <a:lstStyle/>
          <a:p>
            <a:r>
              <a:rPr lang="en-GB" sz="1200">
                <a:solidFill>
                  <a:schemeClr val="accent1">
                    <a:lumMod val="75000"/>
                  </a:schemeClr>
                </a:solidFill>
              </a:rPr>
              <a:t>raaj.bains@sse.com</a:t>
            </a:r>
          </a:p>
        </p:txBody>
      </p:sp>
      <p:sp>
        <p:nvSpPr>
          <p:cNvPr id="9" name="TextBox 8">
            <a:extLst>
              <a:ext uri="{FF2B5EF4-FFF2-40B4-BE49-F238E27FC236}">
                <a16:creationId xmlns:a16="http://schemas.microsoft.com/office/drawing/2014/main" id="{647B74F5-7C63-DC42-066C-F487CC457733}"/>
              </a:ext>
            </a:extLst>
          </p:cNvPr>
          <p:cNvSpPr txBox="1"/>
          <p:nvPr/>
        </p:nvSpPr>
        <p:spPr>
          <a:xfrm>
            <a:off x="5203994" y="5472030"/>
            <a:ext cx="1967368" cy="276999"/>
          </a:xfrm>
          <a:prstGeom prst="rect">
            <a:avLst/>
          </a:prstGeom>
          <a:noFill/>
        </p:spPr>
        <p:txBody>
          <a:bodyPr wrap="square" rtlCol="0">
            <a:spAutoFit/>
          </a:bodyPr>
          <a:lstStyle/>
          <a:p>
            <a:r>
              <a:rPr lang="en-GB" sz="1200">
                <a:solidFill>
                  <a:schemeClr val="accent1">
                    <a:lumMod val="75000"/>
                  </a:schemeClr>
                </a:solidFill>
              </a:rPr>
              <a:t>07876 837450</a:t>
            </a:r>
          </a:p>
        </p:txBody>
      </p:sp>
      <p:pic>
        <p:nvPicPr>
          <p:cNvPr id="29" name="Picture 28">
            <a:extLst>
              <a:ext uri="{FF2B5EF4-FFF2-40B4-BE49-F238E27FC236}">
                <a16:creationId xmlns:a16="http://schemas.microsoft.com/office/drawing/2014/main" id="{5D03F503-9EFE-30AD-7CAA-0FAE2279C90B}"/>
              </a:ext>
            </a:extLst>
          </p:cNvPr>
          <p:cNvPicPr>
            <a:picLocks noChangeAspect="1"/>
          </p:cNvPicPr>
          <p:nvPr/>
        </p:nvPicPr>
        <p:blipFill>
          <a:blip r:embed="rId3"/>
          <a:srcRect l="3433"/>
          <a:stretch/>
        </p:blipFill>
        <p:spPr>
          <a:xfrm>
            <a:off x="4142887" y="4600219"/>
            <a:ext cx="971347" cy="1101680"/>
          </a:xfrm>
          <a:prstGeom prst="rect">
            <a:avLst/>
          </a:prstGeom>
        </p:spPr>
      </p:pic>
      <p:sp>
        <p:nvSpPr>
          <p:cNvPr id="33" name="TextBox 32">
            <a:extLst>
              <a:ext uri="{FF2B5EF4-FFF2-40B4-BE49-F238E27FC236}">
                <a16:creationId xmlns:a16="http://schemas.microsoft.com/office/drawing/2014/main" id="{48D4F0B3-6BB4-B64B-9351-4D5D050F10A7}"/>
              </a:ext>
            </a:extLst>
          </p:cNvPr>
          <p:cNvSpPr txBox="1"/>
          <p:nvPr/>
        </p:nvSpPr>
        <p:spPr>
          <a:xfrm>
            <a:off x="1358471" y="790916"/>
            <a:ext cx="1219501" cy="338554"/>
          </a:xfrm>
          <a:prstGeom prst="rect">
            <a:avLst/>
          </a:prstGeom>
          <a:noFill/>
        </p:spPr>
        <p:txBody>
          <a:bodyPr wrap="none" rtlCol="0">
            <a:spAutoFit/>
          </a:bodyPr>
          <a:lstStyle/>
          <a:p>
            <a:r>
              <a:rPr lang="en-GB" sz="1600" b="1"/>
              <a:t>Mark Wells</a:t>
            </a:r>
          </a:p>
        </p:txBody>
      </p:sp>
      <p:sp>
        <p:nvSpPr>
          <p:cNvPr id="34" name="TextBox 33">
            <a:extLst>
              <a:ext uri="{FF2B5EF4-FFF2-40B4-BE49-F238E27FC236}">
                <a16:creationId xmlns:a16="http://schemas.microsoft.com/office/drawing/2014/main" id="{BC68B0F3-6C66-2F91-20B6-25553A86B1F8}"/>
              </a:ext>
            </a:extLst>
          </p:cNvPr>
          <p:cNvSpPr txBox="1"/>
          <p:nvPr/>
        </p:nvSpPr>
        <p:spPr>
          <a:xfrm>
            <a:off x="1358472" y="1039355"/>
            <a:ext cx="1967368" cy="461665"/>
          </a:xfrm>
          <a:prstGeom prst="rect">
            <a:avLst/>
          </a:prstGeom>
          <a:noFill/>
        </p:spPr>
        <p:txBody>
          <a:bodyPr wrap="square" rtlCol="0">
            <a:spAutoFit/>
          </a:bodyPr>
          <a:lstStyle/>
          <a:p>
            <a:r>
              <a:rPr lang="en-GB" sz="1200" b="1"/>
              <a:t>Performance Manager - North</a:t>
            </a:r>
          </a:p>
        </p:txBody>
      </p:sp>
      <p:sp>
        <p:nvSpPr>
          <p:cNvPr id="35" name="TextBox 34">
            <a:extLst>
              <a:ext uri="{FF2B5EF4-FFF2-40B4-BE49-F238E27FC236}">
                <a16:creationId xmlns:a16="http://schemas.microsoft.com/office/drawing/2014/main" id="{CAB107C4-E9FF-CC01-2AAA-4CEC5B9F1B08}"/>
              </a:ext>
            </a:extLst>
          </p:cNvPr>
          <p:cNvSpPr txBox="1"/>
          <p:nvPr/>
        </p:nvSpPr>
        <p:spPr>
          <a:xfrm>
            <a:off x="1355426" y="1546968"/>
            <a:ext cx="1967368" cy="276999"/>
          </a:xfrm>
          <a:prstGeom prst="rect">
            <a:avLst/>
          </a:prstGeom>
          <a:noFill/>
        </p:spPr>
        <p:txBody>
          <a:bodyPr wrap="square" rtlCol="0">
            <a:spAutoFit/>
          </a:bodyPr>
          <a:lstStyle/>
          <a:p>
            <a:r>
              <a:rPr lang="en-GB" sz="1200">
                <a:solidFill>
                  <a:schemeClr val="accent1">
                    <a:lumMod val="75000"/>
                  </a:schemeClr>
                </a:solidFill>
              </a:rPr>
              <a:t>07920 237540</a:t>
            </a:r>
          </a:p>
        </p:txBody>
      </p:sp>
      <p:sp>
        <p:nvSpPr>
          <p:cNvPr id="36" name="TextBox 35">
            <a:extLst>
              <a:ext uri="{FF2B5EF4-FFF2-40B4-BE49-F238E27FC236}">
                <a16:creationId xmlns:a16="http://schemas.microsoft.com/office/drawing/2014/main" id="{BD3AB0F4-AF89-530D-6DEA-BF699BFB6ECB}"/>
              </a:ext>
            </a:extLst>
          </p:cNvPr>
          <p:cNvSpPr txBox="1"/>
          <p:nvPr/>
        </p:nvSpPr>
        <p:spPr>
          <a:xfrm>
            <a:off x="1355426" y="1377283"/>
            <a:ext cx="1967368" cy="276999"/>
          </a:xfrm>
          <a:prstGeom prst="rect">
            <a:avLst/>
          </a:prstGeom>
          <a:noFill/>
        </p:spPr>
        <p:txBody>
          <a:bodyPr wrap="square" rtlCol="0">
            <a:spAutoFit/>
          </a:bodyPr>
          <a:lstStyle/>
          <a:p>
            <a:r>
              <a:rPr lang="en-GB" sz="1200">
                <a:solidFill>
                  <a:schemeClr val="accent1">
                    <a:lumMod val="75000"/>
                  </a:schemeClr>
                </a:solidFill>
              </a:rPr>
              <a:t>mark.wells@sse.com</a:t>
            </a:r>
          </a:p>
        </p:txBody>
      </p:sp>
      <p:pic>
        <p:nvPicPr>
          <p:cNvPr id="38" name="Picture 37">
            <a:extLst>
              <a:ext uri="{FF2B5EF4-FFF2-40B4-BE49-F238E27FC236}">
                <a16:creationId xmlns:a16="http://schemas.microsoft.com/office/drawing/2014/main" id="{F7E42B48-DEB0-2928-CC17-725564812C4E}"/>
              </a:ext>
            </a:extLst>
          </p:cNvPr>
          <p:cNvPicPr>
            <a:picLocks noChangeAspect="1"/>
          </p:cNvPicPr>
          <p:nvPr/>
        </p:nvPicPr>
        <p:blipFill>
          <a:blip r:embed="rId4"/>
          <a:stretch>
            <a:fillRect/>
          </a:stretch>
        </p:blipFill>
        <p:spPr>
          <a:xfrm>
            <a:off x="413268" y="713796"/>
            <a:ext cx="917533" cy="1055162"/>
          </a:xfrm>
          <a:prstGeom prst="rect">
            <a:avLst/>
          </a:prstGeom>
        </p:spPr>
      </p:pic>
      <p:sp>
        <p:nvSpPr>
          <p:cNvPr id="39" name="TextBox 38">
            <a:extLst>
              <a:ext uri="{FF2B5EF4-FFF2-40B4-BE49-F238E27FC236}">
                <a16:creationId xmlns:a16="http://schemas.microsoft.com/office/drawing/2014/main" id="{17A6A93C-6EB3-1DEE-8EAA-0DE1078B1CCB}"/>
              </a:ext>
            </a:extLst>
          </p:cNvPr>
          <p:cNvSpPr txBox="1"/>
          <p:nvPr/>
        </p:nvSpPr>
        <p:spPr>
          <a:xfrm>
            <a:off x="4873881" y="763724"/>
            <a:ext cx="1621085" cy="338554"/>
          </a:xfrm>
          <a:prstGeom prst="rect">
            <a:avLst/>
          </a:prstGeom>
          <a:noFill/>
        </p:spPr>
        <p:txBody>
          <a:bodyPr wrap="none" rtlCol="0">
            <a:spAutoFit/>
          </a:bodyPr>
          <a:lstStyle/>
          <a:p>
            <a:r>
              <a:rPr lang="en-GB" sz="1600" b="1"/>
              <a:t>Lorraine Barber</a:t>
            </a:r>
          </a:p>
        </p:txBody>
      </p:sp>
      <p:sp>
        <p:nvSpPr>
          <p:cNvPr id="40" name="TextBox 39">
            <a:extLst>
              <a:ext uri="{FF2B5EF4-FFF2-40B4-BE49-F238E27FC236}">
                <a16:creationId xmlns:a16="http://schemas.microsoft.com/office/drawing/2014/main" id="{15811E44-9184-469B-CC22-938F3DB3979A}"/>
              </a:ext>
            </a:extLst>
          </p:cNvPr>
          <p:cNvSpPr txBox="1"/>
          <p:nvPr/>
        </p:nvSpPr>
        <p:spPr>
          <a:xfrm>
            <a:off x="4873882" y="1012163"/>
            <a:ext cx="1967368" cy="461665"/>
          </a:xfrm>
          <a:prstGeom prst="rect">
            <a:avLst/>
          </a:prstGeom>
          <a:noFill/>
        </p:spPr>
        <p:txBody>
          <a:bodyPr wrap="square" rtlCol="0">
            <a:spAutoFit/>
          </a:bodyPr>
          <a:lstStyle/>
          <a:p>
            <a:r>
              <a:rPr lang="en-GB" sz="1200" b="1"/>
              <a:t>Performance Manager - South</a:t>
            </a:r>
          </a:p>
        </p:txBody>
      </p:sp>
      <p:sp>
        <p:nvSpPr>
          <p:cNvPr id="41" name="TextBox 40">
            <a:extLst>
              <a:ext uri="{FF2B5EF4-FFF2-40B4-BE49-F238E27FC236}">
                <a16:creationId xmlns:a16="http://schemas.microsoft.com/office/drawing/2014/main" id="{4777D0D7-E1C0-5312-5B1A-BA9825FC4B61}"/>
              </a:ext>
            </a:extLst>
          </p:cNvPr>
          <p:cNvSpPr txBox="1"/>
          <p:nvPr/>
        </p:nvSpPr>
        <p:spPr>
          <a:xfrm>
            <a:off x="4870836" y="1519776"/>
            <a:ext cx="1967368" cy="276999"/>
          </a:xfrm>
          <a:prstGeom prst="rect">
            <a:avLst/>
          </a:prstGeom>
          <a:noFill/>
        </p:spPr>
        <p:txBody>
          <a:bodyPr wrap="square" rtlCol="0">
            <a:spAutoFit/>
          </a:bodyPr>
          <a:lstStyle/>
          <a:p>
            <a:r>
              <a:rPr lang="en-GB" sz="1200">
                <a:solidFill>
                  <a:schemeClr val="accent1">
                    <a:lumMod val="75000"/>
                  </a:schemeClr>
                </a:solidFill>
              </a:rPr>
              <a:t>07990 424985</a:t>
            </a:r>
          </a:p>
        </p:txBody>
      </p:sp>
      <p:sp>
        <p:nvSpPr>
          <p:cNvPr id="42" name="TextBox 41">
            <a:extLst>
              <a:ext uri="{FF2B5EF4-FFF2-40B4-BE49-F238E27FC236}">
                <a16:creationId xmlns:a16="http://schemas.microsoft.com/office/drawing/2014/main" id="{D967500A-30E3-6433-DF76-5BADAF0FEB0D}"/>
              </a:ext>
            </a:extLst>
          </p:cNvPr>
          <p:cNvSpPr txBox="1"/>
          <p:nvPr/>
        </p:nvSpPr>
        <p:spPr>
          <a:xfrm>
            <a:off x="4870836" y="1350091"/>
            <a:ext cx="1967368" cy="276999"/>
          </a:xfrm>
          <a:prstGeom prst="rect">
            <a:avLst/>
          </a:prstGeom>
          <a:noFill/>
        </p:spPr>
        <p:txBody>
          <a:bodyPr wrap="square" rtlCol="0">
            <a:spAutoFit/>
          </a:bodyPr>
          <a:lstStyle/>
          <a:p>
            <a:r>
              <a:rPr lang="en-GB" sz="1200">
                <a:solidFill>
                  <a:schemeClr val="accent1">
                    <a:lumMod val="75000"/>
                  </a:schemeClr>
                </a:solidFill>
              </a:rPr>
              <a:t>lorraine.barber@sse.com</a:t>
            </a:r>
          </a:p>
        </p:txBody>
      </p:sp>
      <p:pic>
        <p:nvPicPr>
          <p:cNvPr id="44" name="Picture 43">
            <a:extLst>
              <a:ext uri="{FF2B5EF4-FFF2-40B4-BE49-F238E27FC236}">
                <a16:creationId xmlns:a16="http://schemas.microsoft.com/office/drawing/2014/main" id="{2DF41DD5-0E96-3E5F-CF93-8EB3EC25A550}"/>
              </a:ext>
            </a:extLst>
          </p:cNvPr>
          <p:cNvPicPr>
            <a:picLocks noChangeAspect="1"/>
          </p:cNvPicPr>
          <p:nvPr/>
        </p:nvPicPr>
        <p:blipFill>
          <a:blip r:embed="rId5"/>
          <a:stretch>
            <a:fillRect/>
          </a:stretch>
        </p:blipFill>
        <p:spPr>
          <a:xfrm>
            <a:off x="3882120" y="741687"/>
            <a:ext cx="913070" cy="1027203"/>
          </a:xfrm>
          <a:prstGeom prst="rect">
            <a:avLst/>
          </a:prstGeom>
        </p:spPr>
      </p:pic>
      <p:cxnSp>
        <p:nvCxnSpPr>
          <p:cNvPr id="50" name="Straight Connector 49">
            <a:extLst>
              <a:ext uri="{FF2B5EF4-FFF2-40B4-BE49-F238E27FC236}">
                <a16:creationId xmlns:a16="http://schemas.microsoft.com/office/drawing/2014/main" id="{6CDD97D1-4006-378B-34D4-AC32A4028301}"/>
              </a:ext>
            </a:extLst>
          </p:cNvPr>
          <p:cNvCxnSpPr>
            <a:cxnSpLocks/>
          </p:cNvCxnSpPr>
          <p:nvPr/>
        </p:nvCxnSpPr>
        <p:spPr>
          <a:xfrm>
            <a:off x="346359" y="2977562"/>
            <a:ext cx="281175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ECA0362-4EB4-564B-7B4B-7CAF3CFFDE26}"/>
              </a:ext>
            </a:extLst>
          </p:cNvPr>
          <p:cNvCxnSpPr>
            <a:cxnSpLocks/>
          </p:cNvCxnSpPr>
          <p:nvPr/>
        </p:nvCxnSpPr>
        <p:spPr>
          <a:xfrm>
            <a:off x="3822852" y="2977562"/>
            <a:ext cx="2776965"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2786FD5-48C8-6DC5-4E5F-6FC37BF14A1D}"/>
              </a:ext>
            </a:extLst>
          </p:cNvPr>
          <p:cNvSpPr txBox="1"/>
          <p:nvPr/>
        </p:nvSpPr>
        <p:spPr>
          <a:xfrm>
            <a:off x="1358998" y="1897244"/>
            <a:ext cx="1345240" cy="338554"/>
          </a:xfrm>
          <a:prstGeom prst="rect">
            <a:avLst/>
          </a:prstGeom>
          <a:noFill/>
        </p:spPr>
        <p:txBody>
          <a:bodyPr wrap="none" rtlCol="0">
            <a:spAutoFit/>
          </a:bodyPr>
          <a:lstStyle/>
          <a:p>
            <a:r>
              <a:rPr lang="en-GB" sz="1600" b="1"/>
              <a:t>Aimee Wiles</a:t>
            </a:r>
          </a:p>
        </p:txBody>
      </p:sp>
      <p:sp>
        <p:nvSpPr>
          <p:cNvPr id="53" name="TextBox 52">
            <a:extLst>
              <a:ext uri="{FF2B5EF4-FFF2-40B4-BE49-F238E27FC236}">
                <a16:creationId xmlns:a16="http://schemas.microsoft.com/office/drawing/2014/main" id="{FEE147BB-A01B-A8D1-815B-F9C95EEC8C45}"/>
              </a:ext>
            </a:extLst>
          </p:cNvPr>
          <p:cNvSpPr txBox="1"/>
          <p:nvPr/>
        </p:nvSpPr>
        <p:spPr>
          <a:xfrm>
            <a:off x="1358999" y="2145683"/>
            <a:ext cx="1967368" cy="461665"/>
          </a:xfrm>
          <a:prstGeom prst="rect">
            <a:avLst/>
          </a:prstGeom>
          <a:noFill/>
        </p:spPr>
        <p:txBody>
          <a:bodyPr wrap="square" rtlCol="0">
            <a:spAutoFit/>
          </a:bodyPr>
          <a:lstStyle/>
          <a:p>
            <a:r>
              <a:rPr lang="en-GB" sz="1200" b="1"/>
              <a:t>Performance Manager – GE and Social Media</a:t>
            </a:r>
          </a:p>
        </p:txBody>
      </p:sp>
      <p:sp>
        <p:nvSpPr>
          <p:cNvPr id="54" name="TextBox 53">
            <a:extLst>
              <a:ext uri="{FF2B5EF4-FFF2-40B4-BE49-F238E27FC236}">
                <a16:creationId xmlns:a16="http://schemas.microsoft.com/office/drawing/2014/main" id="{2FFB1C43-1D79-46C6-8082-EE007975AE1C}"/>
              </a:ext>
            </a:extLst>
          </p:cNvPr>
          <p:cNvSpPr txBox="1"/>
          <p:nvPr/>
        </p:nvSpPr>
        <p:spPr>
          <a:xfrm>
            <a:off x="1355953" y="2653296"/>
            <a:ext cx="1967368" cy="276999"/>
          </a:xfrm>
          <a:prstGeom prst="rect">
            <a:avLst/>
          </a:prstGeom>
          <a:noFill/>
        </p:spPr>
        <p:txBody>
          <a:bodyPr wrap="square" rtlCol="0">
            <a:spAutoFit/>
          </a:bodyPr>
          <a:lstStyle/>
          <a:p>
            <a:r>
              <a:rPr lang="en-GB" sz="1200">
                <a:solidFill>
                  <a:schemeClr val="accent1">
                    <a:lumMod val="75000"/>
                  </a:schemeClr>
                </a:solidFill>
              </a:rPr>
              <a:t>07496 869728</a:t>
            </a:r>
          </a:p>
        </p:txBody>
      </p:sp>
      <p:sp>
        <p:nvSpPr>
          <p:cNvPr id="55" name="TextBox 54">
            <a:extLst>
              <a:ext uri="{FF2B5EF4-FFF2-40B4-BE49-F238E27FC236}">
                <a16:creationId xmlns:a16="http://schemas.microsoft.com/office/drawing/2014/main" id="{EF15302F-A4E7-7224-49F6-34040FB4C62D}"/>
              </a:ext>
            </a:extLst>
          </p:cNvPr>
          <p:cNvSpPr txBox="1"/>
          <p:nvPr/>
        </p:nvSpPr>
        <p:spPr>
          <a:xfrm>
            <a:off x="1355953" y="2483611"/>
            <a:ext cx="1967368" cy="276999"/>
          </a:xfrm>
          <a:prstGeom prst="rect">
            <a:avLst/>
          </a:prstGeom>
          <a:noFill/>
        </p:spPr>
        <p:txBody>
          <a:bodyPr wrap="square" rtlCol="0">
            <a:spAutoFit/>
          </a:bodyPr>
          <a:lstStyle/>
          <a:p>
            <a:r>
              <a:rPr lang="en-GB" sz="1200">
                <a:solidFill>
                  <a:schemeClr val="accent1">
                    <a:lumMod val="75000"/>
                  </a:schemeClr>
                </a:solidFill>
              </a:rPr>
              <a:t>aimee.wiles@sse.com</a:t>
            </a:r>
          </a:p>
        </p:txBody>
      </p:sp>
      <p:sp>
        <p:nvSpPr>
          <p:cNvPr id="56" name="TextBox 55">
            <a:extLst>
              <a:ext uri="{FF2B5EF4-FFF2-40B4-BE49-F238E27FC236}">
                <a16:creationId xmlns:a16="http://schemas.microsoft.com/office/drawing/2014/main" id="{A97C56C3-0AD6-3826-CC24-CEE86347638E}"/>
              </a:ext>
            </a:extLst>
          </p:cNvPr>
          <p:cNvSpPr txBox="1"/>
          <p:nvPr/>
        </p:nvSpPr>
        <p:spPr>
          <a:xfrm>
            <a:off x="4870835" y="1877500"/>
            <a:ext cx="1027782" cy="338554"/>
          </a:xfrm>
          <a:prstGeom prst="rect">
            <a:avLst/>
          </a:prstGeom>
          <a:noFill/>
        </p:spPr>
        <p:txBody>
          <a:bodyPr wrap="none" rtlCol="0">
            <a:spAutoFit/>
          </a:bodyPr>
          <a:lstStyle/>
          <a:p>
            <a:r>
              <a:rPr lang="en-GB" sz="1600" b="1"/>
              <a:t>Jade Law</a:t>
            </a:r>
          </a:p>
        </p:txBody>
      </p:sp>
      <p:sp>
        <p:nvSpPr>
          <p:cNvPr id="57" name="TextBox 56">
            <a:extLst>
              <a:ext uri="{FF2B5EF4-FFF2-40B4-BE49-F238E27FC236}">
                <a16:creationId xmlns:a16="http://schemas.microsoft.com/office/drawing/2014/main" id="{A6123725-323B-7E87-41B1-E6CCCA11D8F7}"/>
              </a:ext>
            </a:extLst>
          </p:cNvPr>
          <p:cNvSpPr txBox="1"/>
          <p:nvPr/>
        </p:nvSpPr>
        <p:spPr>
          <a:xfrm>
            <a:off x="4870836" y="2125939"/>
            <a:ext cx="1967368" cy="276999"/>
          </a:xfrm>
          <a:prstGeom prst="rect">
            <a:avLst/>
          </a:prstGeom>
          <a:noFill/>
        </p:spPr>
        <p:txBody>
          <a:bodyPr wrap="square" rtlCol="0">
            <a:spAutoFit/>
          </a:bodyPr>
          <a:lstStyle/>
          <a:p>
            <a:r>
              <a:rPr lang="en-GB" sz="1200" b="1"/>
              <a:t>Complaints Manager</a:t>
            </a:r>
          </a:p>
        </p:txBody>
      </p:sp>
      <p:sp>
        <p:nvSpPr>
          <p:cNvPr id="58" name="TextBox 57">
            <a:extLst>
              <a:ext uri="{FF2B5EF4-FFF2-40B4-BE49-F238E27FC236}">
                <a16:creationId xmlns:a16="http://schemas.microsoft.com/office/drawing/2014/main" id="{964EE55A-8BAA-BB3A-9178-3CCCAC1FBE2C}"/>
              </a:ext>
            </a:extLst>
          </p:cNvPr>
          <p:cNvSpPr txBox="1"/>
          <p:nvPr/>
        </p:nvSpPr>
        <p:spPr>
          <a:xfrm>
            <a:off x="4867790" y="2633552"/>
            <a:ext cx="1967368" cy="276999"/>
          </a:xfrm>
          <a:prstGeom prst="rect">
            <a:avLst/>
          </a:prstGeom>
          <a:noFill/>
        </p:spPr>
        <p:txBody>
          <a:bodyPr wrap="square" rtlCol="0">
            <a:spAutoFit/>
          </a:bodyPr>
          <a:lstStyle/>
          <a:p>
            <a:r>
              <a:rPr lang="en-GB" sz="1200">
                <a:solidFill>
                  <a:schemeClr val="accent1">
                    <a:lumMod val="75000"/>
                  </a:schemeClr>
                </a:solidFill>
              </a:rPr>
              <a:t>07920 167987</a:t>
            </a:r>
          </a:p>
        </p:txBody>
      </p:sp>
      <p:sp>
        <p:nvSpPr>
          <p:cNvPr id="59" name="TextBox 58">
            <a:extLst>
              <a:ext uri="{FF2B5EF4-FFF2-40B4-BE49-F238E27FC236}">
                <a16:creationId xmlns:a16="http://schemas.microsoft.com/office/drawing/2014/main" id="{AF6CA313-BFDF-EB2A-946D-F37634280CBC}"/>
              </a:ext>
            </a:extLst>
          </p:cNvPr>
          <p:cNvSpPr txBox="1"/>
          <p:nvPr/>
        </p:nvSpPr>
        <p:spPr>
          <a:xfrm>
            <a:off x="4867790" y="2463867"/>
            <a:ext cx="1967368" cy="276999"/>
          </a:xfrm>
          <a:prstGeom prst="rect">
            <a:avLst/>
          </a:prstGeom>
          <a:noFill/>
        </p:spPr>
        <p:txBody>
          <a:bodyPr wrap="square" rtlCol="0">
            <a:spAutoFit/>
          </a:bodyPr>
          <a:lstStyle/>
          <a:p>
            <a:r>
              <a:rPr lang="en-GB" sz="1200">
                <a:solidFill>
                  <a:schemeClr val="accent1">
                    <a:lumMod val="75000"/>
                  </a:schemeClr>
                </a:solidFill>
              </a:rPr>
              <a:t>jade.law@sse.com</a:t>
            </a:r>
          </a:p>
        </p:txBody>
      </p:sp>
      <p:sp>
        <p:nvSpPr>
          <p:cNvPr id="60" name="TextBox 59">
            <a:extLst>
              <a:ext uri="{FF2B5EF4-FFF2-40B4-BE49-F238E27FC236}">
                <a16:creationId xmlns:a16="http://schemas.microsoft.com/office/drawing/2014/main" id="{B5226C9C-C699-88D6-38C7-4F7F5356A686}"/>
              </a:ext>
            </a:extLst>
          </p:cNvPr>
          <p:cNvSpPr txBox="1"/>
          <p:nvPr/>
        </p:nvSpPr>
        <p:spPr>
          <a:xfrm>
            <a:off x="3444722" y="3182672"/>
            <a:ext cx="1373902" cy="338554"/>
          </a:xfrm>
          <a:prstGeom prst="rect">
            <a:avLst/>
          </a:prstGeom>
          <a:noFill/>
        </p:spPr>
        <p:txBody>
          <a:bodyPr wrap="none" rtlCol="0">
            <a:spAutoFit/>
          </a:bodyPr>
          <a:lstStyle/>
          <a:p>
            <a:r>
              <a:rPr lang="en-GB" sz="1600" b="1"/>
              <a:t>Louise Jones</a:t>
            </a:r>
          </a:p>
        </p:txBody>
      </p:sp>
      <p:sp>
        <p:nvSpPr>
          <p:cNvPr id="61" name="TextBox 60">
            <a:extLst>
              <a:ext uri="{FF2B5EF4-FFF2-40B4-BE49-F238E27FC236}">
                <a16:creationId xmlns:a16="http://schemas.microsoft.com/office/drawing/2014/main" id="{0E9C6DA7-5CE7-6CFD-3B5C-37BFF83DDF21}"/>
              </a:ext>
            </a:extLst>
          </p:cNvPr>
          <p:cNvSpPr txBox="1"/>
          <p:nvPr/>
        </p:nvSpPr>
        <p:spPr>
          <a:xfrm>
            <a:off x="3444722" y="3431111"/>
            <a:ext cx="2263489" cy="276999"/>
          </a:xfrm>
          <a:prstGeom prst="rect">
            <a:avLst/>
          </a:prstGeom>
          <a:noFill/>
        </p:spPr>
        <p:txBody>
          <a:bodyPr wrap="square" rtlCol="0">
            <a:spAutoFit/>
          </a:bodyPr>
          <a:lstStyle/>
          <a:p>
            <a:r>
              <a:rPr lang="en-GB" sz="1200" b="1"/>
              <a:t>Social Obligations Manager</a:t>
            </a:r>
          </a:p>
        </p:txBody>
      </p:sp>
      <p:sp>
        <p:nvSpPr>
          <p:cNvPr id="63" name="TextBox 62">
            <a:extLst>
              <a:ext uri="{FF2B5EF4-FFF2-40B4-BE49-F238E27FC236}">
                <a16:creationId xmlns:a16="http://schemas.microsoft.com/office/drawing/2014/main" id="{CA682A3D-4EC8-33AD-0EBC-EC2779637735}"/>
              </a:ext>
            </a:extLst>
          </p:cNvPr>
          <p:cNvSpPr txBox="1"/>
          <p:nvPr/>
        </p:nvSpPr>
        <p:spPr>
          <a:xfrm>
            <a:off x="3441677" y="3769039"/>
            <a:ext cx="1967368" cy="276999"/>
          </a:xfrm>
          <a:prstGeom prst="rect">
            <a:avLst/>
          </a:prstGeom>
          <a:noFill/>
        </p:spPr>
        <p:txBody>
          <a:bodyPr wrap="square" rtlCol="0">
            <a:spAutoFit/>
          </a:bodyPr>
          <a:lstStyle/>
          <a:p>
            <a:r>
              <a:rPr lang="en-GB" sz="1200">
                <a:solidFill>
                  <a:schemeClr val="accent1">
                    <a:lumMod val="75000"/>
                  </a:schemeClr>
                </a:solidFill>
              </a:rPr>
              <a:t>louise.jones@sse.com</a:t>
            </a:r>
          </a:p>
        </p:txBody>
      </p:sp>
      <p:pic>
        <p:nvPicPr>
          <p:cNvPr id="65" name="Picture 64">
            <a:extLst>
              <a:ext uri="{FF2B5EF4-FFF2-40B4-BE49-F238E27FC236}">
                <a16:creationId xmlns:a16="http://schemas.microsoft.com/office/drawing/2014/main" id="{977F5765-12FB-5B06-4B1D-407089783A85}"/>
              </a:ext>
            </a:extLst>
          </p:cNvPr>
          <p:cNvPicPr>
            <a:picLocks noChangeAspect="1"/>
          </p:cNvPicPr>
          <p:nvPr/>
        </p:nvPicPr>
        <p:blipFill>
          <a:blip r:embed="rId6"/>
          <a:stretch>
            <a:fillRect/>
          </a:stretch>
        </p:blipFill>
        <p:spPr>
          <a:xfrm>
            <a:off x="410832" y="1877500"/>
            <a:ext cx="927927" cy="1036185"/>
          </a:xfrm>
          <a:prstGeom prst="rect">
            <a:avLst/>
          </a:prstGeom>
        </p:spPr>
      </p:pic>
      <p:pic>
        <p:nvPicPr>
          <p:cNvPr id="67" name="Picture 66">
            <a:extLst>
              <a:ext uri="{FF2B5EF4-FFF2-40B4-BE49-F238E27FC236}">
                <a16:creationId xmlns:a16="http://schemas.microsoft.com/office/drawing/2014/main" id="{FDC43AB7-11CC-064B-6DF8-D6DABAF8F939}"/>
              </a:ext>
            </a:extLst>
          </p:cNvPr>
          <p:cNvPicPr>
            <a:picLocks noChangeAspect="1"/>
          </p:cNvPicPr>
          <p:nvPr/>
        </p:nvPicPr>
        <p:blipFill>
          <a:blip r:embed="rId7"/>
          <a:stretch>
            <a:fillRect/>
          </a:stretch>
        </p:blipFill>
        <p:spPr>
          <a:xfrm>
            <a:off x="3856914" y="1889639"/>
            <a:ext cx="896332" cy="1040656"/>
          </a:xfrm>
          <a:prstGeom prst="rect">
            <a:avLst/>
          </a:prstGeom>
        </p:spPr>
      </p:pic>
      <p:pic>
        <p:nvPicPr>
          <p:cNvPr id="69" name="Picture 68">
            <a:extLst>
              <a:ext uri="{FF2B5EF4-FFF2-40B4-BE49-F238E27FC236}">
                <a16:creationId xmlns:a16="http://schemas.microsoft.com/office/drawing/2014/main" id="{366C7926-095D-C002-FE08-FBF4B046692A}"/>
              </a:ext>
            </a:extLst>
          </p:cNvPr>
          <p:cNvPicPr>
            <a:picLocks noChangeAspect="1"/>
          </p:cNvPicPr>
          <p:nvPr/>
        </p:nvPicPr>
        <p:blipFill>
          <a:blip r:embed="rId8"/>
          <a:stretch>
            <a:fillRect/>
          </a:stretch>
        </p:blipFill>
        <p:spPr>
          <a:xfrm>
            <a:off x="2577972" y="3109921"/>
            <a:ext cx="915193" cy="1039286"/>
          </a:xfrm>
          <a:prstGeom prst="rect">
            <a:avLst/>
          </a:prstGeom>
        </p:spPr>
      </p:pic>
    </p:spTree>
    <p:extLst>
      <p:ext uri="{BB962C8B-B14F-4D97-AF65-F5344CB8AC3E}">
        <p14:creationId xmlns:p14="http://schemas.microsoft.com/office/powerpoint/2010/main" val="167362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E146-5B3D-26B2-C8E0-1E566581959F}"/>
            </a:ext>
          </a:extLst>
        </p:cNvPr>
        <p:cNvGrpSpPr/>
        <p:nvPr/>
      </p:nvGrpSpPr>
      <p:grpSpPr>
        <a:xfrm>
          <a:off x="0" y="0"/>
          <a:ext cx="0" cy="0"/>
          <a:chOff x="0" y="0"/>
          <a:chExt cx="0" cy="0"/>
        </a:xfrm>
      </p:grpSpPr>
      <p:sp>
        <p:nvSpPr>
          <p:cNvPr id="30" name="TextBox 29">
            <a:extLst>
              <a:ext uri="{FF2B5EF4-FFF2-40B4-BE49-F238E27FC236}">
                <a16:creationId xmlns:a16="http://schemas.microsoft.com/office/drawing/2014/main" id="{64367AA7-8B86-48E9-3CF2-56FEADB90728}"/>
              </a:ext>
            </a:extLst>
          </p:cNvPr>
          <p:cNvSpPr txBox="1"/>
          <p:nvPr/>
        </p:nvSpPr>
        <p:spPr>
          <a:xfrm>
            <a:off x="7407339" y="1302827"/>
            <a:ext cx="8463062" cy="338554"/>
          </a:xfrm>
          <a:prstGeom prst="rect">
            <a:avLst/>
          </a:prstGeom>
          <a:noFill/>
        </p:spPr>
        <p:txBody>
          <a:bodyPr wrap="square">
            <a:spAutoFit/>
          </a:bodyPr>
          <a:lstStyle/>
          <a:p>
            <a:r>
              <a:rPr lang="en-GB" sz="1600" b="1">
                <a:solidFill>
                  <a:schemeClr val="bg1"/>
                </a:solidFill>
              </a:rPr>
              <a:t>Responsible for   </a:t>
            </a:r>
          </a:p>
        </p:txBody>
      </p:sp>
      <p:sp>
        <p:nvSpPr>
          <p:cNvPr id="7" name="TextBox 6">
            <a:extLst>
              <a:ext uri="{FF2B5EF4-FFF2-40B4-BE49-F238E27FC236}">
                <a16:creationId xmlns:a16="http://schemas.microsoft.com/office/drawing/2014/main" id="{D42D5D92-DFE5-5A2C-7954-680254431967}"/>
              </a:ext>
            </a:extLst>
          </p:cNvPr>
          <p:cNvSpPr txBox="1"/>
          <p:nvPr/>
        </p:nvSpPr>
        <p:spPr>
          <a:xfrm>
            <a:off x="281290" y="1247887"/>
            <a:ext cx="7806418" cy="738664"/>
          </a:xfrm>
          <a:prstGeom prst="rect">
            <a:avLst/>
          </a:prstGeom>
          <a:noFill/>
        </p:spPr>
        <p:txBody>
          <a:bodyPr wrap="square" rtlCol="0">
            <a:spAutoFit/>
          </a:bodyPr>
          <a:lstStyle/>
          <a:p>
            <a:r>
              <a:rPr lang="en-GB" sz="1400" dirty="0"/>
              <a:t>The end-to-end connections customer journey is the sole responsibility of the Customer Service Directorate. This change, brought about in 2023, provides our customers and stakeholders visibility of staff responsibility and accountability throughout the journey, from application to delivery.</a:t>
            </a:r>
          </a:p>
        </p:txBody>
      </p:sp>
      <p:pic>
        <p:nvPicPr>
          <p:cNvPr id="8" name="Picture 7">
            <a:extLst>
              <a:ext uri="{FF2B5EF4-FFF2-40B4-BE49-F238E27FC236}">
                <a16:creationId xmlns:a16="http://schemas.microsoft.com/office/drawing/2014/main" id="{581234CB-22CD-880B-C15C-2211A5E83003}"/>
              </a:ext>
            </a:extLst>
          </p:cNvPr>
          <p:cNvPicPr>
            <a:picLocks noChangeAspect="1"/>
          </p:cNvPicPr>
          <p:nvPr/>
        </p:nvPicPr>
        <p:blipFill>
          <a:blip r:embed="rId3"/>
          <a:stretch>
            <a:fillRect/>
          </a:stretch>
        </p:blipFill>
        <p:spPr>
          <a:xfrm>
            <a:off x="4517923" y="2184102"/>
            <a:ext cx="1190791" cy="1343212"/>
          </a:xfrm>
          <a:prstGeom prst="round2DiagRect">
            <a:avLst/>
          </a:prstGeom>
        </p:spPr>
      </p:pic>
      <p:sp>
        <p:nvSpPr>
          <p:cNvPr id="11" name="TextBox 10">
            <a:extLst>
              <a:ext uri="{FF2B5EF4-FFF2-40B4-BE49-F238E27FC236}">
                <a16:creationId xmlns:a16="http://schemas.microsoft.com/office/drawing/2014/main" id="{451419CB-4BD1-0B69-C909-2D1F4DB02BC8}"/>
              </a:ext>
            </a:extLst>
          </p:cNvPr>
          <p:cNvSpPr txBox="1"/>
          <p:nvPr/>
        </p:nvSpPr>
        <p:spPr>
          <a:xfrm>
            <a:off x="5857714" y="2201884"/>
            <a:ext cx="1433598" cy="338554"/>
          </a:xfrm>
          <a:prstGeom prst="rect">
            <a:avLst/>
          </a:prstGeom>
          <a:noFill/>
        </p:spPr>
        <p:txBody>
          <a:bodyPr wrap="none" rtlCol="0">
            <a:spAutoFit/>
          </a:bodyPr>
          <a:lstStyle/>
          <a:p>
            <a:r>
              <a:rPr lang="en-GB" sz="1600" b="1"/>
              <a:t>Andrew Scott</a:t>
            </a:r>
          </a:p>
        </p:txBody>
      </p:sp>
      <p:sp>
        <p:nvSpPr>
          <p:cNvPr id="12" name="TextBox 11">
            <a:extLst>
              <a:ext uri="{FF2B5EF4-FFF2-40B4-BE49-F238E27FC236}">
                <a16:creationId xmlns:a16="http://schemas.microsoft.com/office/drawing/2014/main" id="{0E1B8588-1629-0A56-46D8-34BF9C7C04B3}"/>
              </a:ext>
            </a:extLst>
          </p:cNvPr>
          <p:cNvSpPr txBox="1"/>
          <p:nvPr/>
        </p:nvSpPr>
        <p:spPr>
          <a:xfrm>
            <a:off x="5857715" y="2450323"/>
            <a:ext cx="2108272" cy="461665"/>
          </a:xfrm>
          <a:prstGeom prst="rect">
            <a:avLst/>
          </a:prstGeom>
          <a:noFill/>
        </p:spPr>
        <p:txBody>
          <a:bodyPr wrap="square" rtlCol="0">
            <a:spAutoFit/>
          </a:bodyPr>
          <a:lstStyle/>
          <a:p>
            <a:r>
              <a:rPr lang="en-GB" sz="1200" b="1"/>
              <a:t>Director of Customer Service</a:t>
            </a:r>
          </a:p>
        </p:txBody>
      </p:sp>
      <p:sp>
        <p:nvSpPr>
          <p:cNvPr id="14" name="TextBox 13">
            <a:extLst>
              <a:ext uri="{FF2B5EF4-FFF2-40B4-BE49-F238E27FC236}">
                <a16:creationId xmlns:a16="http://schemas.microsoft.com/office/drawing/2014/main" id="{0F5FB5FE-D6BF-D346-A016-5FBF8AA53B89}"/>
              </a:ext>
            </a:extLst>
          </p:cNvPr>
          <p:cNvSpPr txBox="1"/>
          <p:nvPr/>
        </p:nvSpPr>
        <p:spPr>
          <a:xfrm>
            <a:off x="5854669" y="3043821"/>
            <a:ext cx="1967368" cy="276999"/>
          </a:xfrm>
          <a:prstGeom prst="rect">
            <a:avLst/>
          </a:prstGeom>
          <a:noFill/>
        </p:spPr>
        <p:txBody>
          <a:bodyPr wrap="square" rtlCol="0">
            <a:spAutoFit/>
          </a:bodyPr>
          <a:lstStyle/>
          <a:p>
            <a:r>
              <a:rPr lang="en-GB" sz="1200">
                <a:solidFill>
                  <a:schemeClr val="accent1">
                    <a:lumMod val="75000"/>
                  </a:schemeClr>
                </a:solidFill>
              </a:rPr>
              <a:t>andrew.m.scott@sse.com</a:t>
            </a:r>
          </a:p>
        </p:txBody>
      </p:sp>
      <p:sp>
        <p:nvSpPr>
          <p:cNvPr id="19" name="TextBox 18">
            <a:extLst>
              <a:ext uri="{FF2B5EF4-FFF2-40B4-BE49-F238E27FC236}">
                <a16:creationId xmlns:a16="http://schemas.microsoft.com/office/drawing/2014/main" id="{2EA429BF-CD3E-5931-761D-E6EEDE7E2E7E}"/>
              </a:ext>
            </a:extLst>
          </p:cNvPr>
          <p:cNvSpPr txBox="1"/>
          <p:nvPr/>
        </p:nvSpPr>
        <p:spPr>
          <a:xfrm>
            <a:off x="3889104" y="5399164"/>
            <a:ext cx="1754013" cy="338554"/>
          </a:xfrm>
          <a:prstGeom prst="rect">
            <a:avLst/>
          </a:prstGeom>
          <a:noFill/>
        </p:spPr>
        <p:txBody>
          <a:bodyPr wrap="square" rtlCol="0">
            <a:spAutoFit/>
          </a:bodyPr>
          <a:lstStyle/>
          <a:p>
            <a:pPr algn="ctr"/>
            <a:r>
              <a:rPr lang="en-GB" sz="1600" b="1" dirty="0"/>
              <a:t>Andrew Bailey</a:t>
            </a:r>
          </a:p>
        </p:txBody>
      </p:sp>
      <p:sp>
        <p:nvSpPr>
          <p:cNvPr id="20" name="TextBox 19">
            <a:extLst>
              <a:ext uri="{FF2B5EF4-FFF2-40B4-BE49-F238E27FC236}">
                <a16:creationId xmlns:a16="http://schemas.microsoft.com/office/drawing/2014/main" id="{F4AFBE79-1EC7-B87A-772A-02CAF57CB5B6}"/>
              </a:ext>
            </a:extLst>
          </p:cNvPr>
          <p:cNvSpPr txBox="1"/>
          <p:nvPr/>
        </p:nvSpPr>
        <p:spPr>
          <a:xfrm>
            <a:off x="3839904" y="5680596"/>
            <a:ext cx="2253521" cy="461665"/>
          </a:xfrm>
          <a:prstGeom prst="rect">
            <a:avLst/>
          </a:prstGeom>
          <a:noFill/>
        </p:spPr>
        <p:txBody>
          <a:bodyPr wrap="square" rtlCol="0">
            <a:spAutoFit/>
          </a:bodyPr>
          <a:lstStyle/>
          <a:p>
            <a:pPr algn="ctr"/>
            <a:r>
              <a:rPr lang="en-GB" sz="1200" b="1" dirty="0"/>
              <a:t>Head of Customer Service Strategy &amp; Vulnerability</a:t>
            </a:r>
          </a:p>
        </p:txBody>
      </p:sp>
      <p:sp>
        <p:nvSpPr>
          <p:cNvPr id="21" name="TextBox 20">
            <a:extLst>
              <a:ext uri="{FF2B5EF4-FFF2-40B4-BE49-F238E27FC236}">
                <a16:creationId xmlns:a16="http://schemas.microsoft.com/office/drawing/2014/main" id="{59B94D6E-4DE5-8A4F-8CEE-44C82BC1E30F}"/>
              </a:ext>
            </a:extLst>
          </p:cNvPr>
          <p:cNvSpPr txBox="1"/>
          <p:nvPr/>
        </p:nvSpPr>
        <p:spPr>
          <a:xfrm>
            <a:off x="3758885" y="6257264"/>
            <a:ext cx="2510309" cy="276999"/>
          </a:xfrm>
          <a:prstGeom prst="rect">
            <a:avLst/>
          </a:prstGeom>
          <a:noFill/>
        </p:spPr>
        <p:txBody>
          <a:bodyPr wrap="square" rtlCol="0">
            <a:spAutoFit/>
          </a:bodyPr>
          <a:lstStyle/>
          <a:p>
            <a:pPr algn="ctr"/>
            <a:r>
              <a:rPr lang="en-GB" sz="1200" dirty="0">
                <a:solidFill>
                  <a:schemeClr val="accent1">
                    <a:lumMod val="75000"/>
                  </a:schemeClr>
                </a:solidFill>
              </a:rPr>
              <a:t>andrew.bailey2@sse.com</a:t>
            </a:r>
          </a:p>
        </p:txBody>
      </p:sp>
      <p:sp>
        <p:nvSpPr>
          <p:cNvPr id="23" name="TextBox 22">
            <a:extLst>
              <a:ext uri="{FF2B5EF4-FFF2-40B4-BE49-F238E27FC236}">
                <a16:creationId xmlns:a16="http://schemas.microsoft.com/office/drawing/2014/main" id="{2CA9D7F7-09EF-50A2-A36F-E3D12E1F0115}"/>
              </a:ext>
            </a:extLst>
          </p:cNvPr>
          <p:cNvSpPr txBox="1"/>
          <p:nvPr/>
        </p:nvSpPr>
        <p:spPr>
          <a:xfrm>
            <a:off x="5778771" y="3810556"/>
            <a:ext cx="1754013" cy="338554"/>
          </a:xfrm>
          <a:prstGeom prst="rect">
            <a:avLst/>
          </a:prstGeom>
          <a:noFill/>
        </p:spPr>
        <p:txBody>
          <a:bodyPr wrap="square" rtlCol="0">
            <a:spAutoFit/>
          </a:bodyPr>
          <a:lstStyle/>
          <a:p>
            <a:pPr algn="ctr"/>
            <a:r>
              <a:rPr lang="en-GB" sz="1600" b="1" dirty="0"/>
              <a:t>Barry Will</a:t>
            </a:r>
          </a:p>
        </p:txBody>
      </p:sp>
      <p:sp>
        <p:nvSpPr>
          <p:cNvPr id="24" name="TextBox 23">
            <a:extLst>
              <a:ext uri="{FF2B5EF4-FFF2-40B4-BE49-F238E27FC236}">
                <a16:creationId xmlns:a16="http://schemas.microsoft.com/office/drawing/2014/main" id="{A165E4A1-FCCA-7AEF-3FB8-5FBE43105B0A}"/>
              </a:ext>
            </a:extLst>
          </p:cNvPr>
          <p:cNvSpPr txBox="1"/>
          <p:nvPr/>
        </p:nvSpPr>
        <p:spPr>
          <a:xfrm>
            <a:off x="5695098" y="4099331"/>
            <a:ext cx="2253521" cy="461665"/>
          </a:xfrm>
          <a:prstGeom prst="rect">
            <a:avLst/>
          </a:prstGeom>
          <a:noFill/>
        </p:spPr>
        <p:txBody>
          <a:bodyPr wrap="square" rtlCol="0">
            <a:spAutoFit/>
          </a:bodyPr>
          <a:lstStyle/>
          <a:p>
            <a:pPr algn="ctr"/>
            <a:r>
              <a:rPr lang="en-GB" sz="1200" b="1" dirty="0"/>
              <a:t>Head of Connections Design &amp; Quotation (North))</a:t>
            </a:r>
          </a:p>
        </p:txBody>
      </p:sp>
      <p:sp>
        <p:nvSpPr>
          <p:cNvPr id="25" name="TextBox 24">
            <a:extLst>
              <a:ext uri="{FF2B5EF4-FFF2-40B4-BE49-F238E27FC236}">
                <a16:creationId xmlns:a16="http://schemas.microsoft.com/office/drawing/2014/main" id="{C770A973-41A5-0605-0541-074CB7E9C11D}"/>
              </a:ext>
            </a:extLst>
          </p:cNvPr>
          <p:cNvSpPr txBox="1"/>
          <p:nvPr/>
        </p:nvSpPr>
        <p:spPr>
          <a:xfrm>
            <a:off x="5541167" y="4495472"/>
            <a:ext cx="2510309" cy="276999"/>
          </a:xfrm>
          <a:prstGeom prst="rect">
            <a:avLst/>
          </a:prstGeom>
          <a:noFill/>
        </p:spPr>
        <p:txBody>
          <a:bodyPr wrap="square" rtlCol="0">
            <a:spAutoFit/>
          </a:bodyPr>
          <a:lstStyle/>
          <a:p>
            <a:pPr algn="ctr"/>
            <a:r>
              <a:rPr lang="en-GB" sz="1200" dirty="0">
                <a:solidFill>
                  <a:schemeClr val="accent1">
                    <a:lumMod val="75000"/>
                  </a:schemeClr>
                </a:solidFill>
              </a:rPr>
              <a:t>barry.will@sse.com</a:t>
            </a:r>
          </a:p>
        </p:txBody>
      </p:sp>
      <p:sp>
        <p:nvSpPr>
          <p:cNvPr id="26" name="TextBox 25">
            <a:extLst>
              <a:ext uri="{FF2B5EF4-FFF2-40B4-BE49-F238E27FC236}">
                <a16:creationId xmlns:a16="http://schemas.microsoft.com/office/drawing/2014/main" id="{19ACE4A9-81E9-C29E-4F3A-39CC152582D3}"/>
              </a:ext>
            </a:extLst>
          </p:cNvPr>
          <p:cNvSpPr txBox="1"/>
          <p:nvPr/>
        </p:nvSpPr>
        <p:spPr>
          <a:xfrm>
            <a:off x="5488429" y="4779833"/>
            <a:ext cx="2510309" cy="276999"/>
          </a:xfrm>
          <a:prstGeom prst="rect">
            <a:avLst/>
          </a:prstGeom>
          <a:noFill/>
        </p:spPr>
        <p:txBody>
          <a:bodyPr wrap="square" rtlCol="0">
            <a:spAutoFit/>
          </a:bodyPr>
          <a:lstStyle/>
          <a:p>
            <a:pPr algn="ctr"/>
            <a:r>
              <a:rPr lang="en-GB" sz="1200" dirty="0">
                <a:solidFill>
                  <a:srgbClr val="265B7D"/>
                </a:solidFill>
              </a:rPr>
              <a:t>07767 852098</a:t>
            </a:r>
          </a:p>
        </p:txBody>
      </p:sp>
      <p:sp>
        <p:nvSpPr>
          <p:cNvPr id="29" name="TextBox 28">
            <a:extLst>
              <a:ext uri="{FF2B5EF4-FFF2-40B4-BE49-F238E27FC236}">
                <a16:creationId xmlns:a16="http://schemas.microsoft.com/office/drawing/2014/main" id="{702668A3-48E6-DA24-C517-AA5036F8C97A}"/>
              </a:ext>
            </a:extLst>
          </p:cNvPr>
          <p:cNvSpPr txBox="1"/>
          <p:nvPr/>
        </p:nvSpPr>
        <p:spPr>
          <a:xfrm>
            <a:off x="10115646" y="3854120"/>
            <a:ext cx="1694614" cy="338554"/>
          </a:xfrm>
          <a:prstGeom prst="rect">
            <a:avLst/>
          </a:prstGeom>
          <a:noFill/>
        </p:spPr>
        <p:txBody>
          <a:bodyPr wrap="square" rtlCol="0">
            <a:spAutoFit/>
          </a:bodyPr>
          <a:lstStyle/>
          <a:p>
            <a:pPr algn="ctr"/>
            <a:r>
              <a:rPr lang="en-GB" sz="1600" b="1" dirty="0"/>
              <a:t>Hayley Joynson</a:t>
            </a:r>
          </a:p>
        </p:txBody>
      </p:sp>
      <p:sp>
        <p:nvSpPr>
          <p:cNvPr id="31" name="TextBox 30">
            <a:extLst>
              <a:ext uri="{FF2B5EF4-FFF2-40B4-BE49-F238E27FC236}">
                <a16:creationId xmlns:a16="http://schemas.microsoft.com/office/drawing/2014/main" id="{1544ED0A-153F-E055-E5B7-9B3318A3568F}"/>
              </a:ext>
            </a:extLst>
          </p:cNvPr>
          <p:cNvSpPr txBox="1"/>
          <p:nvPr/>
        </p:nvSpPr>
        <p:spPr>
          <a:xfrm>
            <a:off x="9988706" y="4149110"/>
            <a:ext cx="1851657" cy="646331"/>
          </a:xfrm>
          <a:prstGeom prst="rect">
            <a:avLst/>
          </a:prstGeom>
          <a:noFill/>
        </p:spPr>
        <p:txBody>
          <a:bodyPr wrap="square" rtlCol="0">
            <a:spAutoFit/>
          </a:bodyPr>
          <a:lstStyle/>
          <a:p>
            <a:pPr algn="ctr"/>
            <a:r>
              <a:rPr lang="en-GB" sz="1200" b="1" dirty="0"/>
              <a:t>Head of Minor Customer </a:t>
            </a:r>
          </a:p>
          <a:p>
            <a:pPr algn="ctr"/>
            <a:r>
              <a:rPr lang="en-GB" sz="1200" b="1" dirty="0"/>
              <a:t>Connections</a:t>
            </a:r>
          </a:p>
        </p:txBody>
      </p:sp>
      <p:sp>
        <p:nvSpPr>
          <p:cNvPr id="38" name="TextBox 37">
            <a:extLst>
              <a:ext uri="{FF2B5EF4-FFF2-40B4-BE49-F238E27FC236}">
                <a16:creationId xmlns:a16="http://schemas.microsoft.com/office/drawing/2014/main" id="{63064D7C-C272-7E24-10DA-0E1D084BE5EA}"/>
              </a:ext>
            </a:extLst>
          </p:cNvPr>
          <p:cNvSpPr txBox="1"/>
          <p:nvPr/>
        </p:nvSpPr>
        <p:spPr>
          <a:xfrm>
            <a:off x="9766702" y="4787450"/>
            <a:ext cx="2425298" cy="276999"/>
          </a:xfrm>
          <a:prstGeom prst="rect">
            <a:avLst/>
          </a:prstGeom>
          <a:noFill/>
        </p:spPr>
        <p:txBody>
          <a:bodyPr wrap="square" rtlCol="0">
            <a:spAutoFit/>
          </a:bodyPr>
          <a:lstStyle/>
          <a:p>
            <a:pPr algn="ctr"/>
            <a:r>
              <a:rPr lang="en-GB" sz="1200" dirty="0">
                <a:solidFill>
                  <a:schemeClr val="accent1">
                    <a:lumMod val="75000"/>
                  </a:schemeClr>
                </a:solidFill>
              </a:rPr>
              <a:t>hayley.joynson@sse.com</a:t>
            </a:r>
          </a:p>
        </p:txBody>
      </p:sp>
      <p:sp>
        <p:nvSpPr>
          <p:cNvPr id="40" name="TextBox 39">
            <a:extLst>
              <a:ext uri="{FF2B5EF4-FFF2-40B4-BE49-F238E27FC236}">
                <a16:creationId xmlns:a16="http://schemas.microsoft.com/office/drawing/2014/main" id="{E052BC71-22A7-1AF1-D9F3-DF88BEBE22E4}"/>
              </a:ext>
            </a:extLst>
          </p:cNvPr>
          <p:cNvSpPr txBox="1"/>
          <p:nvPr/>
        </p:nvSpPr>
        <p:spPr>
          <a:xfrm>
            <a:off x="8439123" y="5431091"/>
            <a:ext cx="1754013" cy="338554"/>
          </a:xfrm>
          <a:prstGeom prst="rect">
            <a:avLst/>
          </a:prstGeom>
          <a:noFill/>
        </p:spPr>
        <p:txBody>
          <a:bodyPr wrap="square" rtlCol="0">
            <a:spAutoFit/>
          </a:bodyPr>
          <a:lstStyle/>
          <a:p>
            <a:pPr algn="ctr"/>
            <a:r>
              <a:rPr lang="en-GB" sz="1600" b="1" dirty="0"/>
              <a:t>Gemma Wilson</a:t>
            </a:r>
          </a:p>
        </p:txBody>
      </p:sp>
      <p:sp>
        <p:nvSpPr>
          <p:cNvPr id="41" name="TextBox 40">
            <a:extLst>
              <a:ext uri="{FF2B5EF4-FFF2-40B4-BE49-F238E27FC236}">
                <a16:creationId xmlns:a16="http://schemas.microsoft.com/office/drawing/2014/main" id="{685544E7-ADD8-3AD0-880E-6FCCB2FF8B0D}"/>
              </a:ext>
            </a:extLst>
          </p:cNvPr>
          <p:cNvSpPr txBox="1"/>
          <p:nvPr/>
        </p:nvSpPr>
        <p:spPr>
          <a:xfrm>
            <a:off x="8439123" y="5694285"/>
            <a:ext cx="2070969" cy="461665"/>
          </a:xfrm>
          <a:prstGeom prst="rect">
            <a:avLst/>
          </a:prstGeom>
          <a:noFill/>
        </p:spPr>
        <p:txBody>
          <a:bodyPr wrap="square" rtlCol="0">
            <a:spAutoFit/>
          </a:bodyPr>
          <a:lstStyle/>
          <a:p>
            <a:pPr algn="ctr"/>
            <a:r>
              <a:rPr lang="en-GB" sz="1200" b="1" dirty="0"/>
              <a:t>Head of Customer Contact Centres</a:t>
            </a:r>
          </a:p>
        </p:txBody>
      </p:sp>
      <p:sp>
        <p:nvSpPr>
          <p:cNvPr id="42" name="TextBox 41">
            <a:extLst>
              <a:ext uri="{FF2B5EF4-FFF2-40B4-BE49-F238E27FC236}">
                <a16:creationId xmlns:a16="http://schemas.microsoft.com/office/drawing/2014/main" id="{BF300CC9-82BA-D2FB-A80E-A4B7C98F9A63}"/>
              </a:ext>
            </a:extLst>
          </p:cNvPr>
          <p:cNvSpPr txBox="1"/>
          <p:nvPr/>
        </p:nvSpPr>
        <p:spPr>
          <a:xfrm>
            <a:off x="8300139" y="6118764"/>
            <a:ext cx="2510309" cy="276999"/>
          </a:xfrm>
          <a:prstGeom prst="rect">
            <a:avLst/>
          </a:prstGeom>
          <a:noFill/>
        </p:spPr>
        <p:txBody>
          <a:bodyPr wrap="square" rtlCol="0">
            <a:spAutoFit/>
          </a:bodyPr>
          <a:lstStyle/>
          <a:p>
            <a:pPr algn="ctr"/>
            <a:r>
              <a:rPr lang="en-GB" sz="1200" dirty="0">
                <a:solidFill>
                  <a:schemeClr val="accent1">
                    <a:lumMod val="75000"/>
                  </a:schemeClr>
                </a:solidFill>
              </a:rPr>
              <a:t>gemma.wilson@sse.com</a:t>
            </a:r>
          </a:p>
        </p:txBody>
      </p:sp>
      <p:sp>
        <p:nvSpPr>
          <p:cNvPr id="43" name="TextBox 42">
            <a:extLst>
              <a:ext uri="{FF2B5EF4-FFF2-40B4-BE49-F238E27FC236}">
                <a16:creationId xmlns:a16="http://schemas.microsoft.com/office/drawing/2014/main" id="{B43E62C0-8892-601E-4C03-582FD50A0516}"/>
              </a:ext>
            </a:extLst>
          </p:cNvPr>
          <p:cNvSpPr txBox="1"/>
          <p:nvPr/>
        </p:nvSpPr>
        <p:spPr>
          <a:xfrm>
            <a:off x="8197301" y="6379846"/>
            <a:ext cx="2510309" cy="276999"/>
          </a:xfrm>
          <a:prstGeom prst="rect">
            <a:avLst/>
          </a:prstGeom>
          <a:noFill/>
        </p:spPr>
        <p:txBody>
          <a:bodyPr wrap="square" rtlCol="0">
            <a:spAutoFit/>
          </a:bodyPr>
          <a:lstStyle/>
          <a:p>
            <a:pPr algn="ctr"/>
            <a:r>
              <a:rPr lang="en-GB" sz="1200" dirty="0">
                <a:solidFill>
                  <a:schemeClr val="accent1">
                    <a:lumMod val="75000"/>
                  </a:schemeClr>
                </a:solidFill>
              </a:rPr>
              <a:t>07919 907484</a:t>
            </a:r>
          </a:p>
        </p:txBody>
      </p:sp>
      <p:sp>
        <p:nvSpPr>
          <p:cNvPr id="27" name="TextBox 26">
            <a:extLst>
              <a:ext uri="{FF2B5EF4-FFF2-40B4-BE49-F238E27FC236}">
                <a16:creationId xmlns:a16="http://schemas.microsoft.com/office/drawing/2014/main" id="{48BDF61B-C287-0F02-4E95-665BCE595F78}"/>
              </a:ext>
            </a:extLst>
          </p:cNvPr>
          <p:cNvSpPr txBox="1"/>
          <p:nvPr/>
        </p:nvSpPr>
        <p:spPr>
          <a:xfrm>
            <a:off x="1766209" y="3862063"/>
            <a:ext cx="1754013" cy="338554"/>
          </a:xfrm>
          <a:prstGeom prst="rect">
            <a:avLst/>
          </a:prstGeom>
          <a:noFill/>
        </p:spPr>
        <p:txBody>
          <a:bodyPr wrap="square" rtlCol="0">
            <a:spAutoFit/>
          </a:bodyPr>
          <a:lstStyle/>
          <a:p>
            <a:pPr algn="ctr"/>
            <a:r>
              <a:rPr lang="en-GB" sz="1600" b="1" dirty="0"/>
              <a:t>Mark Askew</a:t>
            </a:r>
          </a:p>
        </p:txBody>
      </p:sp>
      <p:sp>
        <p:nvSpPr>
          <p:cNvPr id="52" name="TextBox 51">
            <a:extLst>
              <a:ext uri="{FF2B5EF4-FFF2-40B4-BE49-F238E27FC236}">
                <a16:creationId xmlns:a16="http://schemas.microsoft.com/office/drawing/2014/main" id="{B8F8A732-5C92-57AE-6D4B-185C4E3CB745}"/>
              </a:ext>
            </a:extLst>
          </p:cNvPr>
          <p:cNvSpPr txBox="1"/>
          <p:nvPr/>
        </p:nvSpPr>
        <p:spPr>
          <a:xfrm>
            <a:off x="1393532" y="4141119"/>
            <a:ext cx="2587298" cy="646331"/>
          </a:xfrm>
          <a:prstGeom prst="rect">
            <a:avLst/>
          </a:prstGeom>
          <a:noFill/>
        </p:spPr>
        <p:txBody>
          <a:bodyPr wrap="square" rtlCol="0">
            <a:spAutoFit/>
          </a:bodyPr>
          <a:lstStyle/>
          <a:p>
            <a:pPr algn="ctr"/>
            <a:r>
              <a:rPr lang="en-GB" sz="1200" b="1" dirty="0"/>
              <a:t>Head of </a:t>
            </a:r>
          </a:p>
          <a:p>
            <a:pPr algn="ctr"/>
            <a:r>
              <a:rPr lang="en-GB" sz="1200" b="1" dirty="0"/>
              <a:t>Connections, Policy &amp; Performance</a:t>
            </a:r>
          </a:p>
        </p:txBody>
      </p:sp>
      <p:sp>
        <p:nvSpPr>
          <p:cNvPr id="53" name="TextBox 52">
            <a:extLst>
              <a:ext uri="{FF2B5EF4-FFF2-40B4-BE49-F238E27FC236}">
                <a16:creationId xmlns:a16="http://schemas.microsoft.com/office/drawing/2014/main" id="{2AC39FC2-731D-6DA8-0F73-0E7B1CF09840}"/>
              </a:ext>
            </a:extLst>
          </p:cNvPr>
          <p:cNvSpPr txBox="1"/>
          <p:nvPr/>
        </p:nvSpPr>
        <p:spPr>
          <a:xfrm>
            <a:off x="1478145" y="4803381"/>
            <a:ext cx="2510309" cy="276999"/>
          </a:xfrm>
          <a:prstGeom prst="rect">
            <a:avLst/>
          </a:prstGeom>
          <a:noFill/>
        </p:spPr>
        <p:txBody>
          <a:bodyPr wrap="square" rtlCol="0">
            <a:spAutoFit/>
          </a:bodyPr>
          <a:lstStyle/>
          <a:p>
            <a:pPr algn="ctr"/>
            <a:r>
              <a:rPr lang="en-GB" sz="1200" dirty="0">
                <a:solidFill>
                  <a:schemeClr val="accent1">
                    <a:lumMod val="75000"/>
                  </a:schemeClr>
                </a:solidFill>
              </a:rPr>
              <a:t>mark.askew@sse.com</a:t>
            </a:r>
          </a:p>
        </p:txBody>
      </p:sp>
      <p:pic>
        <p:nvPicPr>
          <p:cNvPr id="58" name="Picture 57">
            <a:extLst>
              <a:ext uri="{FF2B5EF4-FFF2-40B4-BE49-F238E27FC236}">
                <a16:creationId xmlns:a16="http://schemas.microsoft.com/office/drawing/2014/main" id="{8C07254D-D81D-F33D-CEB1-3478082B3680}"/>
              </a:ext>
            </a:extLst>
          </p:cNvPr>
          <p:cNvPicPr>
            <a:picLocks noChangeAspect="1"/>
          </p:cNvPicPr>
          <p:nvPr/>
        </p:nvPicPr>
        <p:blipFill>
          <a:blip r:embed="rId4"/>
          <a:stretch>
            <a:fillRect/>
          </a:stretch>
        </p:blipFill>
        <p:spPr>
          <a:xfrm>
            <a:off x="2943540" y="5404747"/>
            <a:ext cx="1044914" cy="1288389"/>
          </a:xfrm>
          <a:prstGeom prst="round2DiagRect">
            <a:avLst/>
          </a:prstGeom>
        </p:spPr>
      </p:pic>
      <p:pic>
        <p:nvPicPr>
          <p:cNvPr id="64" name="Picture 63">
            <a:extLst>
              <a:ext uri="{FF2B5EF4-FFF2-40B4-BE49-F238E27FC236}">
                <a16:creationId xmlns:a16="http://schemas.microsoft.com/office/drawing/2014/main" id="{B276F85E-E0C6-792C-9651-C9C758560134}"/>
              </a:ext>
            </a:extLst>
          </p:cNvPr>
          <p:cNvPicPr>
            <a:picLocks noChangeAspect="1"/>
          </p:cNvPicPr>
          <p:nvPr/>
        </p:nvPicPr>
        <p:blipFill>
          <a:blip r:embed="rId5"/>
          <a:stretch>
            <a:fillRect/>
          </a:stretch>
        </p:blipFill>
        <p:spPr>
          <a:xfrm>
            <a:off x="691192" y="3796846"/>
            <a:ext cx="1044914" cy="1267603"/>
          </a:xfrm>
          <a:prstGeom prst="round2DiagRect">
            <a:avLst/>
          </a:prstGeom>
        </p:spPr>
      </p:pic>
      <p:pic>
        <p:nvPicPr>
          <p:cNvPr id="66" name="Picture 65">
            <a:extLst>
              <a:ext uri="{FF2B5EF4-FFF2-40B4-BE49-F238E27FC236}">
                <a16:creationId xmlns:a16="http://schemas.microsoft.com/office/drawing/2014/main" id="{0224FCCE-06B4-C521-4D34-F244A85806A8}"/>
              </a:ext>
            </a:extLst>
          </p:cNvPr>
          <p:cNvPicPr>
            <a:picLocks noChangeAspect="1"/>
          </p:cNvPicPr>
          <p:nvPr/>
        </p:nvPicPr>
        <p:blipFill>
          <a:blip r:embed="rId6"/>
          <a:stretch>
            <a:fillRect/>
          </a:stretch>
        </p:blipFill>
        <p:spPr>
          <a:xfrm>
            <a:off x="8719570" y="3720008"/>
            <a:ext cx="1083129" cy="1285584"/>
          </a:xfrm>
          <a:prstGeom prst="round2DiagRect">
            <a:avLst/>
          </a:prstGeom>
        </p:spPr>
      </p:pic>
      <p:pic>
        <p:nvPicPr>
          <p:cNvPr id="68" name="Picture 67">
            <a:extLst>
              <a:ext uri="{FF2B5EF4-FFF2-40B4-BE49-F238E27FC236}">
                <a16:creationId xmlns:a16="http://schemas.microsoft.com/office/drawing/2014/main" id="{8D86FA22-6BE1-AA1B-E945-AC66204A0374}"/>
              </a:ext>
            </a:extLst>
          </p:cNvPr>
          <p:cNvPicPr>
            <a:picLocks noChangeAspect="1"/>
          </p:cNvPicPr>
          <p:nvPr/>
        </p:nvPicPr>
        <p:blipFill>
          <a:blip r:embed="rId7"/>
          <a:stretch>
            <a:fillRect/>
          </a:stretch>
        </p:blipFill>
        <p:spPr>
          <a:xfrm>
            <a:off x="7155294" y="5419228"/>
            <a:ext cx="1098967" cy="1308293"/>
          </a:xfrm>
          <a:prstGeom prst="round2DiagRect">
            <a:avLst/>
          </a:prstGeom>
        </p:spPr>
      </p:pic>
      <p:pic>
        <p:nvPicPr>
          <p:cNvPr id="6" name="Picture 5">
            <a:extLst>
              <a:ext uri="{FF2B5EF4-FFF2-40B4-BE49-F238E27FC236}">
                <a16:creationId xmlns:a16="http://schemas.microsoft.com/office/drawing/2014/main" id="{DCF0F417-3B41-B86D-C899-D967DAF5636B}"/>
              </a:ext>
            </a:extLst>
          </p:cNvPr>
          <p:cNvPicPr>
            <a:picLocks noChangeAspect="1"/>
          </p:cNvPicPr>
          <p:nvPr/>
        </p:nvPicPr>
        <p:blipFill>
          <a:blip r:embed="rId8"/>
          <a:stretch>
            <a:fillRect/>
          </a:stretch>
        </p:blipFill>
        <p:spPr>
          <a:xfrm>
            <a:off x="4553181" y="3797745"/>
            <a:ext cx="1056355" cy="1236160"/>
          </a:xfrm>
          <a:prstGeom prst="rect">
            <a:avLst/>
          </a:prstGeom>
        </p:spPr>
      </p:pic>
      <p:pic>
        <p:nvPicPr>
          <p:cNvPr id="18" name="Picture 17">
            <a:extLst>
              <a:ext uri="{FF2B5EF4-FFF2-40B4-BE49-F238E27FC236}">
                <a16:creationId xmlns:a16="http://schemas.microsoft.com/office/drawing/2014/main" id="{E9592F56-6795-08EF-4895-DA559B213A31}"/>
              </a:ext>
            </a:extLst>
          </p:cNvPr>
          <p:cNvPicPr>
            <a:picLocks noChangeAspect="1"/>
          </p:cNvPicPr>
          <p:nvPr/>
        </p:nvPicPr>
        <p:blipFill>
          <a:blip r:embed="rId9"/>
          <a:stretch>
            <a:fillRect/>
          </a:stretch>
        </p:blipFill>
        <p:spPr>
          <a:xfrm>
            <a:off x="122082" y="15771"/>
            <a:ext cx="6057900" cy="1257300"/>
          </a:xfrm>
          <a:prstGeom prst="rect">
            <a:avLst/>
          </a:prstGeom>
        </p:spPr>
      </p:pic>
    </p:spTree>
    <p:extLst>
      <p:ext uri="{BB962C8B-B14F-4D97-AF65-F5344CB8AC3E}">
        <p14:creationId xmlns:p14="http://schemas.microsoft.com/office/powerpoint/2010/main" val="86339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15</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56047" y="0"/>
            <a:ext cx="4964348"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Compliments &amp; Complaints</a:t>
            </a:r>
          </a:p>
        </p:txBody>
      </p:sp>
      <p:sp>
        <p:nvSpPr>
          <p:cNvPr id="3" name="TextBox 2">
            <a:extLst>
              <a:ext uri="{FF2B5EF4-FFF2-40B4-BE49-F238E27FC236}">
                <a16:creationId xmlns:a16="http://schemas.microsoft.com/office/drawing/2014/main" id="{AE962E6C-E9A9-44D8-16D7-308633C96EC4}"/>
              </a:ext>
            </a:extLst>
          </p:cNvPr>
          <p:cNvSpPr txBox="1"/>
          <p:nvPr/>
        </p:nvSpPr>
        <p:spPr>
          <a:xfrm>
            <a:off x="7568657" y="563357"/>
            <a:ext cx="8463062" cy="338554"/>
          </a:xfrm>
          <a:prstGeom prst="rect">
            <a:avLst/>
          </a:prstGeom>
          <a:noFill/>
        </p:spPr>
        <p:txBody>
          <a:bodyPr wrap="square">
            <a:spAutoFit/>
          </a:bodyPr>
          <a:lstStyle/>
          <a:p>
            <a:r>
              <a:rPr lang="en-GB" sz="1600" b="1">
                <a:solidFill>
                  <a:schemeClr val="bg1"/>
                </a:solidFill>
              </a:rPr>
              <a:t>Engage with us</a:t>
            </a:r>
          </a:p>
        </p:txBody>
      </p:sp>
      <p:sp>
        <p:nvSpPr>
          <p:cNvPr id="7" name="TextBox 6">
            <a:extLst>
              <a:ext uri="{FF2B5EF4-FFF2-40B4-BE49-F238E27FC236}">
                <a16:creationId xmlns:a16="http://schemas.microsoft.com/office/drawing/2014/main" id="{1BF4BEB0-D011-7B80-9B50-D422ED104291}"/>
              </a:ext>
            </a:extLst>
          </p:cNvPr>
          <p:cNvSpPr txBox="1"/>
          <p:nvPr/>
        </p:nvSpPr>
        <p:spPr>
          <a:xfrm>
            <a:off x="7568657" y="988944"/>
            <a:ext cx="3998966" cy="830997"/>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Sign up to our Connections mailing list</a:t>
            </a:r>
          </a:p>
          <a:p>
            <a:pPr marL="285750" indent="-285750">
              <a:buFont typeface="Wingdings" panose="05000000000000000000" pitchFamily="2" charset="2"/>
              <a:buChar char="§"/>
            </a:pPr>
            <a:r>
              <a:rPr lang="en-GB" sz="1200">
                <a:solidFill>
                  <a:schemeClr val="bg1"/>
                </a:solidFill>
              </a:rPr>
              <a:t>View our event calendar  </a:t>
            </a:r>
          </a:p>
          <a:p>
            <a:pPr marL="285750" indent="-285750">
              <a:buFont typeface="Wingdings" panose="05000000000000000000" pitchFamily="2" charset="2"/>
              <a:buChar char="§"/>
            </a:pPr>
            <a:r>
              <a:rPr lang="en-GB" sz="1200">
                <a:solidFill>
                  <a:schemeClr val="bg1"/>
                </a:solidFill>
              </a:rPr>
              <a:t>Read our regulatory ICE submissions   </a:t>
            </a:r>
          </a:p>
          <a:p>
            <a:pPr marL="285750" indent="-285750">
              <a:buFont typeface="Wingdings" panose="05000000000000000000" pitchFamily="2" charset="2"/>
              <a:buChar char="§"/>
            </a:pPr>
            <a:r>
              <a:rPr lang="en-GB" sz="1200">
                <a:solidFill>
                  <a:schemeClr val="bg1"/>
                </a:solidFill>
              </a:rPr>
              <a:t>Visit our Webpage </a:t>
            </a:r>
          </a:p>
        </p:txBody>
      </p:sp>
      <p:sp>
        <p:nvSpPr>
          <p:cNvPr id="8" name="TextBox 7">
            <a:extLst>
              <a:ext uri="{FF2B5EF4-FFF2-40B4-BE49-F238E27FC236}">
                <a16:creationId xmlns:a16="http://schemas.microsoft.com/office/drawing/2014/main" id="{A5B1EF9D-A288-1A71-EDF0-FE78A1ED1D16}"/>
              </a:ext>
            </a:extLst>
          </p:cNvPr>
          <p:cNvSpPr txBox="1"/>
          <p:nvPr/>
        </p:nvSpPr>
        <p:spPr>
          <a:xfrm>
            <a:off x="7568657" y="2130551"/>
            <a:ext cx="8463062" cy="338554"/>
          </a:xfrm>
          <a:prstGeom prst="rect">
            <a:avLst/>
          </a:prstGeom>
          <a:noFill/>
        </p:spPr>
        <p:txBody>
          <a:bodyPr wrap="square">
            <a:spAutoFit/>
          </a:bodyPr>
          <a:lstStyle/>
          <a:p>
            <a:r>
              <a:rPr lang="en-GB" sz="1600" b="1">
                <a:solidFill>
                  <a:schemeClr val="bg1"/>
                </a:solidFill>
              </a:rPr>
              <a:t>Engage with us on social media</a:t>
            </a:r>
          </a:p>
        </p:txBody>
      </p:sp>
      <p:pic>
        <p:nvPicPr>
          <p:cNvPr id="14" name="Picture 13">
            <a:extLst>
              <a:ext uri="{FF2B5EF4-FFF2-40B4-BE49-F238E27FC236}">
                <a16:creationId xmlns:a16="http://schemas.microsoft.com/office/drawing/2014/main" id="{F4C29C4D-186A-83FE-64C3-33D29F56EA93}"/>
              </a:ext>
            </a:extLst>
          </p:cNvPr>
          <p:cNvPicPr>
            <a:picLocks noChangeAspect="1"/>
          </p:cNvPicPr>
          <p:nvPr/>
        </p:nvPicPr>
        <p:blipFill>
          <a:blip r:embed="rId4"/>
          <a:stretch>
            <a:fillRect/>
          </a:stretch>
        </p:blipFill>
        <p:spPr>
          <a:xfrm>
            <a:off x="7651556" y="2597884"/>
            <a:ext cx="604899" cy="549908"/>
          </a:xfrm>
          <a:prstGeom prst="rect">
            <a:avLst/>
          </a:prstGeom>
        </p:spPr>
      </p:pic>
      <p:pic>
        <p:nvPicPr>
          <p:cNvPr id="31" name="Picture 30">
            <a:extLst>
              <a:ext uri="{FF2B5EF4-FFF2-40B4-BE49-F238E27FC236}">
                <a16:creationId xmlns:a16="http://schemas.microsoft.com/office/drawing/2014/main" id="{C83D744E-701D-7FE5-1ED5-D6D6C876DDEA}"/>
              </a:ext>
            </a:extLst>
          </p:cNvPr>
          <p:cNvPicPr>
            <a:picLocks noChangeAspect="1"/>
          </p:cNvPicPr>
          <p:nvPr/>
        </p:nvPicPr>
        <p:blipFill>
          <a:blip r:embed="rId5"/>
          <a:srcRect l="13857"/>
          <a:stretch/>
        </p:blipFill>
        <p:spPr>
          <a:xfrm>
            <a:off x="7691794" y="3161385"/>
            <a:ext cx="521081" cy="490641"/>
          </a:xfrm>
          <a:prstGeom prst="rect">
            <a:avLst/>
          </a:prstGeom>
        </p:spPr>
      </p:pic>
      <p:pic>
        <p:nvPicPr>
          <p:cNvPr id="33" name="Picture 32">
            <a:extLst>
              <a:ext uri="{FF2B5EF4-FFF2-40B4-BE49-F238E27FC236}">
                <a16:creationId xmlns:a16="http://schemas.microsoft.com/office/drawing/2014/main" id="{6DED27F7-3BD3-AE34-31A1-EA7730E68647}"/>
              </a:ext>
            </a:extLst>
          </p:cNvPr>
          <p:cNvPicPr>
            <a:picLocks noChangeAspect="1"/>
          </p:cNvPicPr>
          <p:nvPr/>
        </p:nvPicPr>
        <p:blipFill>
          <a:blip r:embed="rId6"/>
          <a:stretch>
            <a:fillRect/>
          </a:stretch>
        </p:blipFill>
        <p:spPr>
          <a:xfrm>
            <a:off x="7658853" y="3666732"/>
            <a:ext cx="521081" cy="527761"/>
          </a:xfrm>
          <a:prstGeom prst="rect">
            <a:avLst/>
          </a:prstGeom>
        </p:spPr>
      </p:pic>
      <p:pic>
        <p:nvPicPr>
          <p:cNvPr id="35" name="Picture 34">
            <a:extLst>
              <a:ext uri="{FF2B5EF4-FFF2-40B4-BE49-F238E27FC236}">
                <a16:creationId xmlns:a16="http://schemas.microsoft.com/office/drawing/2014/main" id="{63F8ECD4-FA49-6511-64BB-611E01832475}"/>
              </a:ext>
            </a:extLst>
          </p:cNvPr>
          <p:cNvPicPr>
            <a:picLocks noChangeAspect="1"/>
          </p:cNvPicPr>
          <p:nvPr/>
        </p:nvPicPr>
        <p:blipFill>
          <a:blip r:embed="rId7"/>
          <a:stretch>
            <a:fillRect/>
          </a:stretch>
        </p:blipFill>
        <p:spPr>
          <a:xfrm>
            <a:off x="7695584" y="4172911"/>
            <a:ext cx="484350" cy="490641"/>
          </a:xfrm>
          <a:prstGeom prst="rect">
            <a:avLst/>
          </a:prstGeom>
        </p:spPr>
      </p:pic>
      <p:sp>
        <p:nvSpPr>
          <p:cNvPr id="36" name="TextBox 35">
            <a:extLst>
              <a:ext uri="{FF2B5EF4-FFF2-40B4-BE49-F238E27FC236}">
                <a16:creationId xmlns:a16="http://schemas.microsoft.com/office/drawing/2014/main" id="{4DE5E27C-9DF6-E86E-0448-8D2EF194FFF7}"/>
              </a:ext>
            </a:extLst>
          </p:cNvPr>
          <p:cNvSpPr txBox="1"/>
          <p:nvPr/>
        </p:nvSpPr>
        <p:spPr>
          <a:xfrm>
            <a:off x="7568658" y="4878307"/>
            <a:ext cx="3501420" cy="461665"/>
          </a:xfrm>
          <a:prstGeom prst="rect">
            <a:avLst/>
          </a:prstGeom>
          <a:noFill/>
        </p:spPr>
        <p:txBody>
          <a:bodyPr wrap="square" rtlCol="0">
            <a:spAutoFit/>
          </a:bodyPr>
          <a:lstStyle/>
          <a:p>
            <a:r>
              <a:rPr lang="en-GB" sz="1200" dirty="0">
                <a:solidFill>
                  <a:schemeClr val="bg1"/>
                </a:solidFill>
              </a:rPr>
              <a:t>If you have any ideas for improvement </a:t>
            </a:r>
            <a:r>
              <a:rPr lang="en-GB" sz="1200">
                <a:solidFill>
                  <a:schemeClr val="bg1"/>
                </a:solidFill>
              </a:rPr>
              <a:t>of this guide </a:t>
            </a:r>
            <a:r>
              <a:rPr lang="en-GB" sz="1200" dirty="0">
                <a:solidFill>
                  <a:schemeClr val="bg1"/>
                </a:solidFill>
              </a:rPr>
              <a:t>please let us know:</a:t>
            </a:r>
          </a:p>
        </p:txBody>
      </p:sp>
      <p:sp>
        <p:nvSpPr>
          <p:cNvPr id="37" name="TextBox 36">
            <a:extLst>
              <a:ext uri="{FF2B5EF4-FFF2-40B4-BE49-F238E27FC236}">
                <a16:creationId xmlns:a16="http://schemas.microsoft.com/office/drawing/2014/main" id="{28474BC5-1B49-7420-6810-221CA38B6DC4}"/>
              </a:ext>
            </a:extLst>
          </p:cNvPr>
          <p:cNvSpPr txBox="1"/>
          <p:nvPr/>
        </p:nvSpPr>
        <p:spPr>
          <a:xfrm>
            <a:off x="8256455" y="5392732"/>
            <a:ext cx="2857770" cy="307777"/>
          </a:xfrm>
          <a:prstGeom prst="rect">
            <a:avLst/>
          </a:prstGeom>
          <a:noFill/>
        </p:spPr>
        <p:txBody>
          <a:bodyPr wrap="none" rtlCol="0">
            <a:spAutoFit/>
          </a:bodyPr>
          <a:lstStyle/>
          <a:p>
            <a:r>
              <a:rPr lang="en-GB" sz="1400" b="1">
                <a:solidFill>
                  <a:schemeClr val="bg1"/>
                </a:solidFill>
              </a:rPr>
              <a:t>connectionsfeedback@sse.com </a:t>
            </a:r>
          </a:p>
        </p:txBody>
      </p:sp>
      <p:sp>
        <p:nvSpPr>
          <p:cNvPr id="38" name="TextBox 37">
            <a:extLst>
              <a:ext uri="{FF2B5EF4-FFF2-40B4-BE49-F238E27FC236}">
                <a16:creationId xmlns:a16="http://schemas.microsoft.com/office/drawing/2014/main" id="{BDCD68BC-A936-D2F3-E7D5-47535046FC1A}"/>
              </a:ext>
            </a:extLst>
          </p:cNvPr>
          <p:cNvSpPr txBox="1"/>
          <p:nvPr/>
        </p:nvSpPr>
        <p:spPr>
          <a:xfrm>
            <a:off x="237308" y="972494"/>
            <a:ext cx="2195626" cy="369332"/>
          </a:xfrm>
          <a:prstGeom prst="rect">
            <a:avLst/>
          </a:prstGeom>
          <a:noFill/>
        </p:spPr>
        <p:txBody>
          <a:bodyPr wrap="square" rtlCol="0">
            <a:spAutoFit/>
          </a:bodyPr>
          <a:lstStyle/>
          <a:p>
            <a:r>
              <a:rPr lang="en-GB">
                <a:solidFill>
                  <a:schemeClr val="accent1"/>
                </a:solidFill>
                <a:latin typeface="+mj-lt"/>
              </a:rPr>
              <a:t>Compliments</a:t>
            </a:r>
          </a:p>
        </p:txBody>
      </p:sp>
      <p:sp>
        <p:nvSpPr>
          <p:cNvPr id="39" name="TextBox 38">
            <a:extLst>
              <a:ext uri="{FF2B5EF4-FFF2-40B4-BE49-F238E27FC236}">
                <a16:creationId xmlns:a16="http://schemas.microsoft.com/office/drawing/2014/main" id="{5DCAC886-B10A-4AC6-6742-EC6B1779F5B1}"/>
              </a:ext>
            </a:extLst>
          </p:cNvPr>
          <p:cNvSpPr txBox="1"/>
          <p:nvPr/>
        </p:nvSpPr>
        <p:spPr>
          <a:xfrm>
            <a:off x="237308" y="3244334"/>
            <a:ext cx="2195626" cy="369332"/>
          </a:xfrm>
          <a:prstGeom prst="rect">
            <a:avLst/>
          </a:prstGeom>
          <a:noFill/>
        </p:spPr>
        <p:txBody>
          <a:bodyPr wrap="square" rtlCol="0">
            <a:spAutoFit/>
          </a:bodyPr>
          <a:lstStyle/>
          <a:p>
            <a:r>
              <a:rPr lang="en-GB">
                <a:solidFill>
                  <a:schemeClr val="accent1"/>
                </a:solidFill>
                <a:latin typeface="+mj-lt"/>
              </a:rPr>
              <a:t>Complaints</a:t>
            </a:r>
          </a:p>
        </p:txBody>
      </p:sp>
      <p:sp>
        <p:nvSpPr>
          <p:cNvPr id="41" name="TextBox 40">
            <a:extLst>
              <a:ext uri="{FF2B5EF4-FFF2-40B4-BE49-F238E27FC236}">
                <a16:creationId xmlns:a16="http://schemas.microsoft.com/office/drawing/2014/main" id="{2530C4F8-27CD-483E-E9B2-EC6E3F4AFCBA}"/>
              </a:ext>
            </a:extLst>
          </p:cNvPr>
          <p:cNvSpPr txBox="1"/>
          <p:nvPr/>
        </p:nvSpPr>
        <p:spPr>
          <a:xfrm>
            <a:off x="237309" y="1344751"/>
            <a:ext cx="5582920" cy="1384995"/>
          </a:xfrm>
          <a:prstGeom prst="rect">
            <a:avLst/>
          </a:prstGeom>
          <a:noFill/>
        </p:spPr>
        <p:txBody>
          <a:bodyPr wrap="square">
            <a:spAutoFit/>
          </a:bodyPr>
          <a:lstStyle/>
          <a:p>
            <a:r>
              <a:rPr lang="en-GB" sz="1400"/>
              <a:t>We are keen to hear your good news stories and positive experiences with our team members. If you have received particularly good service, why not commend the person or team responsible? It lets us know what we are doing right, highlights good working practices that we can all adopt and encourages certain ways of working. Compliments can be sent to the Connections Engagement team at:</a:t>
            </a:r>
          </a:p>
        </p:txBody>
      </p:sp>
      <p:sp>
        <p:nvSpPr>
          <p:cNvPr id="43" name="TextBox 42">
            <a:extLst>
              <a:ext uri="{FF2B5EF4-FFF2-40B4-BE49-F238E27FC236}">
                <a16:creationId xmlns:a16="http://schemas.microsoft.com/office/drawing/2014/main" id="{F6F87269-2BA7-38AB-163B-18E3F7781AC1}"/>
              </a:ext>
            </a:extLst>
          </p:cNvPr>
          <p:cNvSpPr txBox="1"/>
          <p:nvPr/>
        </p:nvSpPr>
        <p:spPr>
          <a:xfrm>
            <a:off x="229520" y="2825646"/>
            <a:ext cx="9158514" cy="338554"/>
          </a:xfrm>
          <a:prstGeom prst="rect">
            <a:avLst/>
          </a:prstGeom>
          <a:noFill/>
        </p:spPr>
        <p:txBody>
          <a:bodyPr wrap="square">
            <a:spAutoFit/>
          </a:bodyPr>
          <a:lstStyle/>
          <a:p>
            <a:r>
              <a:rPr lang="en-GB" sz="1600" b="1"/>
              <a:t>connectionsfeedback@sse.com </a:t>
            </a:r>
          </a:p>
        </p:txBody>
      </p:sp>
      <p:pic>
        <p:nvPicPr>
          <p:cNvPr id="45" name="Picture 44">
            <a:extLst>
              <a:ext uri="{FF2B5EF4-FFF2-40B4-BE49-F238E27FC236}">
                <a16:creationId xmlns:a16="http://schemas.microsoft.com/office/drawing/2014/main" id="{4A3429F9-3C19-2C9A-7E3B-A09B522079C8}"/>
              </a:ext>
            </a:extLst>
          </p:cNvPr>
          <p:cNvPicPr>
            <a:picLocks noChangeAspect="1"/>
          </p:cNvPicPr>
          <p:nvPr/>
        </p:nvPicPr>
        <p:blipFill>
          <a:blip r:embed="rId8"/>
          <a:stretch>
            <a:fillRect/>
          </a:stretch>
        </p:blipFill>
        <p:spPr>
          <a:xfrm>
            <a:off x="5757325" y="792044"/>
            <a:ext cx="1228896" cy="1171739"/>
          </a:xfrm>
          <a:prstGeom prst="rect">
            <a:avLst/>
          </a:prstGeom>
        </p:spPr>
      </p:pic>
      <p:sp>
        <p:nvSpPr>
          <p:cNvPr id="46" name="TextBox 45">
            <a:extLst>
              <a:ext uri="{FF2B5EF4-FFF2-40B4-BE49-F238E27FC236}">
                <a16:creationId xmlns:a16="http://schemas.microsoft.com/office/drawing/2014/main" id="{3CF2DD6C-42D5-4A14-231F-ADFA0617957A}"/>
              </a:ext>
            </a:extLst>
          </p:cNvPr>
          <p:cNvSpPr txBox="1"/>
          <p:nvPr/>
        </p:nvSpPr>
        <p:spPr>
          <a:xfrm>
            <a:off x="237308" y="3629602"/>
            <a:ext cx="5736033" cy="2677656"/>
          </a:xfrm>
          <a:prstGeom prst="rect">
            <a:avLst/>
          </a:prstGeom>
          <a:noFill/>
        </p:spPr>
        <p:txBody>
          <a:bodyPr wrap="square" rtlCol="0">
            <a:spAutoFit/>
          </a:bodyPr>
          <a:lstStyle/>
          <a:p>
            <a:r>
              <a:rPr lang="en-GB" sz="1400" dirty="0"/>
              <a:t>We always aim to provide the best service possible, however we do understand that sometimes we don’t always get it right. If you should experience this, and would like to raise a complaint you can do this via telephone, email or online </a:t>
            </a:r>
          </a:p>
          <a:p>
            <a:r>
              <a:rPr lang="en-GB" sz="1400" dirty="0"/>
              <a:t>The easiest and quickest way to resolve a complaint is to telephone us: </a:t>
            </a:r>
            <a:r>
              <a:rPr lang="en-GB" sz="1400" b="1" dirty="0"/>
              <a:t>0800 980 1395 </a:t>
            </a:r>
          </a:p>
          <a:p>
            <a:r>
              <a:rPr lang="en-GB" sz="1400" dirty="0"/>
              <a:t>Monday to Saturday between 08:00 – 16:00 </a:t>
            </a:r>
          </a:p>
          <a:p>
            <a:r>
              <a:rPr lang="en-GB" sz="1400" dirty="0"/>
              <a:t>If you are unable to phone or would prefer to write, you can contact us by email:</a:t>
            </a:r>
          </a:p>
          <a:p>
            <a:r>
              <a:rPr lang="en-GB" sz="1400" b="1" dirty="0"/>
              <a:t>customercomplaints@ssen.co.uk </a:t>
            </a:r>
          </a:p>
          <a:p>
            <a:r>
              <a:rPr lang="en-GB" sz="1400" dirty="0"/>
              <a:t>You can also complete our online complaints form: </a:t>
            </a:r>
            <a:r>
              <a:rPr lang="en-GB" sz="1400" b="1" dirty="0"/>
              <a:t>www.ssen.co.uk/Complaints</a:t>
            </a:r>
          </a:p>
        </p:txBody>
      </p:sp>
      <p:pic>
        <p:nvPicPr>
          <p:cNvPr id="48" name="Picture 47">
            <a:extLst>
              <a:ext uri="{FF2B5EF4-FFF2-40B4-BE49-F238E27FC236}">
                <a16:creationId xmlns:a16="http://schemas.microsoft.com/office/drawing/2014/main" id="{0C7F70B9-AB73-4572-F93B-7A5779958610}"/>
              </a:ext>
            </a:extLst>
          </p:cNvPr>
          <p:cNvPicPr>
            <a:picLocks noChangeAspect="1"/>
          </p:cNvPicPr>
          <p:nvPr/>
        </p:nvPicPr>
        <p:blipFill>
          <a:blip r:embed="rId9"/>
          <a:stretch>
            <a:fillRect/>
          </a:stretch>
        </p:blipFill>
        <p:spPr>
          <a:xfrm>
            <a:off x="5820229" y="3145585"/>
            <a:ext cx="1247949" cy="971686"/>
          </a:xfrm>
          <a:prstGeom prst="rect">
            <a:avLst/>
          </a:prstGeom>
        </p:spPr>
      </p:pic>
      <p:pic>
        <p:nvPicPr>
          <p:cNvPr id="50" name="Picture 49">
            <a:extLst>
              <a:ext uri="{FF2B5EF4-FFF2-40B4-BE49-F238E27FC236}">
                <a16:creationId xmlns:a16="http://schemas.microsoft.com/office/drawing/2014/main" id="{5F11E9C5-BDCB-089D-C937-9B0460BED450}"/>
              </a:ext>
            </a:extLst>
          </p:cNvPr>
          <p:cNvPicPr>
            <a:picLocks noChangeAspect="1"/>
          </p:cNvPicPr>
          <p:nvPr/>
        </p:nvPicPr>
        <p:blipFill>
          <a:blip r:embed="rId10"/>
          <a:stretch>
            <a:fillRect/>
          </a:stretch>
        </p:blipFill>
        <p:spPr>
          <a:xfrm>
            <a:off x="7695504" y="5333242"/>
            <a:ext cx="524302" cy="474368"/>
          </a:xfrm>
          <a:prstGeom prst="rect">
            <a:avLst/>
          </a:prstGeom>
        </p:spPr>
      </p:pic>
      <p:sp>
        <p:nvSpPr>
          <p:cNvPr id="2" name="TextBox 1">
            <a:extLst>
              <a:ext uri="{FF2B5EF4-FFF2-40B4-BE49-F238E27FC236}">
                <a16:creationId xmlns:a16="http://schemas.microsoft.com/office/drawing/2014/main" id="{D16B0000-3CF7-7265-02A6-D889743AE4FD}"/>
              </a:ext>
            </a:extLst>
          </p:cNvPr>
          <p:cNvSpPr txBox="1"/>
          <p:nvPr/>
        </p:nvSpPr>
        <p:spPr>
          <a:xfrm>
            <a:off x="8256455" y="5962781"/>
            <a:ext cx="2857642" cy="307777"/>
          </a:xfrm>
          <a:prstGeom prst="rect">
            <a:avLst/>
          </a:prstGeom>
          <a:noFill/>
        </p:spPr>
        <p:txBody>
          <a:bodyPr wrap="none" rtlCol="0">
            <a:spAutoFit/>
          </a:bodyPr>
          <a:lstStyle/>
          <a:p>
            <a:r>
              <a:rPr lang="en-GB" sz="1400" b="1">
                <a:solidFill>
                  <a:schemeClr val="bg1"/>
                </a:solidFill>
              </a:rPr>
              <a:t>businessrelationships@sse.com</a:t>
            </a:r>
          </a:p>
        </p:txBody>
      </p:sp>
      <p:pic>
        <p:nvPicPr>
          <p:cNvPr id="9" name="Picture 8">
            <a:extLst>
              <a:ext uri="{FF2B5EF4-FFF2-40B4-BE49-F238E27FC236}">
                <a16:creationId xmlns:a16="http://schemas.microsoft.com/office/drawing/2014/main" id="{4B6F5F87-21A9-2B48-4F28-9CF0AF340F9F}"/>
              </a:ext>
            </a:extLst>
          </p:cNvPr>
          <p:cNvPicPr>
            <a:picLocks noChangeAspect="1"/>
          </p:cNvPicPr>
          <p:nvPr/>
        </p:nvPicPr>
        <p:blipFill>
          <a:blip r:embed="rId10"/>
          <a:stretch>
            <a:fillRect/>
          </a:stretch>
        </p:blipFill>
        <p:spPr>
          <a:xfrm>
            <a:off x="7695504" y="5903291"/>
            <a:ext cx="524302" cy="474368"/>
          </a:xfrm>
          <a:prstGeom prst="rect">
            <a:avLst/>
          </a:prstGeom>
        </p:spPr>
      </p:pic>
    </p:spTree>
    <p:extLst>
      <p:ext uri="{BB962C8B-B14F-4D97-AF65-F5344CB8AC3E}">
        <p14:creationId xmlns:p14="http://schemas.microsoft.com/office/powerpoint/2010/main" val="370573030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73B6DC-FF33-0C4A-A5FF-B896E9F2535D}"/>
              </a:ext>
            </a:extLst>
          </p:cNvPr>
          <p:cNvSpPr>
            <a:spLocks noGrp="1"/>
          </p:cNvSpPr>
          <p:nvPr>
            <p:ph type="ftr" sz="quarter" idx="11"/>
          </p:nvPr>
        </p:nvSpPr>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35409DFB-FA4A-C6F4-D88E-26BDB4216E24}"/>
              </a:ext>
            </a:extLst>
          </p:cNvPr>
          <p:cNvSpPr>
            <a:spLocks noGrp="1"/>
          </p:cNvSpPr>
          <p:nvPr>
            <p:ph type="sldNum" sz="quarter" idx="12"/>
          </p:nvPr>
        </p:nvSpPr>
        <p:spPr/>
        <p:txBody>
          <a:bodyPr/>
          <a:lstStyle/>
          <a:p>
            <a:fld id="{F4BD0E93-1066-4646-AD4C-8C9E524FF531}" type="slidenum">
              <a:rPr lang="en-GB" smtClean="0"/>
              <a:t>2</a:t>
            </a:fld>
            <a:endParaRPr lang="en-GB"/>
          </a:p>
        </p:txBody>
      </p:sp>
      <p:sp>
        <p:nvSpPr>
          <p:cNvPr id="6" name="TextBox 5">
            <a:extLst>
              <a:ext uri="{FF2B5EF4-FFF2-40B4-BE49-F238E27FC236}">
                <a16:creationId xmlns:a16="http://schemas.microsoft.com/office/drawing/2014/main" id="{179C4D0D-81A3-CABF-5CEE-6885DC64AD81}"/>
              </a:ext>
            </a:extLst>
          </p:cNvPr>
          <p:cNvSpPr txBox="1"/>
          <p:nvPr/>
        </p:nvSpPr>
        <p:spPr>
          <a:xfrm>
            <a:off x="165100" y="135071"/>
            <a:ext cx="7277100" cy="892552"/>
          </a:xfrm>
          <a:prstGeom prst="rect">
            <a:avLst/>
          </a:prstGeom>
          <a:noFill/>
        </p:spPr>
        <p:txBody>
          <a:bodyPr wrap="square" rtlCol="0">
            <a:spAutoFit/>
          </a:bodyPr>
          <a:lstStyle/>
          <a:p>
            <a:r>
              <a:rPr lang="en-GB" sz="2800" b="1">
                <a:solidFill>
                  <a:schemeClr val="accent1"/>
                </a:solidFill>
                <a:latin typeface="+mj-lt"/>
              </a:rPr>
              <a:t>SSEN Connections</a:t>
            </a:r>
            <a:br>
              <a:rPr lang="en-GB" sz="2800" b="1">
                <a:solidFill>
                  <a:schemeClr val="accent1"/>
                </a:solidFill>
                <a:latin typeface="+mj-lt"/>
              </a:rPr>
            </a:br>
            <a:endParaRPr lang="en-GB" sz="2400">
              <a:solidFill>
                <a:schemeClr val="accent1"/>
              </a:solidFill>
            </a:endParaRPr>
          </a:p>
        </p:txBody>
      </p:sp>
      <p:sp>
        <p:nvSpPr>
          <p:cNvPr id="7" name="TextBox 6">
            <a:extLst>
              <a:ext uri="{FF2B5EF4-FFF2-40B4-BE49-F238E27FC236}">
                <a16:creationId xmlns:a16="http://schemas.microsoft.com/office/drawing/2014/main" id="{CFD0FACA-1850-D577-FBC7-A28B20F6EA06}"/>
              </a:ext>
            </a:extLst>
          </p:cNvPr>
          <p:cNvSpPr txBox="1"/>
          <p:nvPr/>
        </p:nvSpPr>
        <p:spPr>
          <a:xfrm>
            <a:off x="165100" y="1719809"/>
            <a:ext cx="7277100" cy="369332"/>
          </a:xfrm>
          <a:prstGeom prst="rect">
            <a:avLst/>
          </a:prstGeom>
          <a:noFill/>
        </p:spPr>
        <p:txBody>
          <a:bodyPr wrap="square" rtlCol="0">
            <a:spAutoFit/>
          </a:bodyPr>
          <a:lstStyle/>
          <a:p>
            <a:r>
              <a:rPr lang="en-GB" b="1" dirty="0">
                <a:solidFill>
                  <a:schemeClr val="accent1"/>
                </a:solidFill>
                <a:latin typeface="+mj-lt"/>
              </a:rPr>
              <a:t>About this document</a:t>
            </a:r>
          </a:p>
        </p:txBody>
      </p:sp>
      <p:sp>
        <p:nvSpPr>
          <p:cNvPr id="8" name="TextBox 7">
            <a:extLst>
              <a:ext uri="{FF2B5EF4-FFF2-40B4-BE49-F238E27FC236}">
                <a16:creationId xmlns:a16="http://schemas.microsoft.com/office/drawing/2014/main" id="{808DC427-9C02-B048-ADDE-68695039B1C7}"/>
              </a:ext>
            </a:extLst>
          </p:cNvPr>
          <p:cNvSpPr txBox="1"/>
          <p:nvPr/>
        </p:nvSpPr>
        <p:spPr>
          <a:xfrm>
            <a:off x="165100" y="2107271"/>
            <a:ext cx="7165975" cy="1600438"/>
          </a:xfrm>
          <a:prstGeom prst="rect">
            <a:avLst/>
          </a:prstGeom>
          <a:noFill/>
        </p:spPr>
        <p:txBody>
          <a:bodyPr wrap="square" rtlCol="0">
            <a:spAutoFit/>
          </a:bodyPr>
          <a:lstStyle/>
          <a:p>
            <a:r>
              <a:rPr lang="en-GB" sz="1400" dirty="0">
                <a:solidFill>
                  <a:srgbClr val="265B7D"/>
                </a:solidFill>
              </a:rPr>
              <a:t>We are committed to offering our customers and stakeholders the very best in customer service. We are keen to equip you with the knowledge, tools and support you need to complete your connections, and provide you with as much information as possible about our processes and procedures to aid your connections journey. </a:t>
            </a:r>
            <a:br>
              <a:rPr lang="en-GB" sz="1400" dirty="0">
                <a:solidFill>
                  <a:srgbClr val="265B7D"/>
                </a:solidFill>
              </a:rPr>
            </a:br>
            <a:br>
              <a:rPr lang="en-GB" sz="1400" dirty="0">
                <a:solidFill>
                  <a:srgbClr val="265B7D"/>
                </a:solidFill>
              </a:rPr>
            </a:br>
            <a:r>
              <a:rPr lang="en-GB" sz="1400" dirty="0">
                <a:solidFill>
                  <a:srgbClr val="265B7D"/>
                </a:solidFill>
              </a:rPr>
              <a:t>This guide sets out the overarching stages of the connections journey and details the relevant contacts for each stage. It also provides escalation routes.</a:t>
            </a:r>
          </a:p>
        </p:txBody>
      </p:sp>
      <p:pic>
        <p:nvPicPr>
          <p:cNvPr id="10" name="Picture 9">
            <a:extLst>
              <a:ext uri="{FF2B5EF4-FFF2-40B4-BE49-F238E27FC236}">
                <a16:creationId xmlns:a16="http://schemas.microsoft.com/office/drawing/2014/main" id="{57339E96-8604-19EE-4079-2DE94B326B93}"/>
              </a:ext>
            </a:extLst>
          </p:cNvPr>
          <p:cNvPicPr>
            <a:picLocks noChangeAspect="1"/>
          </p:cNvPicPr>
          <p:nvPr/>
        </p:nvPicPr>
        <p:blipFill>
          <a:blip r:embed="rId2"/>
          <a:stretch>
            <a:fillRect/>
          </a:stretch>
        </p:blipFill>
        <p:spPr>
          <a:xfrm>
            <a:off x="1310731" y="3725839"/>
            <a:ext cx="3284485" cy="2742309"/>
          </a:xfrm>
          <a:prstGeom prst="rect">
            <a:avLst/>
          </a:prstGeom>
        </p:spPr>
      </p:pic>
      <p:sp>
        <p:nvSpPr>
          <p:cNvPr id="11" name="TextBox 10">
            <a:extLst>
              <a:ext uri="{FF2B5EF4-FFF2-40B4-BE49-F238E27FC236}">
                <a16:creationId xmlns:a16="http://schemas.microsoft.com/office/drawing/2014/main" id="{6B1E16A1-2195-F3D4-65A1-259787EC2096}"/>
              </a:ext>
            </a:extLst>
          </p:cNvPr>
          <p:cNvSpPr txBox="1"/>
          <p:nvPr/>
        </p:nvSpPr>
        <p:spPr>
          <a:xfrm>
            <a:off x="165100" y="665252"/>
            <a:ext cx="6626225" cy="1169551"/>
          </a:xfrm>
          <a:prstGeom prst="rect">
            <a:avLst/>
          </a:prstGeom>
          <a:noFill/>
        </p:spPr>
        <p:txBody>
          <a:bodyPr wrap="square" rtlCol="0">
            <a:spAutoFit/>
          </a:bodyPr>
          <a:lstStyle/>
          <a:p>
            <a:r>
              <a:rPr lang="en-GB" sz="1400">
                <a:solidFill>
                  <a:schemeClr val="accent1"/>
                </a:solidFill>
              </a:rPr>
              <a:t>Scottish and Southern Electricity Networks (SSEN) operates in two licence areas; Scottish Hydro Electric Power Distribution (SHEPD) in northern Scotland and Southern Electric Power (SEPD) in central southern England. This guide outlines the contacts and escalations routes for out SEPD licence area.</a:t>
            </a:r>
          </a:p>
          <a:p>
            <a:r>
              <a:rPr lang="en-GB" sz="1400"/>
              <a:t> </a:t>
            </a:r>
          </a:p>
        </p:txBody>
      </p:sp>
      <p:sp>
        <p:nvSpPr>
          <p:cNvPr id="12" name="TextBox 11">
            <a:extLst>
              <a:ext uri="{FF2B5EF4-FFF2-40B4-BE49-F238E27FC236}">
                <a16:creationId xmlns:a16="http://schemas.microsoft.com/office/drawing/2014/main" id="{5BC4C1CF-73A7-95C3-8EFF-88B2381976F9}"/>
              </a:ext>
            </a:extLst>
          </p:cNvPr>
          <p:cNvSpPr txBox="1"/>
          <p:nvPr/>
        </p:nvSpPr>
        <p:spPr>
          <a:xfrm>
            <a:off x="7442200" y="304284"/>
            <a:ext cx="2359025" cy="369332"/>
          </a:xfrm>
          <a:prstGeom prst="rect">
            <a:avLst/>
          </a:prstGeom>
          <a:noFill/>
        </p:spPr>
        <p:txBody>
          <a:bodyPr wrap="square" rtlCol="0">
            <a:spAutoFit/>
          </a:bodyPr>
          <a:lstStyle/>
          <a:p>
            <a:r>
              <a:rPr lang="en-GB" b="1">
                <a:solidFill>
                  <a:schemeClr val="accent1"/>
                </a:solidFill>
                <a:latin typeface="+mj-lt"/>
              </a:rPr>
              <a:t>Contents</a:t>
            </a:r>
          </a:p>
        </p:txBody>
      </p:sp>
      <p:sp>
        <p:nvSpPr>
          <p:cNvPr id="13" name="TextBox 12">
            <a:extLst>
              <a:ext uri="{FF2B5EF4-FFF2-40B4-BE49-F238E27FC236}">
                <a16:creationId xmlns:a16="http://schemas.microsoft.com/office/drawing/2014/main" id="{5BE8B293-8ECD-FC9D-00B0-3B1094F0D997}"/>
              </a:ext>
            </a:extLst>
          </p:cNvPr>
          <p:cNvSpPr txBox="1"/>
          <p:nvPr/>
        </p:nvSpPr>
        <p:spPr>
          <a:xfrm>
            <a:off x="7442200" y="636237"/>
            <a:ext cx="4292600" cy="5447645"/>
          </a:xfrm>
          <a:prstGeom prst="rect">
            <a:avLst/>
          </a:prstGeom>
          <a:noFill/>
        </p:spPr>
        <p:txBody>
          <a:bodyPr wrap="square" rtlCol="0">
            <a:spAutoFit/>
          </a:bodyPr>
          <a:lstStyle/>
          <a:p>
            <a:r>
              <a:rPr lang="en-GB" sz="1200">
                <a:solidFill>
                  <a:schemeClr val="bg2">
                    <a:lumMod val="50000"/>
                  </a:schemeClr>
                </a:solidFill>
              </a:rPr>
              <a:t>Pre-application</a:t>
            </a:r>
            <a:br>
              <a:rPr lang="en-GB" sz="1200"/>
            </a:br>
            <a:r>
              <a:rPr lang="en-GB" sz="1200">
                <a:solidFill>
                  <a:schemeClr val="accent1"/>
                </a:solidFill>
              </a:rPr>
              <a:t>Business Relationship Management</a:t>
            </a:r>
            <a:r>
              <a:rPr lang="en-GB" sz="1200" u="sng">
                <a:solidFill>
                  <a:schemeClr val="accent1"/>
                </a:solidFill>
              </a:rPr>
              <a:t>		</a:t>
            </a:r>
            <a:r>
              <a:rPr lang="en-GB" sz="1200">
                <a:solidFill>
                  <a:schemeClr val="accent1"/>
                </a:solidFill>
              </a:rPr>
              <a:t>03</a:t>
            </a:r>
          </a:p>
          <a:p>
            <a:r>
              <a:rPr lang="en-GB" sz="1200">
                <a:solidFill>
                  <a:schemeClr val="accent1"/>
                </a:solidFill>
              </a:rPr>
              <a:t>Contract Managers</a:t>
            </a:r>
            <a:r>
              <a:rPr lang="en-GB" sz="1200" u="sng">
                <a:solidFill>
                  <a:schemeClr val="accent1"/>
                </a:solidFill>
              </a:rPr>
              <a:t>			</a:t>
            </a:r>
            <a:r>
              <a:rPr lang="en-GB" sz="1200">
                <a:solidFill>
                  <a:schemeClr val="accent1"/>
                </a:solidFill>
              </a:rPr>
              <a:t>04-05</a:t>
            </a:r>
          </a:p>
          <a:p>
            <a:endParaRPr lang="en-GB" sz="1200"/>
          </a:p>
          <a:p>
            <a:r>
              <a:rPr lang="en-GB" sz="1200">
                <a:solidFill>
                  <a:schemeClr val="bg2">
                    <a:lumMod val="50000"/>
                  </a:schemeClr>
                </a:solidFill>
              </a:rPr>
              <a:t>Application</a:t>
            </a:r>
            <a:br>
              <a:rPr lang="en-GB" sz="1200"/>
            </a:br>
            <a:r>
              <a:rPr lang="en-GB" sz="1200">
                <a:solidFill>
                  <a:schemeClr val="accent1"/>
                </a:solidFill>
              </a:rPr>
              <a:t>Application &amp; Quote Acceptance</a:t>
            </a:r>
            <a:r>
              <a:rPr lang="en-GB" sz="1200" u="sng">
                <a:solidFill>
                  <a:schemeClr val="accent1"/>
                </a:solidFill>
              </a:rPr>
              <a:t>		</a:t>
            </a:r>
            <a:r>
              <a:rPr lang="en-GB" sz="1200">
                <a:solidFill>
                  <a:schemeClr val="accent1"/>
                </a:solidFill>
              </a:rPr>
              <a:t>06</a:t>
            </a:r>
          </a:p>
          <a:p>
            <a:r>
              <a:rPr lang="en-GB" sz="1200">
                <a:solidFill>
                  <a:schemeClr val="accent1"/>
                </a:solidFill>
              </a:rPr>
              <a:t>Minor Connection</a:t>
            </a:r>
            <a:r>
              <a:rPr lang="en-GB" sz="1200" u="sng">
                <a:solidFill>
                  <a:schemeClr val="accent1"/>
                </a:solidFill>
              </a:rPr>
              <a:t>			</a:t>
            </a:r>
            <a:r>
              <a:rPr lang="en-GB" sz="1200">
                <a:solidFill>
                  <a:schemeClr val="accent1"/>
                </a:solidFill>
              </a:rPr>
              <a:t>07</a:t>
            </a:r>
          </a:p>
          <a:p>
            <a:endParaRPr lang="en-GB" sz="1200"/>
          </a:p>
          <a:p>
            <a:r>
              <a:rPr lang="en-GB" sz="1200">
                <a:solidFill>
                  <a:schemeClr val="bg2">
                    <a:lumMod val="50000"/>
                  </a:schemeClr>
                </a:solidFill>
              </a:rPr>
              <a:t>Design</a:t>
            </a:r>
            <a:r>
              <a:rPr lang="en-GB" sz="1200"/>
              <a:t> </a:t>
            </a:r>
          </a:p>
          <a:p>
            <a:r>
              <a:rPr lang="en-GB" sz="1200">
                <a:solidFill>
                  <a:schemeClr val="accent1"/>
                </a:solidFill>
              </a:rPr>
              <a:t>Design Managers</a:t>
            </a:r>
            <a:r>
              <a:rPr lang="en-GB" sz="1200" u="sng">
                <a:solidFill>
                  <a:schemeClr val="accent1"/>
                </a:solidFill>
              </a:rPr>
              <a:t>			</a:t>
            </a:r>
            <a:r>
              <a:rPr lang="en-GB" sz="1200">
                <a:solidFill>
                  <a:schemeClr val="accent1"/>
                </a:solidFill>
              </a:rPr>
              <a:t>08</a:t>
            </a:r>
            <a:br>
              <a:rPr lang="en-GB" sz="1200">
                <a:solidFill>
                  <a:schemeClr val="accent1"/>
                </a:solidFill>
              </a:rPr>
            </a:br>
            <a:r>
              <a:rPr lang="en-GB" sz="1200">
                <a:solidFill>
                  <a:schemeClr val="accent1"/>
                </a:solidFill>
              </a:rPr>
              <a:t>System Planning Managers</a:t>
            </a:r>
            <a:r>
              <a:rPr lang="en-GB" sz="1200" u="sng">
                <a:solidFill>
                  <a:schemeClr val="accent1"/>
                </a:solidFill>
              </a:rPr>
              <a:t>			</a:t>
            </a:r>
            <a:r>
              <a:rPr lang="en-GB" sz="1200">
                <a:solidFill>
                  <a:schemeClr val="accent1"/>
                </a:solidFill>
              </a:rPr>
              <a:t>09</a:t>
            </a:r>
            <a:br>
              <a:rPr lang="en-GB" sz="1200"/>
            </a:br>
            <a:br>
              <a:rPr lang="en-GB" sz="1200"/>
            </a:br>
            <a:r>
              <a:rPr lang="en-GB" sz="1200">
                <a:solidFill>
                  <a:schemeClr val="bg2">
                    <a:lumMod val="50000"/>
                  </a:schemeClr>
                </a:solidFill>
              </a:rPr>
              <a:t>Delivery</a:t>
            </a:r>
            <a:br>
              <a:rPr lang="en-GB" sz="1200"/>
            </a:br>
            <a:r>
              <a:rPr lang="en-GB" sz="1200">
                <a:solidFill>
                  <a:schemeClr val="accent1"/>
                </a:solidFill>
              </a:rPr>
              <a:t>Connections Delivery Managers</a:t>
            </a:r>
            <a:r>
              <a:rPr lang="en-GB" sz="1200" u="sng">
                <a:solidFill>
                  <a:schemeClr val="accent1"/>
                </a:solidFill>
              </a:rPr>
              <a:t>		</a:t>
            </a:r>
            <a:r>
              <a:rPr lang="en-GB" sz="1200">
                <a:solidFill>
                  <a:schemeClr val="accent1"/>
                </a:solidFill>
              </a:rPr>
              <a:t>10</a:t>
            </a:r>
          </a:p>
          <a:p>
            <a:r>
              <a:rPr lang="en-GB" sz="1200">
                <a:solidFill>
                  <a:schemeClr val="accent1"/>
                </a:solidFill>
              </a:rPr>
              <a:t>Minor Connection Delivery Team Managers</a:t>
            </a:r>
            <a:r>
              <a:rPr lang="en-GB" sz="1200" u="sng">
                <a:solidFill>
                  <a:schemeClr val="accent1"/>
                </a:solidFill>
              </a:rPr>
              <a:t>	</a:t>
            </a:r>
            <a:r>
              <a:rPr lang="en-GB" sz="1200">
                <a:solidFill>
                  <a:schemeClr val="accent1"/>
                </a:solidFill>
              </a:rPr>
              <a:t>11</a:t>
            </a:r>
            <a:br>
              <a:rPr lang="en-GB" sz="1200">
                <a:solidFill>
                  <a:schemeClr val="accent1"/>
                </a:solidFill>
              </a:rPr>
            </a:br>
            <a:r>
              <a:rPr lang="en-GB" sz="1200">
                <a:solidFill>
                  <a:schemeClr val="accent1"/>
                </a:solidFill>
              </a:rPr>
              <a:t>Large Capital Delivery Managers</a:t>
            </a:r>
            <a:r>
              <a:rPr lang="en-GB" sz="1200" u="sng">
                <a:solidFill>
                  <a:schemeClr val="accent1"/>
                </a:solidFill>
              </a:rPr>
              <a:t>		</a:t>
            </a:r>
            <a:r>
              <a:rPr lang="en-GB" sz="1200">
                <a:solidFill>
                  <a:schemeClr val="accent1"/>
                </a:solidFill>
              </a:rPr>
              <a:t>12-13</a:t>
            </a:r>
            <a:br>
              <a:rPr lang="en-GB" sz="1200"/>
            </a:br>
            <a:br>
              <a:rPr lang="en-GB" sz="1200"/>
            </a:br>
            <a:r>
              <a:rPr lang="en-GB" sz="1200">
                <a:solidFill>
                  <a:schemeClr val="bg2">
                    <a:lumMod val="50000"/>
                  </a:schemeClr>
                </a:solidFill>
              </a:rPr>
              <a:t>Low Carbon Technologies</a:t>
            </a:r>
          </a:p>
          <a:p>
            <a:r>
              <a:rPr lang="en-GB" sz="1200">
                <a:solidFill>
                  <a:schemeClr val="accent1"/>
                </a:solidFill>
              </a:rPr>
              <a:t>Flexible Solutions Team</a:t>
            </a:r>
            <a:r>
              <a:rPr lang="en-GB" sz="1200" u="sng">
                <a:solidFill>
                  <a:schemeClr val="accent1"/>
                </a:solidFill>
              </a:rPr>
              <a:t>			</a:t>
            </a:r>
            <a:r>
              <a:rPr lang="en-GB" sz="1200">
                <a:solidFill>
                  <a:schemeClr val="accent1"/>
                </a:solidFill>
              </a:rPr>
              <a:t>14</a:t>
            </a:r>
            <a:br>
              <a:rPr lang="en-GB" sz="1200"/>
            </a:br>
            <a:br>
              <a:rPr lang="en-GB" sz="1200"/>
            </a:br>
            <a:r>
              <a:rPr lang="en-GB" sz="1200">
                <a:solidFill>
                  <a:schemeClr val="bg2">
                    <a:lumMod val="50000"/>
                  </a:schemeClr>
                </a:solidFill>
              </a:rPr>
              <a:t>Engagement</a:t>
            </a:r>
            <a:br>
              <a:rPr lang="en-GB" sz="1200"/>
            </a:br>
            <a:r>
              <a:rPr lang="en-GB" sz="1200">
                <a:solidFill>
                  <a:schemeClr val="accent1"/>
                </a:solidFill>
              </a:rPr>
              <a:t>Customer Service, Vulnerability &amp; Strategy</a:t>
            </a:r>
            <a:r>
              <a:rPr lang="en-GB" sz="1200" u="sng">
                <a:solidFill>
                  <a:schemeClr val="accent1"/>
                </a:solidFill>
              </a:rPr>
              <a:t>	</a:t>
            </a:r>
            <a:r>
              <a:rPr lang="en-GB" sz="1200">
                <a:solidFill>
                  <a:schemeClr val="accent1"/>
                </a:solidFill>
              </a:rPr>
              <a:t>15</a:t>
            </a:r>
            <a:br>
              <a:rPr lang="en-GB" sz="1200">
                <a:solidFill>
                  <a:schemeClr val="accent1"/>
                </a:solidFill>
              </a:rPr>
            </a:br>
            <a:r>
              <a:rPr lang="en-GB" sz="1200">
                <a:solidFill>
                  <a:schemeClr val="accent1"/>
                </a:solidFill>
              </a:rPr>
              <a:t>Customer Contact Centre / Legal</a:t>
            </a:r>
            <a:r>
              <a:rPr lang="en-GB" sz="1200" u="sng">
                <a:solidFill>
                  <a:schemeClr val="accent1"/>
                </a:solidFill>
              </a:rPr>
              <a:t>		</a:t>
            </a:r>
            <a:r>
              <a:rPr lang="en-GB" sz="1200">
                <a:solidFill>
                  <a:schemeClr val="accent1"/>
                </a:solidFill>
              </a:rPr>
              <a:t>16</a:t>
            </a:r>
            <a:br>
              <a:rPr lang="en-GB" sz="1200"/>
            </a:br>
            <a:br>
              <a:rPr lang="en-GB" sz="1200"/>
            </a:br>
            <a:r>
              <a:rPr lang="en-GB" sz="1200">
                <a:solidFill>
                  <a:schemeClr val="bg2">
                    <a:lumMod val="50000"/>
                  </a:schemeClr>
                </a:solidFill>
              </a:rPr>
              <a:t>Escalation Route</a:t>
            </a:r>
            <a:br>
              <a:rPr lang="en-GB" sz="1200"/>
            </a:br>
            <a:r>
              <a:rPr lang="en-GB" sz="1200">
                <a:solidFill>
                  <a:schemeClr val="accent1"/>
                </a:solidFill>
              </a:rPr>
              <a:t>Director of Customer Service</a:t>
            </a:r>
            <a:r>
              <a:rPr lang="en-GB" sz="1200" u="sng">
                <a:solidFill>
                  <a:schemeClr val="accent1"/>
                </a:solidFill>
              </a:rPr>
              <a:t>		</a:t>
            </a:r>
            <a:r>
              <a:rPr lang="en-GB" sz="1200">
                <a:solidFill>
                  <a:schemeClr val="accent1"/>
                </a:solidFill>
              </a:rPr>
              <a:t>17</a:t>
            </a:r>
            <a:br>
              <a:rPr lang="en-GB" sz="1200">
                <a:solidFill>
                  <a:schemeClr val="accent1"/>
                </a:solidFill>
              </a:rPr>
            </a:br>
            <a:r>
              <a:rPr lang="en-GB" sz="1200">
                <a:solidFill>
                  <a:schemeClr val="accent1"/>
                </a:solidFill>
              </a:rPr>
              <a:t>Heads of Connections</a:t>
            </a:r>
            <a:r>
              <a:rPr lang="en-GB" sz="1200" u="sng">
                <a:solidFill>
                  <a:schemeClr val="accent1"/>
                </a:solidFill>
              </a:rPr>
              <a:t>			</a:t>
            </a:r>
            <a:r>
              <a:rPr lang="en-GB" sz="1200">
                <a:solidFill>
                  <a:schemeClr val="accent1"/>
                </a:solidFill>
              </a:rPr>
              <a:t>17</a:t>
            </a:r>
            <a:br>
              <a:rPr lang="en-GB" sz="1200"/>
            </a:br>
            <a:br>
              <a:rPr lang="en-GB" sz="1200"/>
            </a:br>
            <a:r>
              <a:rPr lang="en-GB" sz="1200">
                <a:solidFill>
                  <a:schemeClr val="bg2">
                    <a:lumMod val="50000"/>
                  </a:schemeClr>
                </a:solidFill>
              </a:rPr>
              <a:t>Compliments &amp; Complaints</a:t>
            </a:r>
            <a:r>
              <a:rPr lang="en-GB" sz="1200" u="sng">
                <a:solidFill>
                  <a:schemeClr val="accent1"/>
                </a:solidFill>
              </a:rPr>
              <a:t>		</a:t>
            </a:r>
            <a:r>
              <a:rPr lang="en-GB" sz="1200">
                <a:solidFill>
                  <a:schemeClr val="accent1"/>
                </a:solidFill>
              </a:rPr>
              <a:t>18</a:t>
            </a:r>
          </a:p>
        </p:txBody>
      </p:sp>
    </p:spTree>
    <p:extLst>
      <p:ext uri="{BB962C8B-B14F-4D97-AF65-F5344CB8AC3E}">
        <p14:creationId xmlns:p14="http://schemas.microsoft.com/office/powerpoint/2010/main" val="116735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3</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66647" y="0"/>
            <a:ext cx="4925352"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Stakeholder </a:t>
            </a:r>
            <a:r>
              <a:rPr lang="en-GB" sz="2800" b="1" dirty="0">
                <a:solidFill>
                  <a:schemeClr val="accent1"/>
                </a:solidFill>
                <a:latin typeface="+mj-lt"/>
              </a:rPr>
              <a:t>Engagement </a:t>
            </a:r>
          </a:p>
        </p:txBody>
      </p:sp>
      <p:sp>
        <p:nvSpPr>
          <p:cNvPr id="21" name="TextBox 20">
            <a:extLst>
              <a:ext uri="{FF2B5EF4-FFF2-40B4-BE49-F238E27FC236}">
                <a16:creationId xmlns:a16="http://schemas.microsoft.com/office/drawing/2014/main" id="{64AFF09C-B1D2-E53F-A6F5-975937AC6F18}"/>
              </a:ext>
            </a:extLst>
          </p:cNvPr>
          <p:cNvSpPr txBox="1"/>
          <p:nvPr/>
        </p:nvSpPr>
        <p:spPr>
          <a:xfrm>
            <a:off x="7339155" y="570576"/>
            <a:ext cx="4488780" cy="1384995"/>
          </a:xfrm>
          <a:prstGeom prst="rect">
            <a:avLst/>
          </a:prstGeom>
          <a:noFill/>
        </p:spPr>
        <p:txBody>
          <a:bodyPr wrap="square">
            <a:spAutoFit/>
          </a:bodyPr>
          <a:lstStyle/>
          <a:p>
            <a:r>
              <a:rPr lang="en-GB" sz="1200" dirty="0">
                <a:solidFill>
                  <a:schemeClr val="bg1"/>
                </a:solidFill>
              </a:rPr>
              <a:t>The connections stakeholder engagement team oversees proactive engagement activity. This includes our customer conferences, market segment forums and focus groups. They also organise webinars and provide information resources on topics of interest within connections. The team analyses stakeholder feedback to form actions and commitments, to deliver continuous improvement for connections customers. </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09573" y="4294998"/>
            <a:ext cx="7232514" cy="338554"/>
          </a:xfrm>
          <a:prstGeom prst="rect">
            <a:avLst/>
          </a:prstGeom>
          <a:noFill/>
        </p:spPr>
        <p:txBody>
          <a:bodyPr wrap="square">
            <a:spAutoFit/>
          </a:bodyPr>
          <a:lstStyle/>
          <a:p>
            <a:r>
              <a:rPr lang="en-GB" sz="1600" b="1" dirty="0">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486418" y="4733855"/>
            <a:ext cx="4432177" cy="600164"/>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80572" y="5392732"/>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486418" y="6048933"/>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0749441" y="4658640"/>
            <a:ext cx="476464" cy="1906186"/>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05659" y="4718403"/>
            <a:ext cx="2567178" cy="646331"/>
          </a:xfrm>
          <a:prstGeom prst="rect">
            <a:avLst/>
          </a:prstGeom>
          <a:noFill/>
        </p:spPr>
        <p:txBody>
          <a:bodyPr wrap="none" lIns="91440" tIns="45720" rIns="91440" bIns="45720" rtlCol="0" anchor="t">
            <a:spAutoFit/>
          </a:bodyPr>
          <a:lstStyle/>
          <a:p>
            <a:r>
              <a:rPr lang="en-GB" sz="1200" dirty="0">
                <a:solidFill>
                  <a:schemeClr val="bg1"/>
                </a:solidFill>
              </a:rPr>
              <a:t>1</a:t>
            </a:r>
            <a:r>
              <a:rPr lang="en-GB" sz="1200" baseline="30000" dirty="0">
                <a:solidFill>
                  <a:schemeClr val="bg1"/>
                </a:solidFill>
              </a:rPr>
              <a:t>st</a:t>
            </a:r>
            <a:r>
              <a:rPr lang="en-GB" sz="1200" dirty="0">
                <a:solidFill>
                  <a:schemeClr val="bg1"/>
                </a:solidFill>
              </a:rPr>
              <a:t> point of escalation is </a:t>
            </a:r>
            <a:br>
              <a:rPr lang="en-GB" sz="1200" dirty="0"/>
            </a:br>
            <a:r>
              <a:rPr lang="en-GB" sz="1200" b="1" dirty="0">
                <a:solidFill>
                  <a:schemeClr val="bg1"/>
                </a:solidFill>
              </a:rPr>
              <a:t>Micheal Downey</a:t>
            </a:r>
          </a:p>
          <a:p>
            <a:r>
              <a:rPr lang="en-GB" sz="1200" b="1" dirty="0">
                <a:solidFill>
                  <a:schemeClr val="bg1"/>
                </a:solidFill>
              </a:rPr>
              <a:t>Stakeholder Engagement Manager</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69776" y="5385494"/>
            <a:ext cx="2597186" cy="600164"/>
          </a:xfrm>
          <a:prstGeom prst="rect">
            <a:avLst/>
          </a:prstGeom>
          <a:noFill/>
        </p:spPr>
        <p:txBody>
          <a:bodyPr wrap="none" lIns="91440" tIns="45720" rIns="91440" bIns="45720" rtlCol="0" anchor="t">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Daniel Mellis</a:t>
            </a:r>
          </a:p>
          <a:p>
            <a:r>
              <a:rPr lang="en-GB" sz="1100" b="1" dirty="0">
                <a:solidFill>
                  <a:schemeClr val="bg1"/>
                </a:solidFill>
              </a:rPr>
              <a:t>Senior Connections Strategy Manager</a:t>
            </a:r>
            <a:endParaRPr lang="en-GB" sz="1100" dirty="0">
              <a:solidFill>
                <a:schemeClr val="bg1"/>
              </a:solidFill>
            </a:endParaRPr>
          </a:p>
        </p:txBody>
      </p:sp>
      <p:sp>
        <p:nvSpPr>
          <p:cNvPr id="26" name="TextBox 25">
            <a:extLst>
              <a:ext uri="{FF2B5EF4-FFF2-40B4-BE49-F238E27FC236}">
                <a16:creationId xmlns:a16="http://schemas.microsoft.com/office/drawing/2014/main" id="{C7C529E5-20A3-5CB9-882F-D9C2124EC8B2}"/>
              </a:ext>
            </a:extLst>
          </p:cNvPr>
          <p:cNvSpPr txBox="1"/>
          <p:nvPr/>
        </p:nvSpPr>
        <p:spPr>
          <a:xfrm>
            <a:off x="7505659" y="6033355"/>
            <a:ext cx="2981907"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Mark Askew</a:t>
            </a:r>
          </a:p>
          <a:p>
            <a:r>
              <a:rPr lang="en-GB" sz="1100" b="1" dirty="0">
                <a:solidFill>
                  <a:schemeClr val="bg1"/>
                </a:solidFill>
              </a:rPr>
              <a:t>Head of Connections, Policy &amp; Performance</a:t>
            </a:r>
            <a:endParaRPr lang="en-GB" sz="1100" dirty="0">
              <a:solidFill>
                <a:schemeClr val="bg1"/>
              </a:solidFill>
            </a:endParaRPr>
          </a:p>
        </p:txBody>
      </p:sp>
      <p:sp>
        <p:nvSpPr>
          <p:cNvPr id="29" name="TextBox 28">
            <a:extLst>
              <a:ext uri="{FF2B5EF4-FFF2-40B4-BE49-F238E27FC236}">
                <a16:creationId xmlns:a16="http://schemas.microsoft.com/office/drawing/2014/main" id="{830029C5-C598-15C5-6196-E84FF4567E56}"/>
              </a:ext>
            </a:extLst>
          </p:cNvPr>
          <p:cNvSpPr txBox="1"/>
          <p:nvPr/>
        </p:nvSpPr>
        <p:spPr>
          <a:xfrm>
            <a:off x="7339155" y="206934"/>
            <a:ext cx="8463062" cy="338554"/>
          </a:xfrm>
          <a:prstGeom prst="rect">
            <a:avLst/>
          </a:prstGeom>
          <a:noFill/>
        </p:spPr>
        <p:txBody>
          <a:bodyPr wrap="square">
            <a:spAutoFit/>
          </a:bodyPr>
          <a:lstStyle/>
          <a:p>
            <a:r>
              <a:rPr lang="en-GB" sz="1600" b="1" dirty="0">
                <a:solidFill>
                  <a:schemeClr val="bg1"/>
                </a:solidFill>
              </a:rPr>
              <a:t>Responsible for   </a:t>
            </a:r>
          </a:p>
        </p:txBody>
      </p:sp>
      <p:cxnSp>
        <p:nvCxnSpPr>
          <p:cNvPr id="14" name="Straight Connector 13">
            <a:extLst>
              <a:ext uri="{FF2B5EF4-FFF2-40B4-BE49-F238E27FC236}">
                <a16:creationId xmlns:a16="http://schemas.microsoft.com/office/drawing/2014/main" id="{39F5DB4E-A3FB-90AF-B559-7FE45560B2D7}"/>
              </a:ext>
            </a:extLst>
          </p:cNvPr>
          <p:cNvCxnSpPr>
            <a:cxnSpLocks/>
          </p:cNvCxnSpPr>
          <p:nvPr/>
        </p:nvCxnSpPr>
        <p:spPr>
          <a:xfrm>
            <a:off x="323929" y="2735902"/>
            <a:ext cx="6508012"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5DA17E1-802B-35F0-4786-2893B88A5559}"/>
              </a:ext>
            </a:extLst>
          </p:cNvPr>
          <p:cNvSpPr txBox="1"/>
          <p:nvPr/>
        </p:nvSpPr>
        <p:spPr>
          <a:xfrm>
            <a:off x="1919392" y="976753"/>
            <a:ext cx="1717650" cy="338554"/>
          </a:xfrm>
          <a:prstGeom prst="rect">
            <a:avLst/>
          </a:prstGeom>
          <a:noFill/>
        </p:spPr>
        <p:txBody>
          <a:bodyPr wrap="none" rtlCol="0">
            <a:spAutoFit/>
          </a:bodyPr>
          <a:lstStyle/>
          <a:p>
            <a:r>
              <a:rPr lang="en-GB" sz="1600" b="1" dirty="0"/>
              <a:t>Michael Downey</a:t>
            </a:r>
          </a:p>
        </p:txBody>
      </p:sp>
      <p:sp>
        <p:nvSpPr>
          <p:cNvPr id="35" name="TextBox 34">
            <a:extLst>
              <a:ext uri="{FF2B5EF4-FFF2-40B4-BE49-F238E27FC236}">
                <a16:creationId xmlns:a16="http://schemas.microsoft.com/office/drawing/2014/main" id="{267798F3-5551-C6FF-ED4C-E1B30BE8ACA7}"/>
              </a:ext>
            </a:extLst>
          </p:cNvPr>
          <p:cNvSpPr txBox="1"/>
          <p:nvPr/>
        </p:nvSpPr>
        <p:spPr>
          <a:xfrm>
            <a:off x="1948950" y="1427799"/>
            <a:ext cx="3426783" cy="276999"/>
          </a:xfrm>
          <a:prstGeom prst="rect">
            <a:avLst/>
          </a:prstGeom>
          <a:noFill/>
        </p:spPr>
        <p:txBody>
          <a:bodyPr wrap="square" rtlCol="0">
            <a:spAutoFit/>
          </a:bodyPr>
          <a:lstStyle/>
          <a:p>
            <a:r>
              <a:rPr lang="en-GB" sz="1200" b="1" dirty="0"/>
              <a:t>Stakeholder Engagement Manager</a:t>
            </a:r>
          </a:p>
        </p:txBody>
      </p:sp>
      <p:sp>
        <p:nvSpPr>
          <p:cNvPr id="36" name="TextBox 35">
            <a:extLst>
              <a:ext uri="{FF2B5EF4-FFF2-40B4-BE49-F238E27FC236}">
                <a16:creationId xmlns:a16="http://schemas.microsoft.com/office/drawing/2014/main" id="{31DC313D-3F07-FF75-0820-5EF8E0C2C16D}"/>
              </a:ext>
            </a:extLst>
          </p:cNvPr>
          <p:cNvSpPr txBox="1"/>
          <p:nvPr/>
        </p:nvSpPr>
        <p:spPr>
          <a:xfrm>
            <a:off x="1954935" y="1774896"/>
            <a:ext cx="1967368" cy="646331"/>
          </a:xfrm>
          <a:prstGeom prst="rect">
            <a:avLst/>
          </a:prstGeom>
          <a:noFill/>
        </p:spPr>
        <p:txBody>
          <a:bodyPr wrap="square" rtlCol="0">
            <a:spAutoFit/>
          </a:bodyPr>
          <a:lstStyle/>
          <a:p>
            <a:r>
              <a:rPr lang="en-GB" sz="1200" dirty="0">
                <a:solidFill>
                  <a:schemeClr val="accent1">
                    <a:lumMod val="75000"/>
                  </a:schemeClr>
                </a:solidFill>
                <a:hlinkClick r:id="rId3"/>
              </a:rPr>
              <a:t>michael.downey@sse.com</a:t>
            </a:r>
            <a:endParaRPr lang="en-GB" sz="1200" dirty="0">
              <a:solidFill>
                <a:schemeClr val="accent1">
                  <a:lumMod val="75000"/>
                </a:schemeClr>
              </a:solidFill>
            </a:endParaRPr>
          </a:p>
          <a:p>
            <a:endParaRPr lang="en-GB" sz="1200" dirty="0">
              <a:solidFill>
                <a:schemeClr val="accent1">
                  <a:lumMod val="75000"/>
                </a:schemeClr>
              </a:solidFill>
            </a:endParaRPr>
          </a:p>
          <a:p>
            <a:endParaRPr lang="en-GB" sz="1200" dirty="0">
              <a:solidFill>
                <a:schemeClr val="accent1">
                  <a:lumMod val="75000"/>
                </a:schemeClr>
              </a:solidFill>
            </a:endParaRPr>
          </a:p>
        </p:txBody>
      </p:sp>
      <p:sp>
        <p:nvSpPr>
          <p:cNvPr id="37" name="TextBox 36">
            <a:extLst>
              <a:ext uri="{FF2B5EF4-FFF2-40B4-BE49-F238E27FC236}">
                <a16:creationId xmlns:a16="http://schemas.microsoft.com/office/drawing/2014/main" id="{42C0765F-97E2-DC25-B691-E92CCEF86213}"/>
              </a:ext>
            </a:extLst>
          </p:cNvPr>
          <p:cNvSpPr txBox="1"/>
          <p:nvPr/>
        </p:nvSpPr>
        <p:spPr>
          <a:xfrm>
            <a:off x="1954935" y="2161206"/>
            <a:ext cx="1967368" cy="276999"/>
          </a:xfrm>
          <a:prstGeom prst="rect">
            <a:avLst/>
          </a:prstGeom>
          <a:noFill/>
        </p:spPr>
        <p:txBody>
          <a:bodyPr wrap="square" rtlCol="0">
            <a:spAutoFit/>
          </a:bodyPr>
          <a:lstStyle/>
          <a:p>
            <a:r>
              <a:rPr lang="en-GB" sz="1200" dirty="0">
                <a:solidFill>
                  <a:srgbClr val="265B7D"/>
                </a:solidFill>
              </a:rPr>
              <a:t>07342 026521</a:t>
            </a:r>
          </a:p>
        </p:txBody>
      </p:sp>
      <p:sp>
        <p:nvSpPr>
          <p:cNvPr id="18" name="TextBox 17">
            <a:extLst>
              <a:ext uri="{FF2B5EF4-FFF2-40B4-BE49-F238E27FC236}">
                <a16:creationId xmlns:a16="http://schemas.microsoft.com/office/drawing/2014/main" id="{9E7B975C-2975-17E1-BE76-3463F79E61AE}"/>
              </a:ext>
            </a:extLst>
          </p:cNvPr>
          <p:cNvSpPr txBox="1"/>
          <p:nvPr/>
        </p:nvSpPr>
        <p:spPr>
          <a:xfrm>
            <a:off x="7349027" y="2225106"/>
            <a:ext cx="4114800" cy="1692771"/>
          </a:xfrm>
          <a:prstGeom prst="rect">
            <a:avLst/>
          </a:prstGeom>
          <a:noFill/>
        </p:spPr>
        <p:txBody>
          <a:bodyPr wrap="square" rtlCol="0">
            <a:spAutoFit/>
          </a:bodyPr>
          <a:lstStyle/>
          <a:p>
            <a:r>
              <a:rPr lang="en-GB" sz="1200" dirty="0">
                <a:solidFill>
                  <a:schemeClr val="bg1"/>
                </a:solidFill>
              </a:rPr>
              <a:t>If you would like to book a meeting regarding one or more projects already in progress, please sign up to attend one of our monthly Connection’s Surgeries here:</a:t>
            </a:r>
          </a:p>
          <a:p>
            <a:endParaRPr lang="en-GB" sz="1400" dirty="0">
              <a:solidFill>
                <a:schemeClr val="bg1"/>
              </a:solidFill>
            </a:endParaRPr>
          </a:p>
          <a:p>
            <a:r>
              <a:rPr lang="en-GB" sz="1400" b="1" u="sng" dirty="0">
                <a:solidFill>
                  <a:schemeClr val="bg1"/>
                </a:solidFill>
                <a:hlinkClick r:id="rId4">
                  <a:extLst>
                    <a:ext uri="{A12FA001-AC4F-418D-AE19-62706E023703}">
                      <ahyp:hlinkClr xmlns:ahyp="http://schemas.microsoft.com/office/drawing/2018/hyperlinkcolor" val="tx"/>
                    </a:ext>
                  </a:extLst>
                </a:hlinkClick>
              </a:rPr>
              <a:t>www.ssen.co.uk/stakeholderevent/basicsearch/</a:t>
            </a:r>
            <a:endParaRPr lang="en-GB" sz="1400" b="1" u="sng" dirty="0">
              <a:solidFill>
                <a:schemeClr val="bg1"/>
              </a:solidFill>
            </a:endParaRPr>
          </a:p>
          <a:p>
            <a:endParaRPr lang="en-GB" sz="1400" b="1" u="sng" dirty="0">
              <a:solidFill>
                <a:schemeClr val="bg1"/>
              </a:solidFill>
            </a:endParaRPr>
          </a:p>
          <a:p>
            <a:r>
              <a:rPr lang="en-GB" sz="1400" b="1" u="sng" dirty="0">
                <a:solidFill>
                  <a:schemeClr val="bg1"/>
                </a:solidFill>
                <a:hlinkClick r:id="rId5">
                  <a:extLst>
                    <a:ext uri="{A12FA001-AC4F-418D-AE19-62706E023703}">
                      <ahyp:hlinkClr xmlns:ahyp="http://schemas.microsoft.com/office/drawing/2018/hyperlinkcolor" val="tx"/>
                    </a:ext>
                  </a:extLst>
                </a:hlinkClick>
              </a:rPr>
              <a:t>businessrelationships@sse.com</a:t>
            </a:r>
            <a:endParaRPr lang="en-GB" sz="1400" b="1" u="sng" dirty="0">
              <a:solidFill>
                <a:schemeClr val="bg1"/>
              </a:solidFill>
            </a:endParaRPr>
          </a:p>
          <a:p>
            <a:endParaRPr lang="en-GB" sz="1200" b="1" u="sng" dirty="0">
              <a:solidFill>
                <a:schemeClr val="bg1"/>
              </a:solidFill>
            </a:endParaRPr>
          </a:p>
        </p:txBody>
      </p:sp>
      <p:pic>
        <p:nvPicPr>
          <p:cNvPr id="63" name="Picture 62" descr="A person smiling for the camera&#10;&#10;Description automatically generated">
            <a:extLst>
              <a:ext uri="{FF2B5EF4-FFF2-40B4-BE49-F238E27FC236}">
                <a16:creationId xmlns:a16="http://schemas.microsoft.com/office/drawing/2014/main" id="{D5531B28-F497-ACD0-F92E-36B6E83829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767" y="1037858"/>
            <a:ext cx="1368239" cy="1172238"/>
          </a:xfrm>
          <a:prstGeom prst="rect">
            <a:avLst/>
          </a:prstGeom>
        </p:spPr>
      </p:pic>
      <p:sp>
        <p:nvSpPr>
          <p:cNvPr id="65" name="TextBox 64">
            <a:extLst>
              <a:ext uri="{FF2B5EF4-FFF2-40B4-BE49-F238E27FC236}">
                <a16:creationId xmlns:a16="http://schemas.microsoft.com/office/drawing/2014/main" id="{48601C99-77A9-5552-873C-7F134E30669F}"/>
              </a:ext>
            </a:extLst>
          </p:cNvPr>
          <p:cNvSpPr txBox="1"/>
          <p:nvPr/>
        </p:nvSpPr>
        <p:spPr>
          <a:xfrm>
            <a:off x="1948950" y="3228302"/>
            <a:ext cx="17529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Susannah Carter</a:t>
            </a:r>
          </a:p>
        </p:txBody>
      </p:sp>
      <p:sp>
        <p:nvSpPr>
          <p:cNvPr id="66" name="TextBox 65">
            <a:extLst>
              <a:ext uri="{FF2B5EF4-FFF2-40B4-BE49-F238E27FC236}">
                <a16:creationId xmlns:a16="http://schemas.microsoft.com/office/drawing/2014/main" id="{0CB5B913-AABC-9A6A-1961-4272772B278C}"/>
              </a:ext>
            </a:extLst>
          </p:cNvPr>
          <p:cNvSpPr txBox="1"/>
          <p:nvPr/>
        </p:nvSpPr>
        <p:spPr>
          <a:xfrm>
            <a:off x="1941451" y="3720300"/>
            <a:ext cx="32441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Stakeholder Engagement Coordinator</a:t>
            </a:r>
          </a:p>
        </p:txBody>
      </p:sp>
      <p:sp>
        <p:nvSpPr>
          <p:cNvPr id="67" name="TextBox 66">
            <a:extLst>
              <a:ext uri="{FF2B5EF4-FFF2-40B4-BE49-F238E27FC236}">
                <a16:creationId xmlns:a16="http://schemas.microsoft.com/office/drawing/2014/main" id="{BD62BAE9-EB38-2243-E2FA-EEF2864D292A}"/>
              </a:ext>
            </a:extLst>
          </p:cNvPr>
          <p:cNvSpPr txBox="1"/>
          <p:nvPr/>
        </p:nvSpPr>
        <p:spPr>
          <a:xfrm>
            <a:off x="1961443" y="4204544"/>
            <a:ext cx="26824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7"/>
              </a:rPr>
              <a:t>susannah.carter@sse.com</a:t>
            </a: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68" name="TextBox 67">
            <a:extLst>
              <a:ext uri="{FF2B5EF4-FFF2-40B4-BE49-F238E27FC236}">
                <a16:creationId xmlns:a16="http://schemas.microsoft.com/office/drawing/2014/main" id="{280B5165-4040-CFC8-0DCF-4142BFF3DC27}"/>
              </a:ext>
            </a:extLst>
          </p:cNvPr>
          <p:cNvSpPr txBox="1"/>
          <p:nvPr/>
        </p:nvSpPr>
        <p:spPr>
          <a:xfrm>
            <a:off x="1961443" y="4686162"/>
            <a:ext cx="19673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C65"/>
                </a:solidFill>
                <a:effectLst/>
                <a:uLnTx/>
                <a:uFillTx/>
                <a:latin typeface="Aptos" panose="02110004020202020204"/>
                <a:ea typeface="+mn-ea"/>
                <a:cs typeface="+mn-cs"/>
              </a:rPr>
              <a:t>07493 776358</a:t>
            </a:r>
          </a:p>
        </p:txBody>
      </p:sp>
      <p:pic>
        <p:nvPicPr>
          <p:cNvPr id="3" name="Picture 2">
            <a:extLst>
              <a:ext uri="{FF2B5EF4-FFF2-40B4-BE49-F238E27FC236}">
                <a16:creationId xmlns:a16="http://schemas.microsoft.com/office/drawing/2014/main" id="{F61140DB-937E-1CC9-868E-2238674F3475}"/>
              </a:ext>
            </a:extLst>
          </p:cNvPr>
          <p:cNvPicPr>
            <a:picLocks noChangeAspect="1"/>
          </p:cNvPicPr>
          <p:nvPr/>
        </p:nvPicPr>
        <p:blipFill>
          <a:blip r:embed="rId8"/>
          <a:stretch>
            <a:fillRect/>
          </a:stretch>
        </p:blipFill>
        <p:spPr>
          <a:xfrm>
            <a:off x="323929" y="3254476"/>
            <a:ext cx="1401158" cy="1188878"/>
          </a:xfrm>
          <a:prstGeom prst="rect">
            <a:avLst/>
          </a:prstGeom>
        </p:spPr>
      </p:pic>
    </p:spTree>
    <p:extLst>
      <p:ext uri="{BB962C8B-B14F-4D97-AF65-F5344CB8AC3E}">
        <p14:creationId xmlns:p14="http://schemas.microsoft.com/office/powerpoint/2010/main" val="386977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rPr>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D0E93-1066-4646-AD4C-8C9E524FF531}"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FB80C437-2089-EA0D-7C3A-9F4E52AEFB0C}"/>
              </a:ext>
            </a:extLst>
          </p:cNvPr>
          <p:cNvSpPr/>
          <p:nvPr/>
        </p:nvSpPr>
        <p:spPr>
          <a:xfrm>
            <a:off x="7293780" y="0"/>
            <a:ext cx="491946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56082"/>
                </a:solidFill>
                <a:effectLst/>
                <a:uLnTx/>
                <a:uFillTx/>
                <a:latin typeface="Aptos Display" panose="02110004020202020204"/>
                <a:ea typeface="+mn-ea"/>
                <a:cs typeface="+mn-cs"/>
              </a:rPr>
              <a:t>Application (through to Delivery)</a:t>
            </a:r>
          </a:p>
        </p:txBody>
      </p:sp>
      <p:sp>
        <p:nvSpPr>
          <p:cNvPr id="14" name="TextBox 13">
            <a:extLst>
              <a:ext uri="{FF2B5EF4-FFF2-40B4-BE49-F238E27FC236}">
                <a16:creationId xmlns:a16="http://schemas.microsoft.com/office/drawing/2014/main" id="{ED40DABD-13AC-C072-B3DC-F1F4D7407398}"/>
              </a:ext>
            </a:extLst>
          </p:cNvPr>
          <p:cNvSpPr txBox="1"/>
          <p:nvPr/>
        </p:nvSpPr>
        <p:spPr>
          <a:xfrm>
            <a:off x="246017" y="697246"/>
            <a:ext cx="7277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56082"/>
                </a:solidFill>
                <a:effectLst/>
                <a:uLnTx/>
                <a:uFillTx/>
                <a:latin typeface="Aptos Display" panose="02110004020202020204"/>
                <a:ea typeface="+mn-ea"/>
                <a:cs typeface="+mn-cs"/>
              </a:rPr>
              <a:t>Contract Managers</a:t>
            </a:r>
          </a:p>
        </p:txBody>
      </p:sp>
      <p:sp>
        <p:nvSpPr>
          <p:cNvPr id="23" name="Arrow: Down 22">
            <a:extLst>
              <a:ext uri="{FF2B5EF4-FFF2-40B4-BE49-F238E27FC236}">
                <a16:creationId xmlns:a16="http://schemas.microsoft.com/office/drawing/2014/main" id="{59C1F272-8F75-1AFF-D294-38C2B77CEAEF}"/>
              </a:ext>
            </a:extLst>
          </p:cNvPr>
          <p:cNvSpPr/>
          <p:nvPr/>
        </p:nvSpPr>
        <p:spPr>
          <a:xfrm>
            <a:off x="10668193" y="4168198"/>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C3246529-309A-4169-DAB2-361155BD895D}"/>
              </a:ext>
            </a:extLst>
          </p:cNvPr>
          <p:cNvSpPr txBox="1"/>
          <p:nvPr/>
        </p:nvSpPr>
        <p:spPr>
          <a:xfrm>
            <a:off x="1502351" y="1190256"/>
            <a:ext cx="15386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Tanya Robertson</a:t>
            </a:r>
          </a:p>
        </p:txBody>
      </p:sp>
      <p:sp>
        <p:nvSpPr>
          <p:cNvPr id="3" name="TextBox 2">
            <a:extLst>
              <a:ext uri="{FF2B5EF4-FFF2-40B4-BE49-F238E27FC236}">
                <a16:creationId xmlns:a16="http://schemas.microsoft.com/office/drawing/2014/main" id="{9FEE497D-61F4-82DA-A51D-C7AB5B7F525B}"/>
              </a:ext>
            </a:extLst>
          </p:cNvPr>
          <p:cNvSpPr txBox="1"/>
          <p:nvPr/>
        </p:nvSpPr>
        <p:spPr>
          <a:xfrm>
            <a:off x="1540211" y="1444671"/>
            <a:ext cx="219109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Lead Contracts Manager</a:t>
            </a:r>
          </a:p>
        </p:txBody>
      </p:sp>
      <p:sp>
        <p:nvSpPr>
          <p:cNvPr id="8" name="TextBox 7">
            <a:extLst>
              <a:ext uri="{FF2B5EF4-FFF2-40B4-BE49-F238E27FC236}">
                <a16:creationId xmlns:a16="http://schemas.microsoft.com/office/drawing/2014/main" id="{20C1AE95-34A0-48C2-19CA-27DAD439E69D}"/>
              </a:ext>
            </a:extLst>
          </p:cNvPr>
          <p:cNvSpPr txBox="1"/>
          <p:nvPr/>
        </p:nvSpPr>
        <p:spPr>
          <a:xfrm>
            <a:off x="1533390" y="2198208"/>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3"/>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F2D8D69F-8A48-6D11-D291-9FB77E6FA0B3}"/>
              </a:ext>
            </a:extLst>
          </p:cNvPr>
          <p:cNvSpPr txBox="1"/>
          <p:nvPr/>
        </p:nvSpPr>
        <p:spPr>
          <a:xfrm>
            <a:off x="6351224" y="2649556"/>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8" name="Picture 27">
            <a:extLst>
              <a:ext uri="{FF2B5EF4-FFF2-40B4-BE49-F238E27FC236}">
                <a16:creationId xmlns:a16="http://schemas.microsoft.com/office/drawing/2014/main" id="{E4D628EC-19C8-D4CE-1AC0-25A093A1B399}"/>
              </a:ext>
            </a:extLst>
          </p:cNvPr>
          <p:cNvPicPr>
            <a:picLocks noChangeAspect="1"/>
          </p:cNvPicPr>
          <p:nvPr/>
        </p:nvPicPr>
        <p:blipFill>
          <a:blip r:embed="rId4"/>
          <a:stretch>
            <a:fillRect/>
          </a:stretch>
        </p:blipFill>
        <p:spPr>
          <a:xfrm>
            <a:off x="246017" y="2749993"/>
            <a:ext cx="1159776" cy="1168574"/>
          </a:xfrm>
          <a:prstGeom prst="rect">
            <a:avLst/>
          </a:prstGeom>
        </p:spPr>
      </p:pic>
      <p:pic>
        <p:nvPicPr>
          <p:cNvPr id="31" name="Picture 30">
            <a:extLst>
              <a:ext uri="{FF2B5EF4-FFF2-40B4-BE49-F238E27FC236}">
                <a16:creationId xmlns:a16="http://schemas.microsoft.com/office/drawing/2014/main" id="{8E225A6F-B6E3-9BB3-2176-87DF4F5934C5}"/>
              </a:ext>
            </a:extLst>
          </p:cNvPr>
          <p:cNvPicPr>
            <a:picLocks noChangeAspect="1"/>
          </p:cNvPicPr>
          <p:nvPr/>
        </p:nvPicPr>
        <p:blipFill>
          <a:blip r:embed="rId5"/>
          <a:stretch>
            <a:fillRect/>
          </a:stretch>
        </p:blipFill>
        <p:spPr>
          <a:xfrm>
            <a:off x="269830" y="1161692"/>
            <a:ext cx="1109267" cy="1215048"/>
          </a:xfrm>
          <a:prstGeom prst="rect">
            <a:avLst/>
          </a:prstGeom>
        </p:spPr>
      </p:pic>
      <p:sp>
        <p:nvSpPr>
          <p:cNvPr id="35" name="TextBox 34">
            <a:extLst>
              <a:ext uri="{FF2B5EF4-FFF2-40B4-BE49-F238E27FC236}">
                <a16:creationId xmlns:a16="http://schemas.microsoft.com/office/drawing/2014/main" id="{EFABB224-2B6F-5935-90C7-98330212E81E}"/>
              </a:ext>
            </a:extLst>
          </p:cNvPr>
          <p:cNvSpPr txBox="1"/>
          <p:nvPr/>
        </p:nvSpPr>
        <p:spPr>
          <a:xfrm>
            <a:off x="1540211" y="1824394"/>
            <a:ext cx="23787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85000"/>
                    <a:lumOff val="15000"/>
                  </a:schemeClr>
                </a:solidFill>
                <a:effectLst/>
                <a:uLnTx/>
                <a:uFillTx/>
                <a:latin typeface="Aptos" panose="02110004020202020204"/>
                <a:ea typeface="+mn-ea"/>
                <a:cs typeface="+mn-cs"/>
              </a:rPr>
              <a:t>07389 758211</a:t>
            </a:r>
          </a:p>
        </p:txBody>
      </p:sp>
      <p:sp>
        <p:nvSpPr>
          <p:cNvPr id="58" name="TextBox 57">
            <a:extLst>
              <a:ext uri="{FF2B5EF4-FFF2-40B4-BE49-F238E27FC236}">
                <a16:creationId xmlns:a16="http://schemas.microsoft.com/office/drawing/2014/main" id="{E9E4A833-4CE5-71AC-6AFA-969EC6F4BE03}"/>
              </a:ext>
            </a:extLst>
          </p:cNvPr>
          <p:cNvSpPr txBox="1"/>
          <p:nvPr/>
        </p:nvSpPr>
        <p:spPr>
          <a:xfrm>
            <a:off x="1478105" y="2750797"/>
            <a:ext cx="122129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Kirsty Garvie</a:t>
            </a:r>
          </a:p>
        </p:txBody>
      </p:sp>
      <p:sp>
        <p:nvSpPr>
          <p:cNvPr id="59" name="TextBox 58">
            <a:extLst>
              <a:ext uri="{FF2B5EF4-FFF2-40B4-BE49-F238E27FC236}">
                <a16:creationId xmlns:a16="http://schemas.microsoft.com/office/drawing/2014/main" id="{1617F905-33EE-3412-6612-8D0C06F056CD}"/>
              </a:ext>
            </a:extLst>
          </p:cNvPr>
          <p:cNvSpPr txBox="1"/>
          <p:nvPr/>
        </p:nvSpPr>
        <p:spPr>
          <a:xfrm>
            <a:off x="5323745" y="2630110"/>
            <a:ext cx="137319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Kirsty Stephen</a:t>
            </a:r>
          </a:p>
        </p:txBody>
      </p:sp>
      <p:sp>
        <p:nvSpPr>
          <p:cNvPr id="110" name="TextBox 109">
            <a:extLst>
              <a:ext uri="{FF2B5EF4-FFF2-40B4-BE49-F238E27FC236}">
                <a16:creationId xmlns:a16="http://schemas.microsoft.com/office/drawing/2014/main" id="{F3E885C1-CF2A-7A24-19E4-5FE47F0FC0BA}"/>
              </a:ext>
            </a:extLst>
          </p:cNvPr>
          <p:cNvSpPr txBox="1"/>
          <p:nvPr/>
        </p:nvSpPr>
        <p:spPr>
          <a:xfrm>
            <a:off x="1426840" y="3031739"/>
            <a:ext cx="18033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 Contracts Manager</a:t>
            </a:r>
          </a:p>
        </p:txBody>
      </p:sp>
      <p:sp>
        <p:nvSpPr>
          <p:cNvPr id="111" name="TextBox 110">
            <a:extLst>
              <a:ext uri="{FF2B5EF4-FFF2-40B4-BE49-F238E27FC236}">
                <a16:creationId xmlns:a16="http://schemas.microsoft.com/office/drawing/2014/main" id="{705B1768-161A-209A-4BB8-9602F8AE1BE5}"/>
              </a:ext>
            </a:extLst>
          </p:cNvPr>
          <p:cNvSpPr txBox="1"/>
          <p:nvPr/>
        </p:nvSpPr>
        <p:spPr>
          <a:xfrm>
            <a:off x="5305145" y="2966422"/>
            <a:ext cx="1733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 Contracts Manager</a:t>
            </a:r>
          </a:p>
        </p:txBody>
      </p:sp>
      <p:sp>
        <p:nvSpPr>
          <p:cNvPr id="115" name="TextBox 114">
            <a:extLst>
              <a:ext uri="{FF2B5EF4-FFF2-40B4-BE49-F238E27FC236}">
                <a16:creationId xmlns:a16="http://schemas.microsoft.com/office/drawing/2014/main" id="{C8829313-A777-F6B4-0E4D-1EE6A5657A93}"/>
              </a:ext>
            </a:extLst>
          </p:cNvPr>
          <p:cNvSpPr txBox="1"/>
          <p:nvPr/>
        </p:nvSpPr>
        <p:spPr>
          <a:xfrm>
            <a:off x="1362047" y="3925331"/>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3"/>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116" name="TextBox 115">
            <a:extLst>
              <a:ext uri="{FF2B5EF4-FFF2-40B4-BE49-F238E27FC236}">
                <a16:creationId xmlns:a16="http://schemas.microsoft.com/office/drawing/2014/main" id="{F336C5F9-C398-95A9-887B-96B2ED7209B5}"/>
              </a:ext>
            </a:extLst>
          </p:cNvPr>
          <p:cNvSpPr txBox="1"/>
          <p:nvPr/>
        </p:nvSpPr>
        <p:spPr>
          <a:xfrm>
            <a:off x="5083477" y="3945139"/>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3"/>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121" name="TextBox 120">
            <a:extLst>
              <a:ext uri="{FF2B5EF4-FFF2-40B4-BE49-F238E27FC236}">
                <a16:creationId xmlns:a16="http://schemas.microsoft.com/office/drawing/2014/main" id="{5994F3B4-4705-FF3C-7C30-50BE23A8F367}"/>
              </a:ext>
            </a:extLst>
          </p:cNvPr>
          <p:cNvSpPr txBox="1"/>
          <p:nvPr/>
        </p:nvSpPr>
        <p:spPr>
          <a:xfrm>
            <a:off x="1462247" y="3628790"/>
            <a:ext cx="16773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85000"/>
                    <a:lumOff val="15000"/>
                  </a:schemeClr>
                </a:solidFill>
                <a:effectLst/>
                <a:uLnTx/>
                <a:uFillTx/>
                <a:latin typeface="Aptos" panose="02110004020202020204"/>
                <a:ea typeface="+mn-ea"/>
                <a:cs typeface="+mn-cs"/>
              </a:rPr>
              <a:t>07825 014133</a:t>
            </a:r>
          </a:p>
        </p:txBody>
      </p:sp>
      <p:sp>
        <p:nvSpPr>
          <p:cNvPr id="123" name="TextBox 122">
            <a:extLst>
              <a:ext uri="{FF2B5EF4-FFF2-40B4-BE49-F238E27FC236}">
                <a16:creationId xmlns:a16="http://schemas.microsoft.com/office/drawing/2014/main" id="{5EC81286-62DD-015D-10C8-EFFC2F6F39AF}"/>
              </a:ext>
            </a:extLst>
          </p:cNvPr>
          <p:cNvSpPr txBox="1"/>
          <p:nvPr/>
        </p:nvSpPr>
        <p:spPr>
          <a:xfrm>
            <a:off x="5309637" y="3576876"/>
            <a:ext cx="16773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85000"/>
                    <a:lumOff val="15000"/>
                  </a:schemeClr>
                </a:solidFill>
                <a:effectLst/>
                <a:uLnTx/>
                <a:uFillTx/>
                <a:latin typeface="Aptos" panose="02110004020202020204"/>
                <a:ea typeface="+mn-ea"/>
                <a:cs typeface="+mn-cs"/>
              </a:rPr>
              <a:t>07825 014133</a:t>
            </a:r>
          </a:p>
        </p:txBody>
      </p:sp>
      <p:sp>
        <p:nvSpPr>
          <p:cNvPr id="126" name="TextBox 125">
            <a:extLst>
              <a:ext uri="{FF2B5EF4-FFF2-40B4-BE49-F238E27FC236}">
                <a16:creationId xmlns:a16="http://schemas.microsoft.com/office/drawing/2014/main" id="{CC29CE11-1124-77F6-394D-5B36BF64989B}"/>
              </a:ext>
            </a:extLst>
          </p:cNvPr>
          <p:cNvSpPr txBox="1"/>
          <p:nvPr/>
        </p:nvSpPr>
        <p:spPr>
          <a:xfrm>
            <a:off x="5330959" y="3247451"/>
            <a:ext cx="24180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South Caledonia</a:t>
            </a:r>
          </a:p>
        </p:txBody>
      </p:sp>
      <p:sp>
        <p:nvSpPr>
          <p:cNvPr id="127" name="TextBox 126">
            <a:extLst>
              <a:ext uri="{FF2B5EF4-FFF2-40B4-BE49-F238E27FC236}">
                <a16:creationId xmlns:a16="http://schemas.microsoft.com/office/drawing/2014/main" id="{94C54EB6-82D1-E725-CCDB-FCED7EE52958}"/>
              </a:ext>
            </a:extLst>
          </p:cNvPr>
          <p:cNvSpPr txBox="1"/>
          <p:nvPr/>
        </p:nvSpPr>
        <p:spPr>
          <a:xfrm>
            <a:off x="1467769" y="3315266"/>
            <a:ext cx="24796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South Caledonia</a:t>
            </a:r>
          </a:p>
        </p:txBody>
      </p:sp>
      <p:pic>
        <p:nvPicPr>
          <p:cNvPr id="10" name="Picture 9">
            <a:extLst>
              <a:ext uri="{FF2B5EF4-FFF2-40B4-BE49-F238E27FC236}">
                <a16:creationId xmlns:a16="http://schemas.microsoft.com/office/drawing/2014/main" id="{4EE999C5-EB85-11F3-67A2-90424CFD5F63}"/>
              </a:ext>
            </a:extLst>
          </p:cNvPr>
          <p:cNvPicPr>
            <a:picLocks noChangeAspect="1"/>
          </p:cNvPicPr>
          <p:nvPr/>
        </p:nvPicPr>
        <p:blipFill>
          <a:blip r:embed="rId6"/>
          <a:stretch>
            <a:fillRect/>
          </a:stretch>
        </p:blipFill>
        <p:spPr>
          <a:xfrm>
            <a:off x="3756377" y="2640760"/>
            <a:ext cx="1486619" cy="1277807"/>
          </a:xfrm>
          <a:prstGeom prst="rect">
            <a:avLst/>
          </a:prstGeom>
        </p:spPr>
      </p:pic>
      <p:pic>
        <p:nvPicPr>
          <p:cNvPr id="21" name="Picture 20">
            <a:extLst>
              <a:ext uri="{FF2B5EF4-FFF2-40B4-BE49-F238E27FC236}">
                <a16:creationId xmlns:a16="http://schemas.microsoft.com/office/drawing/2014/main" id="{99EE178D-A137-E8E7-092C-D1FA589B60E5}"/>
              </a:ext>
            </a:extLst>
          </p:cNvPr>
          <p:cNvPicPr>
            <a:picLocks noChangeAspect="1"/>
          </p:cNvPicPr>
          <p:nvPr/>
        </p:nvPicPr>
        <p:blipFill>
          <a:blip r:embed="rId7"/>
          <a:stretch>
            <a:fillRect/>
          </a:stretch>
        </p:blipFill>
        <p:spPr>
          <a:xfrm>
            <a:off x="326629" y="4370441"/>
            <a:ext cx="1100212" cy="1215748"/>
          </a:xfrm>
          <a:prstGeom prst="rect">
            <a:avLst/>
          </a:prstGeom>
        </p:spPr>
      </p:pic>
      <p:pic>
        <p:nvPicPr>
          <p:cNvPr id="24" name="Picture 23">
            <a:extLst>
              <a:ext uri="{FF2B5EF4-FFF2-40B4-BE49-F238E27FC236}">
                <a16:creationId xmlns:a16="http://schemas.microsoft.com/office/drawing/2014/main" id="{11B9A48A-3CFE-AB09-08D3-FAE5855AFCF7}"/>
              </a:ext>
            </a:extLst>
          </p:cNvPr>
          <p:cNvPicPr>
            <a:picLocks noChangeAspect="1"/>
          </p:cNvPicPr>
          <p:nvPr/>
        </p:nvPicPr>
        <p:blipFill>
          <a:blip r:embed="rId8"/>
          <a:stretch>
            <a:fillRect/>
          </a:stretch>
        </p:blipFill>
        <p:spPr>
          <a:xfrm>
            <a:off x="3731309" y="4294371"/>
            <a:ext cx="1486620" cy="1266380"/>
          </a:xfrm>
          <a:prstGeom prst="rect">
            <a:avLst/>
          </a:prstGeom>
        </p:spPr>
      </p:pic>
      <p:sp>
        <p:nvSpPr>
          <p:cNvPr id="25" name="Rectangle 1">
            <a:extLst>
              <a:ext uri="{FF2B5EF4-FFF2-40B4-BE49-F238E27FC236}">
                <a16:creationId xmlns:a16="http://schemas.microsoft.com/office/drawing/2014/main" id="{288336F5-A056-93A6-BBFD-EB06E31A0D0B}"/>
              </a:ext>
            </a:extLst>
          </p:cNvPr>
          <p:cNvSpPr>
            <a:spLocks noChangeArrowheads="1"/>
          </p:cNvSpPr>
          <p:nvPr/>
        </p:nvSpPr>
        <p:spPr bwMode="auto">
          <a:xfrm>
            <a:off x="1500884" y="5270359"/>
            <a:ext cx="10871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07918 </a:t>
            </a:r>
            <a:r>
              <a:rPr kumimoji="0" lang="en-US" altLang="en-US" sz="1100" b="0" i="0" u="none" strike="noStrike" cap="none" normalizeH="0" baseline="0" dirty="0">
                <a:ln>
                  <a:noFill/>
                </a:ln>
                <a:solidFill>
                  <a:schemeClr val="tx1"/>
                </a:solidFill>
                <a:effectLst/>
                <a:latin typeface="Aptos" panose="020B0004020202020204" pitchFamily="34" charset="0"/>
                <a:cs typeface="Arial" panose="020B0604020202020204" pitchFamily="34" charset="0"/>
              </a:rPr>
              <a:t>888664</a:t>
            </a:r>
            <a:endParaRPr kumimoji="0" lang="en-US" altLang="en-US" sz="1800" b="0" i="0" u="none" strike="noStrike" cap="none" normalizeH="0" baseline="0" dirty="0">
              <a:ln>
                <a:noFill/>
              </a:ln>
              <a:solidFill>
                <a:schemeClr val="tx1"/>
              </a:solidFill>
              <a:effectLst/>
              <a:latin typeface="Aptos" panose="020B0004020202020204" pitchFamily="34" charset="0"/>
            </a:endParaRPr>
          </a:p>
        </p:txBody>
      </p:sp>
      <p:sp>
        <p:nvSpPr>
          <p:cNvPr id="29" name="TextBox 28">
            <a:extLst>
              <a:ext uri="{FF2B5EF4-FFF2-40B4-BE49-F238E27FC236}">
                <a16:creationId xmlns:a16="http://schemas.microsoft.com/office/drawing/2014/main" id="{AA21638B-0C39-1610-4805-39B013EE9598}"/>
              </a:ext>
            </a:extLst>
          </p:cNvPr>
          <p:cNvSpPr txBox="1"/>
          <p:nvPr/>
        </p:nvSpPr>
        <p:spPr>
          <a:xfrm>
            <a:off x="1500884" y="4421327"/>
            <a:ext cx="97764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Kira Scott</a:t>
            </a:r>
          </a:p>
        </p:txBody>
      </p:sp>
      <p:sp>
        <p:nvSpPr>
          <p:cNvPr id="32" name="TextBox 31">
            <a:extLst>
              <a:ext uri="{FF2B5EF4-FFF2-40B4-BE49-F238E27FC236}">
                <a16:creationId xmlns:a16="http://schemas.microsoft.com/office/drawing/2014/main" id="{19FDB517-9D8B-3E15-F6A2-B927B37BD62B}"/>
              </a:ext>
            </a:extLst>
          </p:cNvPr>
          <p:cNvSpPr txBox="1"/>
          <p:nvPr/>
        </p:nvSpPr>
        <p:spPr>
          <a:xfrm>
            <a:off x="1457074" y="4688261"/>
            <a:ext cx="18033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 Contracts Manager</a:t>
            </a:r>
          </a:p>
        </p:txBody>
      </p:sp>
      <p:sp>
        <p:nvSpPr>
          <p:cNvPr id="33" name="TextBox 32">
            <a:extLst>
              <a:ext uri="{FF2B5EF4-FFF2-40B4-BE49-F238E27FC236}">
                <a16:creationId xmlns:a16="http://schemas.microsoft.com/office/drawing/2014/main" id="{BAB76B69-BCCF-4083-C751-4FA5CBD01CC2}"/>
              </a:ext>
            </a:extLst>
          </p:cNvPr>
          <p:cNvSpPr txBox="1"/>
          <p:nvPr/>
        </p:nvSpPr>
        <p:spPr>
          <a:xfrm>
            <a:off x="1466699" y="4955195"/>
            <a:ext cx="24796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South Caledonia</a:t>
            </a:r>
          </a:p>
        </p:txBody>
      </p:sp>
      <p:sp>
        <p:nvSpPr>
          <p:cNvPr id="36" name="TextBox 35">
            <a:extLst>
              <a:ext uri="{FF2B5EF4-FFF2-40B4-BE49-F238E27FC236}">
                <a16:creationId xmlns:a16="http://schemas.microsoft.com/office/drawing/2014/main" id="{C596BF28-C919-E2D7-51FB-CEB169BEDCFB}"/>
              </a:ext>
            </a:extLst>
          </p:cNvPr>
          <p:cNvSpPr txBox="1"/>
          <p:nvPr/>
        </p:nvSpPr>
        <p:spPr>
          <a:xfrm>
            <a:off x="1426840" y="5586189"/>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3"/>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38" name="TextBox 37">
            <a:extLst>
              <a:ext uri="{FF2B5EF4-FFF2-40B4-BE49-F238E27FC236}">
                <a16:creationId xmlns:a16="http://schemas.microsoft.com/office/drawing/2014/main" id="{8A61393B-E83B-7008-ADFD-E3793424EBD9}"/>
              </a:ext>
            </a:extLst>
          </p:cNvPr>
          <p:cNvSpPr txBox="1"/>
          <p:nvPr/>
        </p:nvSpPr>
        <p:spPr>
          <a:xfrm>
            <a:off x="5071161" y="5642465"/>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3"/>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40" name="TextBox 39">
            <a:extLst>
              <a:ext uri="{FF2B5EF4-FFF2-40B4-BE49-F238E27FC236}">
                <a16:creationId xmlns:a16="http://schemas.microsoft.com/office/drawing/2014/main" id="{23B995AF-299F-CCC1-4AAC-76D506BB1A34}"/>
              </a:ext>
            </a:extLst>
          </p:cNvPr>
          <p:cNvSpPr txBox="1"/>
          <p:nvPr/>
        </p:nvSpPr>
        <p:spPr>
          <a:xfrm>
            <a:off x="5341825" y="4347530"/>
            <a:ext cx="15424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John Colquhoun </a:t>
            </a:r>
          </a:p>
        </p:txBody>
      </p:sp>
      <p:sp>
        <p:nvSpPr>
          <p:cNvPr id="41" name="TextBox 40">
            <a:extLst>
              <a:ext uri="{FF2B5EF4-FFF2-40B4-BE49-F238E27FC236}">
                <a16:creationId xmlns:a16="http://schemas.microsoft.com/office/drawing/2014/main" id="{AA8E72A8-4A22-A31F-B11B-2FD301B29B05}"/>
              </a:ext>
            </a:extLst>
          </p:cNvPr>
          <p:cNvSpPr txBox="1"/>
          <p:nvPr/>
        </p:nvSpPr>
        <p:spPr>
          <a:xfrm>
            <a:off x="5281318" y="4650522"/>
            <a:ext cx="1733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 Project Coordinator</a:t>
            </a:r>
          </a:p>
        </p:txBody>
      </p:sp>
      <p:sp>
        <p:nvSpPr>
          <p:cNvPr id="43" name="TextBox 42">
            <a:extLst>
              <a:ext uri="{FF2B5EF4-FFF2-40B4-BE49-F238E27FC236}">
                <a16:creationId xmlns:a16="http://schemas.microsoft.com/office/drawing/2014/main" id="{2F368838-F47B-C576-BF15-74448173574B}"/>
              </a:ext>
            </a:extLst>
          </p:cNvPr>
          <p:cNvSpPr txBox="1"/>
          <p:nvPr/>
        </p:nvSpPr>
        <p:spPr>
          <a:xfrm>
            <a:off x="5327307" y="5052725"/>
            <a:ext cx="24180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All regions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ptos" panose="02110004020202020204"/>
              </a:rPr>
              <a:t>SHEPD</a:t>
            </a:r>
            <a:endPar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6" name="TextBox 45">
            <a:extLst>
              <a:ext uri="{FF2B5EF4-FFF2-40B4-BE49-F238E27FC236}">
                <a16:creationId xmlns:a16="http://schemas.microsoft.com/office/drawing/2014/main" id="{57C8758B-1AD3-B2D3-B843-9B2F0A8DB260}"/>
              </a:ext>
            </a:extLst>
          </p:cNvPr>
          <p:cNvSpPr txBox="1"/>
          <p:nvPr/>
        </p:nvSpPr>
        <p:spPr>
          <a:xfrm>
            <a:off x="7299760" y="136988"/>
            <a:ext cx="4684149"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ptos" panose="02110004020202020204"/>
                <a:ea typeface="+mn-ea"/>
                <a:cs typeface="+mn-cs"/>
              </a:rPr>
              <a:t>Responsible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prstClr val="white"/>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ptos" panose="02110004020202020204"/>
                <a:ea typeface="+mn-ea"/>
                <a:cs typeface="+mn-cs"/>
              </a:rPr>
              <a:t>* </a:t>
            </a: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Issuing all DGES and MAJP offers in line with SLC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prstClr val="white"/>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Addressing any contractual questions related to DGES and MAJP offers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prstClr val="white"/>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Processing acceptances, issuing variations, payment </a:t>
            </a:r>
            <a:r>
              <a:rPr kumimoji="0" lang="en-GB" sz="1400" b="1" i="0" u="none" strike="noStrike" kern="1200" cap="none" spc="0" normalizeH="0" baseline="0" noProof="0" dirty="0" err="1">
                <a:ln>
                  <a:noFill/>
                </a:ln>
                <a:solidFill>
                  <a:prstClr val="white"/>
                </a:solidFill>
                <a:effectLst/>
                <a:uLnTx/>
                <a:uFillTx/>
                <a:latin typeface="Aptos" panose="02110004020202020204"/>
                <a:ea typeface="+mn-ea"/>
                <a:cs typeface="+mn-cs"/>
              </a:rPr>
              <a:t>schedukes</a:t>
            </a: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 and supporting with the milestones of those schemes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prstClr val="white"/>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For schemes with an assigned Contract Manager, they should be the first point of contact for any contractual queries, challenges navigating SSEN, or contractual disputes</a:t>
            </a:r>
          </a:p>
        </p:txBody>
      </p:sp>
      <p:sp>
        <p:nvSpPr>
          <p:cNvPr id="47" name="Rectangle: Diagonal Corners Rounded 46">
            <a:extLst>
              <a:ext uri="{FF2B5EF4-FFF2-40B4-BE49-F238E27FC236}">
                <a16:creationId xmlns:a16="http://schemas.microsoft.com/office/drawing/2014/main" id="{47A96B6A-1813-26A0-C0A0-D236E7B6FBB4}"/>
              </a:ext>
            </a:extLst>
          </p:cNvPr>
          <p:cNvSpPr/>
          <p:nvPr/>
        </p:nvSpPr>
        <p:spPr>
          <a:xfrm>
            <a:off x="7450459" y="4549082"/>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1</a:t>
            </a:r>
            <a:r>
              <a:rPr lang="en-GB" sz="1400" baseline="30000" dirty="0"/>
              <a:t>st</a:t>
            </a:r>
            <a:r>
              <a:rPr lang="en-GB" sz="1400" dirty="0"/>
              <a:t> point of contact is your </a:t>
            </a:r>
          </a:p>
          <a:p>
            <a:pPr algn="ctr"/>
            <a:r>
              <a:rPr lang="en-GB" sz="1400" dirty="0"/>
              <a:t>Contracts Manager</a:t>
            </a:r>
          </a:p>
        </p:txBody>
      </p:sp>
      <p:sp>
        <p:nvSpPr>
          <p:cNvPr id="48" name="Rectangle: Diagonal Corners Rounded 47">
            <a:extLst>
              <a:ext uri="{FF2B5EF4-FFF2-40B4-BE49-F238E27FC236}">
                <a16:creationId xmlns:a16="http://schemas.microsoft.com/office/drawing/2014/main" id="{77FD85E0-32B3-AA9D-FCC2-34733B3E9BA8}"/>
              </a:ext>
            </a:extLst>
          </p:cNvPr>
          <p:cNvSpPr/>
          <p:nvPr/>
        </p:nvSpPr>
        <p:spPr>
          <a:xfrm>
            <a:off x="7450459" y="5332093"/>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2</a:t>
            </a:r>
            <a:r>
              <a:rPr lang="en-GB" sz="1400" baseline="30000" dirty="0"/>
              <a:t>nd</a:t>
            </a:r>
            <a:r>
              <a:rPr lang="en-GB" sz="1400" dirty="0"/>
              <a:t> point of contact is Tanya Robertson </a:t>
            </a:r>
          </a:p>
          <a:p>
            <a:pPr algn="ctr"/>
            <a:r>
              <a:rPr lang="en-GB" sz="1400" dirty="0"/>
              <a:t> Lead Contracts Manager</a:t>
            </a:r>
          </a:p>
        </p:txBody>
      </p:sp>
      <p:sp>
        <p:nvSpPr>
          <p:cNvPr id="49" name="Rectangle: Diagonal Corners Rounded 48">
            <a:extLst>
              <a:ext uri="{FF2B5EF4-FFF2-40B4-BE49-F238E27FC236}">
                <a16:creationId xmlns:a16="http://schemas.microsoft.com/office/drawing/2014/main" id="{E84A89B7-CDA7-F9C2-869F-907026600081}"/>
              </a:ext>
            </a:extLst>
          </p:cNvPr>
          <p:cNvSpPr/>
          <p:nvPr/>
        </p:nvSpPr>
        <p:spPr>
          <a:xfrm>
            <a:off x="7436536" y="5973846"/>
            <a:ext cx="4432177" cy="711924"/>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dirty="0"/>
              <a:t>3</a:t>
            </a:r>
            <a:r>
              <a:rPr lang="en-GB" sz="1400" baseline="30000" dirty="0"/>
              <a:t>rd</a:t>
            </a:r>
            <a:r>
              <a:rPr lang="en-GB" sz="1400" dirty="0"/>
              <a:t> point of contact is Austen Toone</a:t>
            </a:r>
          </a:p>
          <a:p>
            <a:pPr algn="ctr"/>
            <a:r>
              <a:rPr lang="en-GB" sz="1400" dirty="0"/>
              <a:t>Senior Manager – Major Connections</a:t>
            </a:r>
          </a:p>
          <a:p>
            <a:pPr algn="ctr"/>
            <a:r>
              <a:rPr lang="en-GB" sz="1400" dirty="0"/>
              <a:t>07879 969033</a:t>
            </a:r>
          </a:p>
          <a:p>
            <a:pPr algn="ctr"/>
            <a:endParaRPr lang="en-GB" sz="1400" dirty="0"/>
          </a:p>
        </p:txBody>
      </p:sp>
      <p:sp>
        <p:nvSpPr>
          <p:cNvPr id="50" name="TextBox 49">
            <a:extLst>
              <a:ext uri="{FF2B5EF4-FFF2-40B4-BE49-F238E27FC236}">
                <a16:creationId xmlns:a16="http://schemas.microsoft.com/office/drawing/2014/main" id="{C723892D-6349-F653-E693-D8148F39BF99}"/>
              </a:ext>
            </a:extLst>
          </p:cNvPr>
          <p:cNvSpPr txBox="1"/>
          <p:nvPr/>
        </p:nvSpPr>
        <p:spPr>
          <a:xfrm>
            <a:off x="7377707" y="3986660"/>
            <a:ext cx="7232514" cy="338554"/>
          </a:xfrm>
          <a:prstGeom prst="rect">
            <a:avLst/>
          </a:prstGeom>
          <a:noFill/>
        </p:spPr>
        <p:txBody>
          <a:bodyPr wrap="square">
            <a:spAutoFit/>
          </a:bodyPr>
          <a:lstStyle/>
          <a:p>
            <a:r>
              <a:rPr lang="en-GB" sz="1600" b="1" dirty="0">
                <a:solidFill>
                  <a:schemeClr val="bg1"/>
                </a:solidFill>
              </a:rPr>
              <a:t>Points of escalation   </a:t>
            </a:r>
          </a:p>
        </p:txBody>
      </p:sp>
      <p:sp>
        <p:nvSpPr>
          <p:cNvPr id="51" name="Arrow: Down 50">
            <a:extLst>
              <a:ext uri="{FF2B5EF4-FFF2-40B4-BE49-F238E27FC236}">
                <a16:creationId xmlns:a16="http://schemas.microsoft.com/office/drawing/2014/main" id="{FEE29AD0-6C1F-CF7D-2B11-5AF3D25BF01D}"/>
              </a:ext>
            </a:extLst>
          </p:cNvPr>
          <p:cNvSpPr/>
          <p:nvPr/>
        </p:nvSpPr>
        <p:spPr>
          <a:xfrm>
            <a:off x="11246856" y="4614273"/>
            <a:ext cx="476464" cy="2071497"/>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89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1BF73-7241-50D2-87F0-052009E2BD4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0B828A-5703-A8C9-CD85-91153FB4C740}"/>
              </a:ext>
            </a:extLst>
          </p:cNvPr>
          <p:cNvSpPr>
            <a:spLocks noGrp="1"/>
          </p:cNvSpPr>
          <p:nvPr>
            <p:ph type="ftr" sz="quarter" idx="11"/>
          </p:nvPr>
        </p:nvSpPr>
        <p:spPr>
          <a:xfrm>
            <a:off x="714829" y="63563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rPr>
              <a:t>Connections Contact and Escalation guide – South (SEPD)</a:t>
            </a:r>
          </a:p>
        </p:txBody>
      </p:sp>
      <p:sp>
        <p:nvSpPr>
          <p:cNvPr id="5" name="Slide Number Placeholder 4">
            <a:extLst>
              <a:ext uri="{FF2B5EF4-FFF2-40B4-BE49-F238E27FC236}">
                <a16:creationId xmlns:a16="http://schemas.microsoft.com/office/drawing/2014/main" id="{ECF7B1AA-1484-90F4-5D97-707DC06F571A}"/>
              </a:ext>
            </a:extLst>
          </p:cNvPr>
          <p:cNvSpPr>
            <a:spLocks noGrp="1"/>
          </p:cNvSpPr>
          <p:nvPr>
            <p:ph type="sldNum" sz="quarter" idx="12"/>
          </p:nvPr>
        </p:nvSpPr>
        <p:spPr>
          <a:xfrm>
            <a:off x="-22764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D0E93-1066-4646-AD4C-8C9E524FF531}"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D576D632-489C-CB3E-361C-CB009507D8BC}"/>
              </a:ext>
            </a:extLst>
          </p:cNvPr>
          <p:cNvSpPr/>
          <p:nvPr/>
        </p:nvSpPr>
        <p:spPr>
          <a:xfrm>
            <a:off x="7299760" y="0"/>
            <a:ext cx="491946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16D554D9-2209-84A5-F806-FB4C26DE900C}"/>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4A234B58-4095-0683-DF9A-BA89CC990047}"/>
              </a:ext>
            </a:extLst>
          </p:cNvPr>
          <p:cNvSpPr txBox="1"/>
          <p:nvPr/>
        </p:nvSpPr>
        <p:spPr>
          <a:xfrm>
            <a:off x="237308" y="224637"/>
            <a:ext cx="72324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56082"/>
                </a:solidFill>
                <a:effectLst/>
                <a:uLnTx/>
                <a:uFillTx/>
                <a:latin typeface="Aptos Display" panose="02110004020202020204"/>
                <a:ea typeface="+mn-ea"/>
                <a:cs typeface="+mn-cs"/>
              </a:rPr>
              <a:t>Application (through to Delivery)</a:t>
            </a:r>
          </a:p>
        </p:txBody>
      </p:sp>
      <p:sp>
        <p:nvSpPr>
          <p:cNvPr id="14" name="TextBox 13">
            <a:extLst>
              <a:ext uri="{FF2B5EF4-FFF2-40B4-BE49-F238E27FC236}">
                <a16:creationId xmlns:a16="http://schemas.microsoft.com/office/drawing/2014/main" id="{D95B9975-D632-39CB-924C-FCC062E95C30}"/>
              </a:ext>
            </a:extLst>
          </p:cNvPr>
          <p:cNvSpPr txBox="1"/>
          <p:nvPr/>
        </p:nvSpPr>
        <p:spPr>
          <a:xfrm>
            <a:off x="253454" y="798257"/>
            <a:ext cx="2674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56082"/>
                </a:solidFill>
                <a:effectLst/>
                <a:uLnTx/>
                <a:uFillTx/>
                <a:latin typeface="Aptos Display" panose="02110004020202020204"/>
                <a:ea typeface="+mn-ea"/>
                <a:cs typeface="+mn-cs"/>
              </a:rPr>
              <a:t>Contract Managers</a:t>
            </a:r>
          </a:p>
        </p:txBody>
      </p:sp>
      <p:sp>
        <p:nvSpPr>
          <p:cNvPr id="23" name="Arrow: Down 22">
            <a:extLst>
              <a:ext uri="{FF2B5EF4-FFF2-40B4-BE49-F238E27FC236}">
                <a16:creationId xmlns:a16="http://schemas.microsoft.com/office/drawing/2014/main" id="{E323AAEE-B91E-6731-5F95-5A320698DEAA}"/>
              </a:ext>
            </a:extLst>
          </p:cNvPr>
          <p:cNvSpPr/>
          <p:nvPr/>
        </p:nvSpPr>
        <p:spPr>
          <a:xfrm>
            <a:off x="10668193" y="4168198"/>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TextBox 29">
            <a:extLst>
              <a:ext uri="{FF2B5EF4-FFF2-40B4-BE49-F238E27FC236}">
                <a16:creationId xmlns:a16="http://schemas.microsoft.com/office/drawing/2014/main" id="{2195F63F-7F3C-3CD0-B04E-2D832FDA82A8}"/>
              </a:ext>
            </a:extLst>
          </p:cNvPr>
          <p:cNvSpPr txBox="1"/>
          <p:nvPr/>
        </p:nvSpPr>
        <p:spPr>
          <a:xfrm>
            <a:off x="7299760" y="136988"/>
            <a:ext cx="4684149"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ptos" panose="02110004020202020204"/>
                <a:ea typeface="+mn-ea"/>
                <a:cs typeface="+mn-cs"/>
              </a:rPr>
              <a:t>Responsible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prstClr val="white"/>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ptos" panose="02110004020202020204"/>
                <a:ea typeface="+mn-ea"/>
                <a:cs typeface="+mn-cs"/>
              </a:rPr>
              <a:t>* </a:t>
            </a: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Issuing all DGES and MAJP offers in line with SLC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prstClr val="white"/>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Addressing any contractual questions related to DGES and MAJP offers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prstClr val="white"/>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Processing acceptances, issuing variations, payment </a:t>
            </a:r>
            <a:r>
              <a:rPr kumimoji="0" lang="en-GB" sz="1400" b="1" i="0" u="none" strike="noStrike" kern="1200" cap="none" spc="0" normalizeH="0" baseline="0" noProof="0" dirty="0" err="1">
                <a:ln>
                  <a:noFill/>
                </a:ln>
                <a:solidFill>
                  <a:prstClr val="white"/>
                </a:solidFill>
                <a:effectLst/>
                <a:uLnTx/>
                <a:uFillTx/>
                <a:latin typeface="Aptos" panose="02110004020202020204"/>
                <a:ea typeface="+mn-ea"/>
                <a:cs typeface="+mn-cs"/>
              </a:rPr>
              <a:t>schedukes</a:t>
            </a: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 and supporting with the milestones of those schemes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prstClr val="white"/>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Aptos" panose="02110004020202020204"/>
                <a:ea typeface="+mn-ea"/>
                <a:cs typeface="+mn-cs"/>
              </a:rPr>
              <a:t>For schemes with an assigned Contract Manager, they should be the first point of contact for any contractual queries, challenges navigating SSEN, or contractual disputes</a:t>
            </a:r>
          </a:p>
        </p:txBody>
      </p:sp>
      <p:sp>
        <p:nvSpPr>
          <p:cNvPr id="19" name="TextBox 18">
            <a:extLst>
              <a:ext uri="{FF2B5EF4-FFF2-40B4-BE49-F238E27FC236}">
                <a16:creationId xmlns:a16="http://schemas.microsoft.com/office/drawing/2014/main" id="{92F41D3C-C367-5A91-01C5-6FD9E8CE2CFB}"/>
              </a:ext>
            </a:extLst>
          </p:cNvPr>
          <p:cNvSpPr txBox="1"/>
          <p:nvPr/>
        </p:nvSpPr>
        <p:spPr>
          <a:xfrm>
            <a:off x="6351224" y="2649556"/>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7" name="Picture 36">
            <a:extLst>
              <a:ext uri="{FF2B5EF4-FFF2-40B4-BE49-F238E27FC236}">
                <a16:creationId xmlns:a16="http://schemas.microsoft.com/office/drawing/2014/main" id="{F26F593D-4E1E-E653-18A4-F028CE186A11}"/>
              </a:ext>
            </a:extLst>
          </p:cNvPr>
          <p:cNvPicPr>
            <a:picLocks noChangeAspect="1"/>
          </p:cNvPicPr>
          <p:nvPr/>
        </p:nvPicPr>
        <p:blipFill>
          <a:blip r:embed="rId3"/>
          <a:stretch>
            <a:fillRect/>
          </a:stretch>
        </p:blipFill>
        <p:spPr>
          <a:xfrm>
            <a:off x="338294" y="1678936"/>
            <a:ext cx="1221925" cy="1197029"/>
          </a:xfrm>
          <a:prstGeom prst="rect">
            <a:avLst/>
          </a:prstGeom>
        </p:spPr>
      </p:pic>
      <p:pic>
        <p:nvPicPr>
          <p:cNvPr id="42" name="Picture 41">
            <a:extLst>
              <a:ext uri="{FF2B5EF4-FFF2-40B4-BE49-F238E27FC236}">
                <a16:creationId xmlns:a16="http://schemas.microsoft.com/office/drawing/2014/main" id="{EE295992-B27A-D9DC-025C-3B680CC95610}"/>
              </a:ext>
            </a:extLst>
          </p:cNvPr>
          <p:cNvPicPr>
            <a:picLocks noChangeAspect="1"/>
          </p:cNvPicPr>
          <p:nvPr/>
        </p:nvPicPr>
        <p:blipFill>
          <a:blip r:embed="rId4"/>
          <a:stretch>
            <a:fillRect/>
          </a:stretch>
        </p:blipFill>
        <p:spPr>
          <a:xfrm>
            <a:off x="338294" y="3713451"/>
            <a:ext cx="1221925" cy="1181541"/>
          </a:xfrm>
          <a:prstGeom prst="rect">
            <a:avLst/>
          </a:prstGeom>
        </p:spPr>
      </p:pic>
      <p:sp>
        <p:nvSpPr>
          <p:cNvPr id="65" name="TextBox 64">
            <a:extLst>
              <a:ext uri="{FF2B5EF4-FFF2-40B4-BE49-F238E27FC236}">
                <a16:creationId xmlns:a16="http://schemas.microsoft.com/office/drawing/2014/main" id="{1F97768A-B53C-3600-7C3C-DB6CAC2197A0}"/>
              </a:ext>
            </a:extLst>
          </p:cNvPr>
          <p:cNvSpPr txBox="1"/>
          <p:nvPr/>
        </p:nvSpPr>
        <p:spPr>
          <a:xfrm>
            <a:off x="1686649" y="1636540"/>
            <a:ext cx="12410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Ian Jessiman</a:t>
            </a:r>
          </a:p>
        </p:txBody>
      </p:sp>
      <p:sp>
        <p:nvSpPr>
          <p:cNvPr id="79" name="TextBox 78">
            <a:extLst>
              <a:ext uri="{FF2B5EF4-FFF2-40B4-BE49-F238E27FC236}">
                <a16:creationId xmlns:a16="http://schemas.microsoft.com/office/drawing/2014/main" id="{7C5CCBAA-5E55-8218-63A3-7987C635DA5C}"/>
              </a:ext>
            </a:extLst>
          </p:cNvPr>
          <p:cNvSpPr txBox="1"/>
          <p:nvPr/>
        </p:nvSpPr>
        <p:spPr>
          <a:xfrm>
            <a:off x="1717434" y="3726699"/>
            <a:ext cx="13269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Andy Crumley</a:t>
            </a:r>
          </a:p>
        </p:txBody>
      </p:sp>
      <p:sp>
        <p:nvSpPr>
          <p:cNvPr id="109" name="TextBox 108">
            <a:extLst>
              <a:ext uri="{FF2B5EF4-FFF2-40B4-BE49-F238E27FC236}">
                <a16:creationId xmlns:a16="http://schemas.microsoft.com/office/drawing/2014/main" id="{DD621A81-45AF-9BC5-8D7B-822958B9A39E}"/>
              </a:ext>
            </a:extLst>
          </p:cNvPr>
          <p:cNvSpPr txBox="1"/>
          <p:nvPr/>
        </p:nvSpPr>
        <p:spPr>
          <a:xfrm>
            <a:off x="1643302" y="1969561"/>
            <a:ext cx="19221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 Contracts Manager</a:t>
            </a:r>
          </a:p>
        </p:txBody>
      </p:sp>
      <p:sp>
        <p:nvSpPr>
          <p:cNvPr id="113" name="TextBox 112">
            <a:extLst>
              <a:ext uri="{FF2B5EF4-FFF2-40B4-BE49-F238E27FC236}">
                <a16:creationId xmlns:a16="http://schemas.microsoft.com/office/drawing/2014/main" id="{219EC181-E169-BC92-6266-569891DBF0E2}"/>
              </a:ext>
            </a:extLst>
          </p:cNvPr>
          <p:cNvSpPr txBox="1"/>
          <p:nvPr/>
        </p:nvSpPr>
        <p:spPr>
          <a:xfrm>
            <a:off x="1674198" y="4061534"/>
            <a:ext cx="17757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Contracts Manager</a:t>
            </a:r>
          </a:p>
        </p:txBody>
      </p:sp>
      <p:sp>
        <p:nvSpPr>
          <p:cNvPr id="114" name="TextBox 113">
            <a:extLst>
              <a:ext uri="{FF2B5EF4-FFF2-40B4-BE49-F238E27FC236}">
                <a16:creationId xmlns:a16="http://schemas.microsoft.com/office/drawing/2014/main" id="{155FBA62-5558-99D4-9A09-81005D06D74C}"/>
              </a:ext>
            </a:extLst>
          </p:cNvPr>
          <p:cNvSpPr txBox="1"/>
          <p:nvPr/>
        </p:nvSpPr>
        <p:spPr>
          <a:xfrm>
            <a:off x="1605232" y="2957300"/>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5"/>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117" name="TextBox 116">
            <a:extLst>
              <a:ext uri="{FF2B5EF4-FFF2-40B4-BE49-F238E27FC236}">
                <a16:creationId xmlns:a16="http://schemas.microsoft.com/office/drawing/2014/main" id="{5AFB1EB7-7509-BA70-FB72-47588FFE5869}"/>
              </a:ext>
            </a:extLst>
          </p:cNvPr>
          <p:cNvSpPr txBox="1"/>
          <p:nvPr/>
        </p:nvSpPr>
        <p:spPr>
          <a:xfrm>
            <a:off x="5038144" y="2972660"/>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5"/>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118" name="TextBox 117">
            <a:extLst>
              <a:ext uri="{FF2B5EF4-FFF2-40B4-BE49-F238E27FC236}">
                <a16:creationId xmlns:a16="http://schemas.microsoft.com/office/drawing/2014/main" id="{88A061B2-A52B-1507-BD0E-4A3EB0208898}"/>
              </a:ext>
            </a:extLst>
          </p:cNvPr>
          <p:cNvSpPr txBox="1"/>
          <p:nvPr/>
        </p:nvSpPr>
        <p:spPr>
          <a:xfrm>
            <a:off x="1686649" y="4948811"/>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5"/>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119" name="TextBox 118">
            <a:extLst>
              <a:ext uri="{FF2B5EF4-FFF2-40B4-BE49-F238E27FC236}">
                <a16:creationId xmlns:a16="http://schemas.microsoft.com/office/drawing/2014/main" id="{E85B5B49-D7E3-BEC2-8898-AC4495303FB9}"/>
              </a:ext>
            </a:extLst>
          </p:cNvPr>
          <p:cNvSpPr txBox="1"/>
          <p:nvPr/>
        </p:nvSpPr>
        <p:spPr>
          <a:xfrm>
            <a:off x="1683194" y="2239186"/>
            <a:ext cx="15266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North Caledonia &amp; Highlands &amp; Islands</a:t>
            </a:r>
          </a:p>
        </p:txBody>
      </p:sp>
      <p:sp>
        <p:nvSpPr>
          <p:cNvPr id="120" name="TextBox 119">
            <a:extLst>
              <a:ext uri="{FF2B5EF4-FFF2-40B4-BE49-F238E27FC236}">
                <a16:creationId xmlns:a16="http://schemas.microsoft.com/office/drawing/2014/main" id="{EE776988-F3E5-4A90-19B9-8DBB62B3D367}"/>
              </a:ext>
            </a:extLst>
          </p:cNvPr>
          <p:cNvSpPr txBox="1"/>
          <p:nvPr/>
        </p:nvSpPr>
        <p:spPr>
          <a:xfrm>
            <a:off x="1674198" y="2690673"/>
            <a:ext cx="16773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85000"/>
                    <a:lumOff val="15000"/>
                  </a:schemeClr>
                </a:solidFill>
                <a:effectLst/>
                <a:uLnTx/>
                <a:uFillTx/>
                <a:latin typeface="Aptos" panose="02110004020202020204"/>
                <a:ea typeface="+mn-ea"/>
                <a:cs typeface="+mn-cs"/>
              </a:rPr>
              <a:t>07469 411438</a:t>
            </a:r>
          </a:p>
        </p:txBody>
      </p:sp>
      <p:sp>
        <p:nvSpPr>
          <p:cNvPr id="124" name="TextBox 123">
            <a:extLst>
              <a:ext uri="{FF2B5EF4-FFF2-40B4-BE49-F238E27FC236}">
                <a16:creationId xmlns:a16="http://schemas.microsoft.com/office/drawing/2014/main" id="{BD0DA40A-E410-0570-D242-EB9DE1E73143}"/>
              </a:ext>
            </a:extLst>
          </p:cNvPr>
          <p:cNvSpPr txBox="1"/>
          <p:nvPr/>
        </p:nvSpPr>
        <p:spPr>
          <a:xfrm>
            <a:off x="1686649" y="4687201"/>
            <a:ext cx="16773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85000"/>
                    <a:lumOff val="15000"/>
                  </a:schemeClr>
                </a:solidFill>
                <a:effectLst/>
                <a:uLnTx/>
                <a:uFillTx/>
                <a:latin typeface="Aptos" panose="02110004020202020204"/>
                <a:ea typeface="+mn-ea"/>
                <a:cs typeface="+mn-cs"/>
              </a:rPr>
              <a:t>07342 027828</a:t>
            </a:r>
          </a:p>
        </p:txBody>
      </p:sp>
      <p:sp>
        <p:nvSpPr>
          <p:cNvPr id="125" name="TextBox 124">
            <a:extLst>
              <a:ext uri="{FF2B5EF4-FFF2-40B4-BE49-F238E27FC236}">
                <a16:creationId xmlns:a16="http://schemas.microsoft.com/office/drawing/2014/main" id="{18D9E16F-62BD-56B5-D587-A79C5E216662}"/>
              </a:ext>
            </a:extLst>
          </p:cNvPr>
          <p:cNvSpPr txBox="1"/>
          <p:nvPr/>
        </p:nvSpPr>
        <p:spPr>
          <a:xfrm>
            <a:off x="5468676" y="2202880"/>
            <a:ext cx="24796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Highlands &amp; Islands</a:t>
            </a:r>
          </a:p>
        </p:txBody>
      </p:sp>
      <p:sp>
        <p:nvSpPr>
          <p:cNvPr id="128" name="TextBox 127">
            <a:extLst>
              <a:ext uri="{FF2B5EF4-FFF2-40B4-BE49-F238E27FC236}">
                <a16:creationId xmlns:a16="http://schemas.microsoft.com/office/drawing/2014/main" id="{4ADC6C75-4F20-D839-5296-5619400315DF}"/>
              </a:ext>
            </a:extLst>
          </p:cNvPr>
          <p:cNvSpPr txBox="1"/>
          <p:nvPr/>
        </p:nvSpPr>
        <p:spPr>
          <a:xfrm>
            <a:off x="1717434" y="4412373"/>
            <a:ext cx="247962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rPr>
              <a:t>Highlands &amp; Islands</a:t>
            </a:r>
          </a:p>
        </p:txBody>
      </p:sp>
      <p:pic>
        <p:nvPicPr>
          <p:cNvPr id="18" name="Picture 17">
            <a:extLst>
              <a:ext uri="{FF2B5EF4-FFF2-40B4-BE49-F238E27FC236}">
                <a16:creationId xmlns:a16="http://schemas.microsoft.com/office/drawing/2014/main" id="{2D6675E9-A924-4F90-4A12-974889135B66}"/>
              </a:ext>
            </a:extLst>
          </p:cNvPr>
          <p:cNvPicPr>
            <a:picLocks noChangeAspect="1"/>
          </p:cNvPicPr>
          <p:nvPr/>
        </p:nvPicPr>
        <p:blipFill>
          <a:blip r:embed="rId6"/>
          <a:stretch>
            <a:fillRect/>
          </a:stretch>
        </p:blipFill>
        <p:spPr>
          <a:xfrm>
            <a:off x="4111304" y="1605973"/>
            <a:ext cx="1244583" cy="1169970"/>
          </a:xfrm>
          <a:prstGeom prst="rect">
            <a:avLst/>
          </a:prstGeom>
        </p:spPr>
      </p:pic>
      <p:sp>
        <p:nvSpPr>
          <p:cNvPr id="7" name="TextBox 6">
            <a:extLst>
              <a:ext uri="{FF2B5EF4-FFF2-40B4-BE49-F238E27FC236}">
                <a16:creationId xmlns:a16="http://schemas.microsoft.com/office/drawing/2014/main" id="{E1380811-D873-6DAC-99FA-CC0E3666E63B}"/>
              </a:ext>
            </a:extLst>
          </p:cNvPr>
          <p:cNvSpPr txBox="1"/>
          <p:nvPr/>
        </p:nvSpPr>
        <p:spPr>
          <a:xfrm>
            <a:off x="5465271" y="3989170"/>
            <a:ext cx="19221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 Contracts Manager</a:t>
            </a:r>
          </a:p>
        </p:txBody>
      </p:sp>
      <p:sp>
        <p:nvSpPr>
          <p:cNvPr id="9" name="TextBox 8">
            <a:extLst>
              <a:ext uri="{FF2B5EF4-FFF2-40B4-BE49-F238E27FC236}">
                <a16:creationId xmlns:a16="http://schemas.microsoft.com/office/drawing/2014/main" id="{F80CFFBC-D8CB-279F-E98F-9F1CF40D4786}"/>
              </a:ext>
            </a:extLst>
          </p:cNvPr>
          <p:cNvSpPr txBox="1"/>
          <p:nvPr/>
        </p:nvSpPr>
        <p:spPr>
          <a:xfrm>
            <a:off x="5444225" y="1877449"/>
            <a:ext cx="19221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ptos" panose="02110004020202020204"/>
                <a:ea typeface="+mn-ea"/>
                <a:cs typeface="+mn-cs"/>
              </a:rPr>
              <a:t> Contracts Manager</a:t>
            </a:r>
          </a:p>
        </p:txBody>
      </p:sp>
      <p:sp>
        <p:nvSpPr>
          <p:cNvPr id="12" name="TextBox 11">
            <a:extLst>
              <a:ext uri="{FF2B5EF4-FFF2-40B4-BE49-F238E27FC236}">
                <a16:creationId xmlns:a16="http://schemas.microsoft.com/office/drawing/2014/main" id="{FD1982A7-24C1-C78F-5DC0-781C263D8E1B}"/>
              </a:ext>
            </a:extLst>
          </p:cNvPr>
          <p:cNvSpPr txBox="1"/>
          <p:nvPr/>
        </p:nvSpPr>
        <p:spPr>
          <a:xfrm>
            <a:off x="4829629" y="4962804"/>
            <a:ext cx="21979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hlinkClick r:id="rId5"/>
              </a:rPr>
              <a:t>commercial.contracts@sse.com</a:t>
            </a:r>
            <a:endParaRPr kumimoji="0" lang="en-GB" sz="11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C6A0E5F0-C998-1916-1E18-20C1705169EC}"/>
              </a:ext>
            </a:extLst>
          </p:cNvPr>
          <p:cNvSpPr txBox="1"/>
          <p:nvPr/>
        </p:nvSpPr>
        <p:spPr>
          <a:xfrm>
            <a:off x="5478862" y="1603463"/>
            <a:ext cx="16450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Gavin Mackintosh</a:t>
            </a:r>
          </a:p>
        </p:txBody>
      </p:sp>
      <p:sp>
        <p:nvSpPr>
          <p:cNvPr id="16" name="TextBox 15">
            <a:extLst>
              <a:ext uri="{FF2B5EF4-FFF2-40B4-BE49-F238E27FC236}">
                <a16:creationId xmlns:a16="http://schemas.microsoft.com/office/drawing/2014/main" id="{63D914F0-A6B6-4B8C-85FF-3D9F48CADE57}"/>
              </a:ext>
            </a:extLst>
          </p:cNvPr>
          <p:cNvSpPr txBox="1"/>
          <p:nvPr/>
        </p:nvSpPr>
        <p:spPr>
          <a:xfrm>
            <a:off x="5449591" y="3660080"/>
            <a:ext cx="15456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Jamie Robertson</a:t>
            </a:r>
          </a:p>
        </p:txBody>
      </p:sp>
      <p:sp>
        <p:nvSpPr>
          <p:cNvPr id="17" name="Rectangle 1">
            <a:extLst>
              <a:ext uri="{FF2B5EF4-FFF2-40B4-BE49-F238E27FC236}">
                <a16:creationId xmlns:a16="http://schemas.microsoft.com/office/drawing/2014/main" id="{767B3BED-6CD0-D97D-5EB9-14CF1AF1E946}"/>
              </a:ext>
            </a:extLst>
          </p:cNvPr>
          <p:cNvSpPr>
            <a:spLocks noChangeArrowheads="1"/>
          </p:cNvSpPr>
          <p:nvPr/>
        </p:nvSpPr>
        <p:spPr bwMode="auto">
          <a:xfrm>
            <a:off x="5478862" y="26495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07990 490223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
            <a:extLst>
              <a:ext uri="{FF2B5EF4-FFF2-40B4-BE49-F238E27FC236}">
                <a16:creationId xmlns:a16="http://schemas.microsoft.com/office/drawing/2014/main" id="{A835E1CE-BA76-0467-5371-DE755A06A0A5}"/>
              </a:ext>
            </a:extLst>
          </p:cNvPr>
          <p:cNvSpPr>
            <a:spLocks noChangeArrowheads="1"/>
          </p:cNvSpPr>
          <p:nvPr/>
        </p:nvSpPr>
        <p:spPr bwMode="auto">
          <a:xfrm>
            <a:off x="5478862" y="44123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North Caledonia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3">
            <a:extLst>
              <a:ext uri="{FF2B5EF4-FFF2-40B4-BE49-F238E27FC236}">
                <a16:creationId xmlns:a16="http://schemas.microsoft.com/office/drawing/2014/main" id="{E0150B09-FD30-92AF-E844-1B1F98737539}"/>
              </a:ext>
            </a:extLst>
          </p:cNvPr>
          <p:cNvSpPr>
            <a:spLocks noChangeArrowheads="1"/>
          </p:cNvSpPr>
          <p:nvPr/>
        </p:nvSpPr>
        <p:spPr bwMode="auto">
          <a:xfrm>
            <a:off x="5490875" y="4665167"/>
            <a:ext cx="10871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07586 286862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6" name="Picture 25">
            <a:extLst>
              <a:ext uri="{FF2B5EF4-FFF2-40B4-BE49-F238E27FC236}">
                <a16:creationId xmlns:a16="http://schemas.microsoft.com/office/drawing/2014/main" id="{B201422E-2B00-181C-D111-0C2BD8A2EEC6}"/>
              </a:ext>
            </a:extLst>
          </p:cNvPr>
          <p:cNvPicPr>
            <a:picLocks noChangeAspect="1"/>
          </p:cNvPicPr>
          <p:nvPr/>
        </p:nvPicPr>
        <p:blipFill>
          <a:blip r:embed="rId7"/>
          <a:stretch>
            <a:fillRect/>
          </a:stretch>
        </p:blipFill>
        <p:spPr>
          <a:xfrm>
            <a:off x="4053812" y="3716282"/>
            <a:ext cx="1272773" cy="1178709"/>
          </a:xfrm>
          <a:prstGeom prst="rect">
            <a:avLst/>
          </a:prstGeom>
        </p:spPr>
      </p:pic>
      <p:sp>
        <p:nvSpPr>
          <p:cNvPr id="27" name="Rectangle: Diagonal Corners Rounded 26">
            <a:extLst>
              <a:ext uri="{FF2B5EF4-FFF2-40B4-BE49-F238E27FC236}">
                <a16:creationId xmlns:a16="http://schemas.microsoft.com/office/drawing/2014/main" id="{4EE0A606-4758-B5CD-953F-C0FEC1E9348E}"/>
              </a:ext>
            </a:extLst>
          </p:cNvPr>
          <p:cNvSpPr/>
          <p:nvPr/>
        </p:nvSpPr>
        <p:spPr>
          <a:xfrm>
            <a:off x="7450459" y="4549082"/>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1</a:t>
            </a:r>
            <a:r>
              <a:rPr lang="en-GB" sz="1400" baseline="30000" dirty="0"/>
              <a:t>st</a:t>
            </a:r>
            <a:r>
              <a:rPr lang="en-GB" sz="1400" dirty="0"/>
              <a:t> point of contact is your </a:t>
            </a:r>
          </a:p>
          <a:p>
            <a:pPr algn="ctr"/>
            <a:r>
              <a:rPr lang="en-GB" sz="1400" dirty="0"/>
              <a:t>Contracts Manager</a:t>
            </a:r>
          </a:p>
        </p:txBody>
      </p:sp>
      <p:sp>
        <p:nvSpPr>
          <p:cNvPr id="29" name="Rectangle: Diagonal Corners Rounded 28">
            <a:extLst>
              <a:ext uri="{FF2B5EF4-FFF2-40B4-BE49-F238E27FC236}">
                <a16:creationId xmlns:a16="http://schemas.microsoft.com/office/drawing/2014/main" id="{609A09F8-7DC1-EF85-9AAB-1DD38CF3CF84}"/>
              </a:ext>
            </a:extLst>
          </p:cNvPr>
          <p:cNvSpPr/>
          <p:nvPr/>
        </p:nvSpPr>
        <p:spPr>
          <a:xfrm>
            <a:off x="7450459" y="5332093"/>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2</a:t>
            </a:r>
            <a:r>
              <a:rPr lang="en-GB" sz="1400" baseline="30000" dirty="0"/>
              <a:t>nd</a:t>
            </a:r>
            <a:r>
              <a:rPr lang="en-GB" sz="1400" dirty="0"/>
              <a:t> point of contact is Tanya Robertson </a:t>
            </a:r>
          </a:p>
          <a:p>
            <a:pPr algn="ctr"/>
            <a:r>
              <a:rPr lang="en-GB" sz="1400" dirty="0"/>
              <a:t> Lead Contracts Manager</a:t>
            </a:r>
          </a:p>
        </p:txBody>
      </p:sp>
      <p:sp>
        <p:nvSpPr>
          <p:cNvPr id="32" name="Rectangle: Diagonal Corners Rounded 31">
            <a:extLst>
              <a:ext uri="{FF2B5EF4-FFF2-40B4-BE49-F238E27FC236}">
                <a16:creationId xmlns:a16="http://schemas.microsoft.com/office/drawing/2014/main" id="{10E53C2E-305D-A7B5-2F7F-E7F450AA4E3E}"/>
              </a:ext>
            </a:extLst>
          </p:cNvPr>
          <p:cNvSpPr/>
          <p:nvPr/>
        </p:nvSpPr>
        <p:spPr>
          <a:xfrm>
            <a:off x="7436536" y="5973846"/>
            <a:ext cx="4432177" cy="711924"/>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dirty="0"/>
              <a:t>3</a:t>
            </a:r>
            <a:r>
              <a:rPr lang="en-GB" sz="1400" baseline="30000" dirty="0"/>
              <a:t>rd</a:t>
            </a:r>
            <a:r>
              <a:rPr lang="en-GB" sz="1400" dirty="0"/>
              <a:t> point of contact is Austen Toone</a:t>
            </a:r>
          </a:p>
          <a:p>
            <a:pPr algn="ctr"/>
            <a:r>
              <a:rPr lang="en-GB" sz="1400" dirty="0"/>
              <a:t>Senior Manager – Major Connections</a:t>
            </a:r>
          </a:p>
          <a:p>
            <a:pPr algn="ctr"/>
            <a:r>
              <a:rPr lang="en-GB" sz="1400" dirty="0"/>
              <a:t>07879 969033</a:t>
            </a:r>
          </a:p>
          <a:p>
            <a:pPr algn="ctr"/>
            <a:endParaRPr lang="en-GB" sz="1400" dirty="0"/>
          </a:p>
        </p:txBody>
      </p:sp>
      <p:sp>
        <p:nvSpPr>
          <p:cNvPr id="33" name="Arrow: Down 32">
            <a:extLst>
              <a:ext uri="{FF2B5EF4-FFF2-40B4-BE49-F238E27FC236}">
                <a16:creationId xmlns:a16="http://schemas.microsoft.com/office/drawing/2014/main" id="{3A105CDD-63CC-F838-5A49-DB08843A26EC}"/>
              </a:ext>
            </a:extLst>
          </p:cNvPr>
          <p:cNvSpPr/>
          <p:nvPr/>
        </p:nvSpPr>
        <p:spPr>
          <a:xfrm>
            <a:off x="11268453" y="4573967"/>
            <a:ext cx="476464" cy="2071497"/>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D23CD0C0-A20A-79C3-78CB-3E2E4DB1D3FD}"/>
              </a:ext>
            </a:extLst>
          </p:cNvPr>
          <p:cNvSpPr txBox="1"/>
          <p:nvPr/>
        </p:nvSpPr>
        <p:spPr>
          <a:xfrm>
            <a:off x="7377707" y="3986660"/>
            <a:ext cx="7232514" cy="338554"/>
          </a:xfrm>
          <a:prstGeom prst="rect">
            <a:avLst/>
          </a:prstGeom>
          <a:noFill/>
        </p:spPr>
        <p:txBody>
          <a:bodyPr wrap="square">
            <a:spAutoFit/>
          </a:bodyPr>
          <a:lstStyle/>
          <a:p>
            <a:r>
              <a:rPr lang="en-GB" sz="1600" b="1" dirty="0">
                <a:solidFill>
                  <a:schemeClr val="bg1"/>
                </a:solidFill>
              </a:rPr>
              <a:t>Points of escalation   </a:t>
            </a:r>
          </a:p>
        </p:txBody>
      </p:sp>
    </p:spTree>
    <p:extLst>
      <p:ext uri="{BB962C8B-B14F-4D97-AF65-F5344CB8AC3E}">
        <p14:creationId xmlns:p14="http://schemas.microsoft.com/office/powerpoint/2010/main" val="24511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6</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243948" y="0"/>
            <a:ext cx="4915962"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Application Team Managers</a:t>
            </a:r>
          </a:p>
        </p:txBody>
      </p:sp>
      <p:cxnSp>
        <p:nvCxnSpPr>
          <p:cNvPr id="16" name="Straight Connector 15">
            <a:extLst>
              <a:ext uri="{FF2B5EF4-FFF2-40B4-BE49-F238E27FC236}">
                <a16:creationId xmlns:a16="http://schemas.microsoft.com/office/drawing/2014/main" id="{8D813172-08D7-4B54-85CB-0466B5ACAED6}"/>
              </a:ext>
            </a:extLst>
          </p:cNvPr>
          <p:cNvCxnSpPr>
            <a:cxnSpLocks/>
          </p:cNvCxnSpPr>
          <p:nvPr/>
        </p:nvCxnSpPr>
        <p:spPr>
          <a:xfrm>
            <a:off x="272926" y="2656108"/>
            <a:ext cx="302923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67C7A7-1D5F-3CF1-C797-06ED29E2D27B}"/>
              </a:ext>
            </a:extLst>
          </p:cNvPr>
          <p:cNvCxnSpPr>
            <a:cxnSpLocks/>
          </p:cNvCxnSpPr>
          <p:nvPr/>
        </p:nvCxnSpPr>
        <p:spPr>
          <a:xfrm>
            <a:off x="345263" y="4121731"/>
            <a:ext cx="2956902" cy="19413"/>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337D5C-0578-2E5F-017A-94497D06C589}"/>
              </a:ext>
            </a:extLst>
          </p:cNvPr>
          <p:cNvCxnSpPr>
            <a:cxnSpLocks/>
          </p:cNvCxnSpPr>
          <p:nvPr/>
        </p:nvCxnSpPr>
        <p:spPr>
          <a:xfrm>
            <a:off x="3621219" y="2656108"/>
            <a:ext cx="3124048"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B9325F8-6C30-07D6-DA42-6EDB0B727D76}"/>
              </a:ext>
            </a:extLst>
          </p:cNvPr>
          <p:cNvCxnSpPr>
            <a:cxnSpLocks/>
          </p:cNvCxnSpPr>
          <p:nvPr/>
        </p:nvCxnSpPr>
        <p:spPr>
          <a:xfrm>
            <a:off x="3621219" y="4141144"/>
            <a:ext cx="3070984"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2541FD-0111-E0F5-DBAF-14A5B76AD8B7}"/>
              </a:ext>
            </a:extLst>
          </p:cNvPr>
          <p:cNvSpPr txBox="1"/>
          <p:nvPr/>
        </p:nvSpPr>
        <p:spPr>
          <a:xfrm>
            <a:off x="7409573" y="3907771"/>
            <a:ext cx="7232514" cy="338554"/>
          </a:xfrm>
          <a:prstGeom prst="rect">
            <a:avLst/>
          </a:prstGeom>
          <a:noFill/>
        </p:spPr>
        <p:txBody>
          <a:bodyPr wrap="square">
            <a:spAutoFit/>
          </a:bodyPr>
          <a:lstStyle/>
          <a:p>
            <a:r>
              <a:rPr lang="en-GB" sz="1600" b="1">
                <a:solidFill>
                  <a:schemeClr val="bg1"/>
                </a:solidFill>
              </a:rPr>
              <a:t>Points of escalation   </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9573" y="1283005"/>
            <a:ext cx="8463062" cy="338554"/>
          </a:xfrm>
          <a:prstGeom prst="rect">
            <a:avLst/>
          </a:prstGeom>
          <a:noFill/>
        </p:spPr>
        <p:txBody>
          <a:bodyPr wrap="square">
            <a:spAutoFit/>
          </a:bodyPr>
          <a:lstStyle/>
          <a:p>
            <a:r>
              <a:rPr lang="en-GB" sz="1600" b="1">
                <a:solidFill>
                  <a:schemeClr val="bg1"/>
                </a:solidFill>
              </a:rPr>
              <a:t>Responsible for   </a:t>
            </a:r>
          </a:p>
        </p:txBody>
      </p:sp>
      <p:sp>
        <p:nvSpPr>
          <p:cNvPr id="3" name="TextBox 2">
            <a:extLst>
              <a:ext uri="{FF2B5EF4-FFF2-40B4-BE49-F238E27FC236}">
                <a16:creationId xmlns:a16="http://schemas.microsoft.com/office/drawing/2014/main" id="{073C5171-7703-3EC7-EA37-27F488F55882}"/>
              </a:ext>
            </a:extLst>
          </p:cNvPr>
          <p:cNvSpPr txBox="1"/>
          <p:nvPr/>
        </p:nvSpPr>
        <p:spPr>
          <a:xfrm>
            <a:off x="246017" y="764194"/>
            <a:ext cx="7277100" cy="369332"/>
          </a:xfrm>
          <a:prstGeom prst="rect">
            <a:avLst/>
          </a:prstGeom>
          <a:noFill/>
        </p:spPr>
        <p:txBody>
          <a:bodyPr wrap="square" rtlCol="0">
            <a:spAutoFit/>
          </a:bodyPr>
          <a:lstStyle/>
          <a:p>
            <a:r>
              <a:rPr lang="en-GB">
                <a:solidFill>
                  <a:schemeClr val="accent1"/>
                </a:solidFill>
                <a:latin typeface="+mj-lt"/>
              </a:rPr>
              <a:t>Applications &amp; Quote Acceptance</a:t>
            </a:r>
          </a:p>
        </p:txBody>
      </p:sp>
      <p:pic>
        <p:nvPicPr>
          <p:cNvPr id="8" name="Picture 7">
            <a:extLst>
              <a:ext uri="{FF2B5EF4-FFF2-40B4-BE49-F238E27FC236}">
                <a16:creationId xmlns:a16="http://schemas.microsoft.com/office/drawing/2014/main" id="{BBF2990E-2B48-90A1-43BC-170F8C908012}"/>
              </a:ext>
            </a:extLst>
          </p:cNvPr>
          <p:cNvPicPr>
            <a:picLocks noChangeAspect="1"/>
          </p:cNvPicPr>
          <p:nvPr/>
        </p:nvPicPr>
        <p:blipFill>
          <a:blip r:embed="rId3"/>
          <a:stretch>
            <a:fillRect/>
          </a:stretch>
        </p:blipFill>
        <p:spPr>
          <a:xfrm>
            <a:off x="10064819" y="44994"/>
            <a:ext cx="2039932" cy="1553211"/>
          </a:xfrm>
          <a:prstGeom prst="rect">
            <a:avLst/>
          </a:prstGeom>
        </p:spPr>
      </p:pic>
      <p:sp>
        <p:nvSpPr>
          <p:cNvPr id="9" name="TextBox 8">
            <a:extLst>
              <a:ext uri="{FF2B5EF4-FFF2-40B4-BE49-F238E27FC236}">
                <a16:creationId xmlns:a16="http://schemas.microsoft.com/office/drawing/2014/main" id="{1D7F37EF-1C97-B581-122B-1E51DC98C510}"/>
              </a:ext>
            </a:extLst>
          </p:cNvPr>
          <p:cNvSpPr txBox="1"/>
          <p:nvPr/>
        </p:nvSpPr>
        <p:spPr>
          <a:xfrm>
            <a:off x="7442237" y="1398294"/>
            <a:ext cx="4492380" cy="830997"/>
          </a:xfrm>
          <a:prstGeom prst="rect">
            <a:avLst/>
          </a:prstGeom>
          <a:noFill/>
        </p:spPr>
        <p:txBody>
          <a:bodyPr wrap="square">
            <a:spAutoFit/>
          </a:bodyPr>
          <a:lstStyle/>
          <a:p>
            <a:pPr marL="285750" indent="-285750">
              <a:buFont typeface="Wingdings" panose="05000000000000000000" pitchFamily="2" charset="2"/>
              <a:buChar char="§"/>
            </a:pPr>
            <a:endParaRPr lang="en-GB" sz="1200">
              <a:solidFill>
                <a:schemeClr val="bg1"/>
              </a:solidFill>
            </a:endParaRPr>
          </a:p>
          <a:p>
            <a:pPr marL="285750" indent="-285750">
              <a:buFont typeface="Wingdings" panose="05000000000000000000" pitchFamily="2" charset="2"/>
              <a:buChar char="§"/>
            </a:pPr>
            <a:r>
              <a:rPr lang="en-GB" sz="1200">
                <a:solidFill>
                  <a:schemeClr val="bg1"/>
                </a:solidFill>
              </a:rPr>
              <a:t>Raising applications   </a:t>
            </a:r>
          </a:p>
          <a:p>
            <a:pPr marL="285750" indent="-285750">
              <a:buFont typeface="Wingdings" panose="05000000000000000000" pitchFamily="2" charset="2"/>
              <a:buChar char="§"/>
            </a:pPr>
            <a:r>
              <a:rPr lang="en-GB" sz="1200">
                <a:solidFill>
                  <a:schemeClr val="bg1"/>
                </a:solidFill>
              </a:rPr>
              <a:t>Taking payments   </a:t>
            </a:r>
          </a:p>
          <a:p>
            <a:pPr marL="285750" indent="-285750">
              <a:buFont typeface="Wingdings" panose="05000000000000000000" pitchFamily="2" charset="2"/>
              <a:buChar char="§"/>
            </a:pPr>
            <a:r>
              <a:rPr lang="en-GB" sz="1200">
                <a:solidFill>
                  <a:schemeClr val="bg1"/>
                </a:solidFill>
              </a:rPr>
              <a:t>Providing guidance on application and quotation process</a:t>
            </a:r>
          </a:p>
        </p:txBody>
      </p:sp>
      <p:sp>
        <p:nvSpPr>
          <p:cNvPr id="14" name="Rectangle: Diagonal Corners Rounded 13">
            <a:extLst>
              <a:ext uri="{FF2B5EF4-FFF2-40B4-BE49-F238E27FC236}">
                <a16:creationId xmlns:a16="http://schemas.microsoft.com/office/drawing/2014/main" id="{3D3271F8-161F-89F1-18B4-FDBAC7C71C1C}"/>
              </a:ext>
            </a:extLst>
          </p:cNvPr>
          <p:cNvSpPr/>
          <p:nvPr/>
        </p:nvSpPr>
        <p:spPr>
          <a:xfrm>
            <a:off x="7448083" y="4287221"/>
            <a:ext cx="434386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Diagonal Corners Rounded 20">
            <a:extLst>
              <a:ext uri="{FF2B5EF4-FFF2-40B4-BE49-F238E27FC236}">
                <a16:creationId xmlns:a16="http://schemas.microsoft.com/office/drawing/2014/main" id="{E1468658-575C-5D65-442D-2B59C0658C33}"/>
              </a:ext>
            </a:extLst>
          </p:cNvPr>
          <p:cNvSpPr/>
          <p:nvPr/>
        </p:nvSpPr>
        <p:spPr>
          <a:xfrm>
            <a:off x="7442237" y="4946098"/>
            <a:ext cx="434386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Diagonal Corners Rounded 21">
            <a:extLst>
              <a:ext uri="{FF2B5EF4-FFF2-40B4-BE49-F238E27FC236}">
                <a16:creationId xmlns:a16="http://schemas.microsoft.com/office/drawing/2014/main" id="{D68256EE-778A-2C71-2175-45C9C40F1BEF}"/>
              </a:ext>
            </a:extLst>
          </p:cNvPr>
          <p:cNvSpPr/>
          <p:nvPr/>
        </p:nvSpPr>
        <p:spPr>
          <a:xfrm>
            <a:off x="7448083" y="5602299"/>
            <a:ext cx="434386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980CCDA-19E6-3594-ED49-5ACE648FBFCA}"/>
              </a:ext>
            </a:extLst>
          </p:cNvPr>
          <p:cNvSpPr txBox="1"/>
          <p:nvPr/>
        </p:nvSpPr>
        <p:spPr>
          <a:xfrm>
            <a:off x="7467324" y="4271769"/>
            <a:ext cx="2108013" cy="461665"/>
          </a:xfrm>
          <a:prstGeom prst="rect">
            <a:avLst/>
          </a:prstGeom>
          <a:noFill/>
        </p:spPr>
        <p:txBody>
          <a:bodyPr wrap="none" rtlCol="0">
            <a:spAutoFit/>
          </a:bodyPr>
          <a:lstStyle/>
          <a:p>
            <a:r>
              <a:rPr lang="en-GB" sz="1200">
                <a:solidFill>
                  <a:schemeClr val="bg1"/>
                </a:solidFill>
              </a:rPr>
              <a:t>1</a:t>
            </a:r>
            <a:r>
              <a:rPr lang="en-GB" sz="1200" baseline="30000">
                <a:solidFill>
                  <a:schemeClr val="bg1"/>
                </a:solidFill>
              </a:rPr>
              <a:t>st</a:t>
            </a:r>
            <a:r>
              <a:rPr lang="en-GB" sz="1200">
                <a:solidFill>
                  <a:schemeClr val="bg1"/>
                </a:solidFill>
              </a:rPr>
              <a:t> point of escalation is </a:t>
            </a:r>
            <a:br>
              <a:rPr lang="en-GB" sz="1200">
                <a:solidFill>
                  <a:schemeClr val="bg1"/>
                </a:solidFill>
              </a:rPr>
            </a:br>
            <a:r>
              <a:rPr lang="en-GB" sz="1200" b="1">
                <a:solidFill>
                  <a:schemeClr val="bg1"/>
                </a:solidFill>
              </a:rPr>
              <a:t>Application Team Managers</a:t>
            </a:r>
          </a:p>
        </p:txBody>
      </p:sp>
      <p:sp>
        <p:nvSpPr>
          <p:cNvPr id="29" name="TextBox 28">
            <a:extLst>
              <a:ext uri="{FF2B5EF4-FFF2-40B4-BE49-F238E27FC236}">
                <a16:creationId xmlns:a16="http://schemas.microsoft.com/office/drawing/2014/main" id="{0F461173-3B2E-67F1-CBFC-39AD3A4DA170}"/>
              </a:ext>
            </a:extLst>
          </p:cNvPr>
          <p:cNvSpPr txBox="1"/>
          <p:nvPr/>
        </p:nvSpPr>
        <p:spPr>
          <a:xfrm>
            <a:off x="7431441" y="4938860"/>
            <a:ext cx="3304110" cy="600164"/>
          </a:xfrm>
          <a:prstGeom prst="rect">
            <a:avLst/>
          </a:prstGeom>
          <a:noFill/>
        </p:spPr>
        <p:txBody>
          <a:bodyPr wrap="none" rtlCol="0">
            <a:spAutoFit/>
          </a:bodyPr>
          <a:lstStyle/>
          <a:p>
            <a:r>
              <a:rPr lang="en-GB" sz="1100">
                <a:solidFill>
                  <a:schemeClr val="bg1"/>
                </a:solidFill>
              </a:rPr>
              <a:t>2</a:t>
            </a:r>
            <a:r>
              <a:rPr lang="en-GB" sz="1100" baseline="30000">
                <a:solidFill>
                  <a:schemeClr val="bg1"/>
                </a:solidFill>
              </a:rPr>
              <a:t>nd</a:t>
            </a:r>
            <a:r>
              <a:rPr lang="en-GB" sz="1100">
                <a:solidFill>
                  <a:schemeClr val="bg1"/>
                </a:solidFill>
              </a:rPr>
              <a:t> point of escalation is </a:t>
            </a:r>
            <a:br>
              <a:rPr lang="en-GB" sz="1100">
                <a:solidFill>
                  <a:schemeClr val="bg1"/>
                </a:solidFill>
              </a:rPr>
            </a:br>
            <a:r>
              <a:rPr lang="en-GB" sz="1100" b="1">
                <a:solidFill>
                  <a:schemeClr val="bg1"/>
                </a:solidFill>
              </a:rPr>
              <a:t>Jacob Coates</a:t>
            </a:r>
          </a:p>
          <a:p>
            <a:r>
              <a:rPr lang="en-GB" sz="1100">
                <a:solidFill>
                  <a:schemeClr val="bg1"/>
                </a:solidFill>
              </a:rPr>
              <a:t>Decarbonisation Application Performance Manager</a:t>
            </a:r>
          </a:p>
        </p:txBody>
      </p:sp>
      <p:sp>
        <p:nvSpPr>
          <p:cNvPr id="31" name="TextBox 30">
            <a:extLst>
              <a:ext uri="{FF2B5EF4-FFF2-40B4-BE49-F238E27FC236}">
                <a16:creationId xmlns:a16="http://schemas.microsoft.com/office/drawing/2014/main" id="{900ADC63-462D-9BF0-9ED0-BD0655A51F69}"/>
              </a:ext>
            </a:extLst>
          </p:cNvPr>
          <p:cNvSpPr txBox="1"/>
          <p:nvPr/>
        </p:nvSpPr>
        <p:spPr>
          <a:xfrm>
            <a:off x="7467324" y="5586721"/>
            <a:ext cx="2492990"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Hayley Joynson</a:t>
            </a:r>
          </a:p>
          <a:p>
            <a:r>
              <a:rPr lang="en-GB" sz="1100" dirty="0">
                <a:solidFill>
                  <a:schemeClr val="bg1"/>
                </a:solidFill>
              </a:rPr>
              <a:t>Head of Minor Customer Connections</a:t>
            </a:r>
          </a:p>
        </p:txBody>
      </p:sp>
      <p:sp>
        <p:nvSpPr>
          <p:cNvPr id="33" name="Arrow: Down 32">
            <a:extLst>
              <a:ext uri="{FF2B5EF4-FFF2-40B4-BE49-F238E27FC236}">
                <a16:creationId xmlns:a16="http://schemas.microsoft.com/office/drawing/2014/main" id="{59B97755-EAD5-790F-4C11-4676F47DE63A}"/>
              </a:ext>
            </a:extLst>
          </p:cNvPr>
          <p:cNvSpPr/>
          <p:nvPr/>
        </p:nvSpPr>
        <p:spPr>
          <a:xfrm>
            <a:off x="10735551" y="4264990"/>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9A184664-0640-4589-3FD0-7D412B57E97E}"/>
              </a:ext>
            </a:extLst>
          </p:cNvPr>
          <p:cNvSpPr txBox="1"/>
          <p:nvPr/>
        </p:nvSpPr>
        <p:spPr>
          <a:xfrm>
            <a:off x="7395666" y="2212805"/>
            <a:ext cx="4585521" cy="1523494"/>
          </a:xfrm>
          <a:prstGeom prst="rect">
            <a:avLst/>
          </a:prstGeom>
          <a:noFill/>
        </p:spPr>
        <p:txBody>
          <a:bodyPr wrap="square" rtlCol="0">
            <a:spAutoFit/>
          </a:bodyPr>
          <a:lstStyle/>
          <a:p>
            <a:r>
              <a:rPr lang="en-GB" sz="1200">
                <a:solidFill>
                  <a:schemeClr val="bg1"/>
                </a:solidFill>
              </a:rPr>
              <a:t>Our Application &amp; Quote Acceptance team are happy to provide help and advice on the application and quote acceptance process via phone or email. Applications can be raised via phone, email or online</a:t>
            </a:r>
            <a:endParaRPr lang="en-GB" sz="1050">
              <a:solidFill>
                <a:schemeClr val="bg1"/>
              </a:solidFill>
            </a:endParaRPr>
          </a:p>
          <a:p>
            <a:endParaRPr lang="en-GB" sz="900" b="1">
              <a:solidFill>
                <a:schemeClr val="bg1"/>
              </a:solidFill>
            </a:endParaRPr>
          </a:p>
          <a:p>
            <a:r>
              <a:rPr lang="en-GB" sz="1200" b="1">
                <a:solidFill>
                  <a:schemeClr val="bg1"/>
                </a:solidFill>
              </a:rPr>
              <a:t> </a:t>
            </a:r>
            <a:r>
              <a:rPr lang="en-GB" sz="1200" b="1">
                <a:solidFill>
                  <a:schemeClr val="bg1"/>
                </a:solidFill>
                <a:hlinkClick r:id="rId4">
                  <a:extLst>
                    <a:ext uri="{A12FA001-AC4F-418D-AE19-62706E023703}">
                      <ahyp:hlinkClr xmlns:ahyp="http://schemas.microsoft.com/office/drawing/2018/hyperlinkcolor" val="tx"/>
                    </a:ext>
                  </a:extLst>
                </a:hlinkClick>
              </a:rPr>
              <a:t>connections@ssen.co.uk</a:t>
            </a:r>
            <a:endParaRPr lang="en-GB" sz="1200" b="1">
              <a:solidFill>
                <a:schemeClr val="bg1"/>
              </a:solidFill>
            </a:endParaRPr>
          </a:p>
          <a:p>
            <a:r>
              <a:rPr lang="en-GB" sz="1200" b="1">
                <a:solidFill>
                  <a:schemeClr val="bg1"/>
                </a:solidFill>
              </a:rPr>
              <a:t> </a:t>
            </a:r>
            <a:br>
              <a:rPr lang="en-GB" sz="1200" b="1">
                <a:solidFill>
                  <a:schemeClr val="bg1"/>
                </a:solidFill>
              </a:rPr>
            </a:br>
            <a:r>
              <a:rPr lang="en-GB" sz="1200" b="1">
                <a:solidFill>
                  <a:schemeClr val="bg1"/>
                </a:solidFill>
              </a:rPr>
              <a:t>0800 048 3516 </a:t>
            </a:r>
          </a:p>
        </p:txBody>
      </p:sp>
      <p:sp>
        <p:nvSpPr>
          <p:cNvPr id="2" name="TextBox 1">
            <a:extLst>
              <a:ext uri="{FF2B5EF4-FFF2-40B4-BE49-F238E27FC236}">
                <a16:creationId xmlns:a16="http://schemas.microsoft.com/office/drawing/2014/main" id="{807F24D2-29E3-A28C-D5B5-D82B2A91318A}"/>
              </a:ext>
            </a:extLst>
          </p:cNvPr>
          <p:cNvSpPr txBox="1"/>
          <p:nvPr/>
        </p:nvSpPr>
        <p:spPr>
          <a:xfrm>
            <a:off x="1300708" y="1269456"/>
            <a:ext cx="1794530" cy="338554"/>
          </a:xfrm>
          <a:prstGeom prst="rect">
            <a:avLst/>
          </a:prstGeom>
          <a:noFill/>
        </p:spPr>
        <p:txBody>
          <a:bodyPr wrap="none" rtlCol="0">
            <a:spAutoFit/>
          </a:bodyPr>
          <a:lstStyle/>
          <a:p>
            <a:r>
              <a:rPr lang="en-GB" sz="1600" b="1"/>
              <a:t>Rowena Langford</a:t>
            </a:r>
          </a:p>
        </p:txBody>
      </p:sp>
      <p:sp>
        <p:nvSpPr>
          <p:cNvPr id="7" name="TextBox 6">
            <a:extLst>
              <a:ext uri="{FF2B5EF4-FFF2-40B4-BE49-F238E27FC236}">
                <a16:creationId xmlns:a16="http://schemas.microsoft.com/office/drawing/2014/main" id="{D957081B-F7D2-73DE-3BBC-50AE07AF3175}"/>
              </a:ext>
            </a:extLst>
          </p:cNvPr>
          <p:cNvSpPr txBox="1"/>
          <p:nvPr/>
        </p:nvSpPr>
        <p:spPr>
          <a:xfrm>
            <a:off x="1300708" y="1517895"/>
            <a:ext cx="2373575" cy="276999"/>
          </a:xfrm>
          <a:prstGeom prst="rect">
            <a:avLst/>
          </a:prstGeom>
          <a:noFill/>
        </p:spPr>
        <p:txBody>
          <a:bodyPr wrap="square" rtlCol="0">
            <a:spAutoFit/>
          </a:bodyPr>
          <a:lstStyle/>
          <a:p>
            <a:r>
              <a:rPr lang="en-GB" sz="1200" b="1"/>
              <a:t>Microgen Team Manager</a:t>
            </a:r>
          </a:p>
        </p:txBody>
      </p:sp>
      <p:sp>
        <p:nvSpPr>
          <p:cNvPr id="12" name="TextBox 11">
            <a:extLst>
              <a:ext uri="{FF2B5EF4-FFF2-40B4-BE49-F238E27FC236}">
                <a16:creationId xmlns:a16="http://schemas.microsoft.com/office/drawing/2014/main" id="{0700197D-8A8F-EF28-4239-39CBC0BE2D00}"/>
              </a:ext>
            </a:extLst>
          </p:cNvPr>
          <p:cNvSpPr txBox="1"/>
          <p:nvPr/>
        </p:nvSpPr>
        <p:spPr>
          <a:xfrm>
            <a:off x="1315103" y="2179798"/>
            <a:ext cx="2156545" cy="253916"/>
          </a:xfrm>
          <a:prstGeom prst="rect">
            <a:avLst/>
          </a:prstGeom>
          <a:noFill/>
        </p:spPr>
        <p:txBody>
          <a:bodyPr wrap="square" rtlCol="0">
            <a:spAutoFit/>
          </a:bodyPr>
          <a:lstStyle/>
          <a:p>
            <a:r>
              <a:rPr lang="en-GB" sz="1050">
                <a:solidFill>
                  <a:schemeClr val="accent1">
                    <a:lumMod val="75000"/>
                  </a:schemeClr>
                </a:solidFill>
              </a:rPr>
              <a:t>rowena.langford@sse.com</a:t>
            </a:r>
          </a:p>
        </p:txBody>
      </p:sp>
      <p:sp>
        <p:nvSpPr>
          <p:cNvPr id="20" name="TextBox 19">
            <a:extLst>
              <a:ext uri="{FF2B5EF4-FFF2-40B4-BE49-F238E27FC236}">
                <a16:creationId xmlns:a16="http://schemas.microsoft.com/office/drawing/2014/main" id="{143DB5AC-B226-4173-2AE2-BD3099776BED}"/>
              </a:ext>
            </a:extLst>
          </p:cNvPr>
          <p:cNvSpPr txBox="1"/>
          <p:nvPr/>
        </p:nvSpPr>
        <p:spPr>
          <a:xfrm>
            <a:off x="1315103" y="1806803"/>
            <a:ext cx="1987062" cy="400110"/>
          </a:xfrm>
          <a:prstGeom prst="rect">
            <a:avLst/>
          </a:prstGeom>
          <a:noFill/>
        </p:spPr>
        <p:txBody>
          <a:bodyPr wrap="square" rtlCol="0">
            <a:spAutoFit/>
          </a:bodyPr>
          <a:lstStyle/>
          <a:p>
            <a:r>
              <a:rPr lang="en-GB" sz="1000"/>
              <a:t>North &amp; South Microgen application</a:t>
            </a:r>
          </a:p>
        </p:txBody>
      </p:sp>
      <p:sp>
        <p:nvSpPr>
          <p:cNvPr id="23" name="TextBox 22">
            <a:extLst>
              <a:ext uri="{FF2B5EF4-FFF2-40B4-BE49-F238E27FC236}">
                <a16:creationId xmlns:a16="http://schemas.microsoft.com/office/drawing/2014/main" id="{43BF6F11-E4C3-9BB6-7C59-D8A3EA80E487}"/>
              </a:ext>
            </a:extLst>
          </p:cNvPr>
          <p:cNvSpPr txBox="1"/>
          <p:nvPr/>
        </p:nvSpPr>
        <p:spPr>
          <a:xfrm>
            <a:off x="1315102" y="2370640"/>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sp>
        <p:nvSpPr>
          <p:cNvPr id="24" name="TextBox 23">
            <a:extLst>
              <a:ext uri="{FF2B5EF4-FFF2-40B4-BE49-F238E27FC236}">
                <a16:creationId xmlns:a16="http://schemas.microsoft.com/office/drawing/2014/main" id="{48FE262A-94AB-BBEE-32C4-5EADE4FCBA0F}"/>
              </a:ext>
            </a:extLst>
          </p:cNvPr>
          <p:cNvSpPr txBox="1"/>
          <p:nvPr/>
        </p:nvSpPr>
        <p:spPr>
          <a:xfrm>
            <a:off x="4717164" y="1249151"/>
            <a:ext cx="1677575" cy="338554"/>
          </a:xfrm>
          <a:prstGeom prst="rect">
            <a:avLst/>
          </a:prstGeom>
          <a:noFill/>
        </p:spPr>
        <p:txBody>
          <a:bodyPr wrap="none" rtlCol="0">
            <a:spAutoFit/>
          </a:bodyPr>
          <a:lstStyle/>
          <a:p>
            <a:r>
              <a:rPr lang="en-GB" sz="1600" b="1"/>
              <a:t>Danielle Humby</a:t>
            </a:r>
          </a:p>
        </p:txBody>
      </p:sp>
      <p:sp>
        <p:nvSpPr>
          <p:cNvPr id="25" name="TextBox 24">
            <a:extLst>
              <a:ext uri="{FF2B5EF4-FFF2-40B4-BE49-F238E27FC236}">
                <a16:creationId xmlns:a16="http://schemas.microsoft.com/office/drawing/2014/main" id="{46DC8D26-74F3-7597-FB93-2B6CFAFC0379}"/>
              </a:ext>
            </a:extLst>
          </p:cNvPr>
          <p:cNvSpPr txBox="1"/>
          <p:nvPr/>
        </p:nvSpPr>
        <p:spPr>
          <a:xfrm>
            <a:off x="4717165" y="1497590"/>
            <a:ext cx="2258366" cy="461665"/>
          </a:xfrm>
          <a:prstGeom prst="rect">
            <a:avLst/>
          </a:prstGeom>
          <a:noFill/>
        </p:spPr>
        <p:txBody>
          <a:bodyPr wrap="square" rtlCol="0">
            <a:spAutoFit/>
          </a:bodyPr>
          <a:lstStyle/>
          <a:p>
            <a:r>
              <a:rPr lang="en-GB" sz="1200" b="1"/>
              <a:t>Digital Demand Applications – Team Manager</a:t>
            </a:r>
          </a:p>
        </p:txBody>
      </p:sp>
      <p:sp>
        <p:nvSpPr>
          <p:cNvPr id="26" name="TextBox 25">
            <a:extLst>
              <a:ext uri="{FF2B5EF4-FFF2-40B4-BE49-F238E27FC236}">
                <a16:creationId xmlns:a16="http://schemas.microsoft.com/office/drawing/2014/main" id="{2B95A758-A6E0-CCE2-E740-C1290070A9CA}"/>
              </a:ext>
            </a:extLst>
          </p:cNvPr>
          <p:cNvSpPr txBox="1"/>
          <p:nvPr/>
        </p:nvSpPr>
        <p:spPr>
          <a:xfrm>
            <a:off x="4731559" y="2159493"/>
            <a:ext cx="2156545" cy="253916"/>
          </a:xfrm>
          <a:prstGeom prst="rect">
            <a:avLst/>
          </a:prstGeom>
          <a:noFill/>
        </p:spPr>
        <p:txBody>
          <a:bodyPr wrap="square" rtlCol="0">
            <a:spAutoFit/>
          </a:bodyPr>
          <a:lstStyle/>
          <a:p>
            <a:r>
              <a:rPr lang="en-GB" sz="1050">
                <a:solidFill>
                  <a:schemeClr val="accent1">
                    <a:lumMod val="75000"/>
                  </a:schemeClr>
                </a:solidFill>
              </a:rPr>
              <a:t>danielle.humby@sse.com</a:t>
            </a:r>
          </a:p>
        </p:txBody>
      </p:sp>
      <p:sp>
        <p:nvSpPr>
          <p:cNvPr id="36" name="TextBox 35">
            <a:extLst>
              <a:ext uri="{FF2B5EF4-FFF2-40B4-BE49-F238E27FC236}">
                <a16:creationId xmlns:a16="http://schemas.microsoft.com/office/drawing/2014/main" id="{D60115E7-0E76-A774-0E88-C12B55C4A648}"/>
              </a:ext>
            </a:extLst>
          </p:cNvPr>
          <p:cNvSpPr txBox="1"/>
          <p:nvPr/>
        </p:nvSpPr>
        <p:spPr>
          <a:xfrm>
            <a:off x="4731558" y="2350335"/>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pic>
        <p:nvPicPr>
          <p:cNvPr id="38" name="Picture 37">
            <a:extLst>
              <a:ext uri="{FF2B5EF4-FFF2-40B4-BE49-F238E27FC236}">
                <a16:creationId xmlns:a16="http://schemas.microsoft.com/office/drawing/2014/main" id="{41D56B9A-822F-0B90-168E-1EAEED076C73}"/>
              </a:ext>
            </a:extLst>
          </p:cNvPr>
          <p:cNvPicPr>
            <a:picLocks noChangeAspect="1"/>
          </p:cNvPicPr>
          <p:nvPr/>
        </p:nvPicPr>
        <p:blipFill>
          <a:blip r:embed="rId5"/>
          <a:stretch>
            <a:fillRect/>
          </a:stretch>
        </p:blipFill>
        <p:spPr>
          <a:xfrm>
            <a:off x="272926" y="1388696"/>
            <a:ext cx="981212" cy="1105054"/>
          </a:xfrm>
          <a:prstGeom prst="rect">
            <a:avLst/>
          </a:prstGeom>
        </p:spPr>
      </p:pic>
      <p:pic>
        <p:nvPicPr>
          <p:cNvPr id="40" name="Picture 39">
            <a:extLst>
              <a:ext uri="{FF2B5EF4-FFF2-40B4-BE49-F238E27FC236}">
                <a16:creationId xmlns:a16="http://schemas.microsoft.com/office/drawing/2014/main" id="{CFCEA191-A246-E7F6-17D2-601F9B68F1B8}"/>
              </a:ext>
            </a:extLst>
          </p:cNvPr>
          <p:cNvPicPr>
            <a:picLocks noChangeAspect="1"/>
          </p:cNvPicPr>
          <p:nvPr/>
        </p:nvPicPr>
        <p:blipFill>
          <a:blip r:embed="rId6"/>
          <a:stretch>
            <a:fillRect/>
          </a:stretch>
        </p:blipFill>
        <p:spPr>
          <a:xfrm>
            <a:off x="3647513" y="1369643"/>
            <a:ext cx="981212" cy="1124107"/>
          </a:xfrm>
          <a:prstGeom prst="rect">
            <a:avLst/>
          </a:prstGeom>
        </p:spPr>
      </p:pic>
      <p:pic>
        <p:nvPicPr>
          <p:cNvPr id="41" name="Picture 40">
            <a:extLst>
              <a:ext uri="{FF2B5EF4-FFF2-40B4-BE49-F238E27FC236}">
                <a16:creationId xmlns:a16="http://schemas.microsoft.com/office/drawing/2014/main" id="{F614D129-FA04-15C0-97B3-B51FAFBAD68A}"/>
              </a:ext>
            </a:extLst>
          </p:cNvPr>
          <p:cNvPicPr>
            <a:picLocks noChangeAspect="1"/>
          </p:cNvPicPr>
          <p:nvPr/>
        </p:nvPicPr>
        <p:blipFill>
          <a:blip r:embed="rId5"/>
          <a:stretch>
            <a:fillRect/>
          </a:stretch>
        </p:blipFill>
        <p:spPr>
          <a:xfrm>
            <a:off x="319496" y="2819923"/>
            <a:ext cx="981212" cy="1105054"/>
          </a:xfrm>
          <a:prstGeom prst="rect">
            <a:avLst/>
          </a:prstGeom>
        </p:spPr>
      </p:pic>
      <p:sp>
        <p:nvSpPr>
          <p:cNvPr id="42" name="TextBox 41">
            <a:extLst>
              <a:ext uri="{FF2B5EF4-FFF2-40B4-BE49-F238E27FC236}">
                <a16:creationId xmlns:a16="http://schemas.microsoft.com/office/drawing/2014/main" id="{8550DE57-C531-5EA5-1486-693828C7AB39}"/>
              </a:ext>
            </a:extLst>
          </p:cNvPr>
          <p:cNvSpPr txBox="1"/>
          <p:nvPr/>
        </p:nvSpPr>
        <p:spPr>
          <a:xfrm>
            <a:off x="1328060" y="2696325"/>
            <a:ext cx="1820627" cy="338554"/>
          </a:xfrm>
          <a:prstGeom prst="rect">
            <a:avLst/>
          </a:prstGeom>
          <a:noFill/>
        </p:spPr>
        <p:txBody>
          <a:bodyPr wrap="none" rtlCol="0">
            <a:spAutoFit/>
          </a:bodyPr>
          <a:lstStyle/>
          <a:p>
            <a:r>
              <a:rPr lang="en-GB" sz="1600" b="1"/>
              <a:t>Shelley O’Connor</a:t>
            </a:r>
          </a:p>
        </p:txBody>
      </p:sp>
      <p:sp>
        <p:nvSpPr>
          <p:cNvPr id="43" name="TextBox 42">
            <a:extLst>
              <a:ext uri="{FF2B5EF4-FFF2-40B4-BE49-F238E27FC236}">
                <a16:creationId xmlns:a16="http://schemas.microsoft.com/office/drawing/2014/main" id="{E3F923A0-DB9E-D664-543B-A4B5693F347C}"/>
              </a:ext>
            </a:extLst>
          </p:cNvPr>
          <p:cNvSpPr txBox="1"/>
          <p:nvPr/>
        </p:nvSpPr>
        <p:spPr>
          <a:xfrm>
            <a:off x="1328060" y="2944764"/>
            <a:ext cx="2170939" cy="646331"/>
          </a:xfrm>
          <a:prstGeom prst="rect">
            <a:avLst/>
          </a:prstGeom>
          <a:noFill/>
        </p:spPr>
        <p:txBody>
          <a:bodyPr wrap="square" rtlCol="0">
            <a:spAutoFit/>
          </a:bodyPr>
          <a:lstStyle/>
          <a:p>
            <a:r>
              <a:rPr lang="en-GB" sz="1200" b="1" dirty="0"/>
              <a:t>Digital Demand Applications &amp; Telephony  – Team Manager</a:t>
            </a:r>
          </a:p>
        </p:txBody>
      </p:sp>
      <p:sp>
        <p:nvSpPr>
          <p:cNvPr id="44" name="TextBox 43">
            <a:extLst>
              <a:ext uri="{FF2B5EF4-FFF2-40B4-BE49-F238E27FC236}">
                <a16:creationId xmlns:a16="http://schemas.microsoft.com/office/drawing/2014/main" id="{C38EC1A9-D3CB-02CF-9DF3-0E327B461B85}"/>
              </a:ext>
            </a:extLst>
          </p:cNvPr>
          <p:cNvSpPr txBox="1"/>
          <p:nvPr/>
        </p:nvSpPr>
        <p:spPr>
          <a:xfrm>
            <a:off x="1342455" y="3606667"/>
            <a:ext cx="2156545" cy="253916"/>
          </a:xfrm>
          <a:prstGeom prst="rect">
            <a:avLst/>
          </a:prstGeom>
          <a:noFill/>
        </p:spPr>
        <p:txBody>
          <a:bodyPr wrap="square" rtlCol="0">
            <a:spAutoFit/>
          </a:bodyPr>
          <a:lstStyle/>
          <a:p>
            <a:r>
              <a:rPr lang="en-GB" sz="1050">
                <a:solidFill>
                  <a:schemeClr val="accent1">
                    <a:lumMod val="75000"/>
                  </a:schemeClr>
                </a:solidFill>
              </a:rPr>
              <a:t>shelley.o’connor@sse.com</a:t>
            </a:r>
          </a:p>
        </p:txBody>
      </p:sp>
      <p:sp>
        <p:nvSpPr>
          <p:cNvPr id="45" name="TextBox 44">
            <a:extLst>
              <a:ext uri="{FF2B5EF4-FFF2-40B4-BE49-F238E27FC236}">
                <a16:creationId xmlns:a16="http://schemas.microsoft.com/office/drawing/2014/main" id="{E84311E9-64A0-4F1C-4B26-85D403554CCE}"/>
              </a:ext>
            </a:extLst>
          </p:cNvPr>
          <p:cNvSpPr txBox="1"/>
          <p:nvPr/>
        </p:nvSpPr>
        <p:spPr>
          <a:xfrm>
            <a:off x="1342454" y="3797509"/>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sp>
        <p:nvSpPr>
          <p:cNvPr id="46" name="TextBox 45">
            <a:extLst>
              <a:ext uri="{FF2B5EF4-FFF2-40B4-BE49-F238E27FC236}">
                <a16:creationId xmlns:a16="http://schemas.microsoft.com/office/drawing/2014/main" id="{18F94F72-946B-FA05-A6EB-8D7F04768827}"/>
              </a:ext>
            </a:extLst>
          </p:cNvPr>
          <p:cNvSpPr txBox="1"/>
          <p:nvPr/>
        </p:nvSpPr>
        <p:spPr>
          <a:xfrm>
            <a:off x="4743810" y="2696325"/>
            <a:ext cx="1348511" cy="338554"/>
          </a:xfrm>
          <a:prstGeom prst="rect">
            <a:avLst/>
          </a:prstGeom>
          <a:noFill/>
        </p:spPr>
        <p:txBody>
          <a:bodyPr wrap="none" rtlCol="0">
            <a:spAutoFit/>
          </a:bodyPr>
          <a:lstStyle/>
          <a:p>
            <a:r>
              <a:rPr lang="en-GB" sz="1600" b="1" dirty="0"/>
              <a:t>Karen Vilday</a:t>
            </a:r>
          </a:p>
        </p:txBody>
      </p:sp>
      <p:sp>
        <p:nvSpPr>
          <p:cNvPr id="47" name="TextBox 46">
            <a:extLst>
              <a:ext uri="{FF2B5EF4-FFF2-40B4-BE49-F238E27FC236}">
                <a16:creationId xmlns:a16="http://schemas.microsoft.com/office/drawing/2014/main" id="{1C3570CE-D3F2-D27B-082C-6789AFF67726}"/>
              </a:ext>
            </a:extLst>
          </p:cNvPr>
          <p:cNvSpPr txBox="1"/>
          <p:nvPr/>
        </p:nvSpPr>
        <p:spPr>
          <a:xfrm>
            <a:off x="4743810" y="2944764"/>
            <a:ext cx="2373575" cy="276999"/>
          </a:xfrm>
          <a:prstGeom prst="rect">
            <a:avLst/>
          </a:prstGeom>
          <a:noFill/>
        </p:spPr>
        <p:txBody>
          <a:bodyPr wrap="square" rtlCol="0">
            <a:spAutoFit/>
          </a:bodyPr>
          <a:lstStyle/>
          <a:p>
            <a:r>
              <a:rPr lang="en-GB" sz="1200" b="1"/>
              <a:t>MCC and EVHP Team Manager</a:t>
            </a:r>
          </a:p>
        </p:txBody>
      </p:sp>
      <p:sp>
        <p:nvSpPr>
          <p:cNvPr id="48" name="TextBox 47">
            <a:extLst>
              <a:ext uri="{FF2B5EF4-FFF2-40B4-BE49-F238E27FC236}">
                <a16:creationId xmlns:a16="http://schemas.microsoft.com/office/drawing/2014/main" id="{25BCFB61-1421-95F7-4462-9148F02C7C5C}"/>
              </a:ext>
            </a:extLst>
          </p:cNvPr>
          <p:cNvSpPr txBox="1"/>
          <p:nvPr/>
        </p:nvSpPr>
        <p:spPr>
          <a:xfrm>
            <a:off x="4758205" y="3606667"/>
            <a:ext cx="2156545" cy="253916"/>
          </a:xfrm>
          <a:prstGeom prst="rect">
            <a:avLst/>
          </a:prstGeom>
          <a:noFill/>
        </p:spPr>
        <p:txBody>
          <a:bodyPr wrap="square" rtlCol="0">
            <a:spAutoFit/>
          </a:bodyPr>
          <a:lstStyle/>
          <a:p>
            <a:r>
              <a:rPr lang="en-GB" sz="1050">
                <a:solidFill>
                  <a:schemeClr val="accent1">
                    <a:lumMod val="75000"/>
                  </a:schemeClr>
                </a:solidFill>
              </a:rPr>
              <a:t>karen.vilday@sse.com</a:t>
            </a:r>
          </a:p>
        </p:txBody>
      </p:sp>
      <p:sp>
        <p:nvSpPr>
          <p:cNvPr id="49" name="TextBox 48">
            <a:extLst>
              <a:ext uri="{FF2B5EF4-FFF2-40B4-BE49-F238E27FC236}">
                <a16:creationId xmlns:a16="http://schemas.microsoft.com/office/drawing/2014/main" id="{E0471B64-6D59-969D-2EAC-F99B1A5DA8BA}"/>
              </a:ext>
            </a:extLst>
          </p:cNvPr>
          <p:cNvSpPr txBox="1"/>
          <p:nvPr/>
        </p:nvSpPr>
        <p:spPr>
          <a:xfrm>
            <a:off x="4758205" y="3233672"/>
            <a:ext cx="1987062" cy="400110"/>
          </a:xfrm>
          <a:prstGeom prst="rect">
            <a:avLst/>
          </a:prstGeom>
          <a:noFill/>
        </p:spPr>
        <p:txBody>
          <a:bodyPr wrap="square" rtlCol="0">
            <a:spAutoFit/>
          </a:bodyPr>
          <a:lstStyle/>
          <a:p>
            <a:r>
              <a:rPr lang="en-GB" sz="1000"/>
              <a:t>Connections acceptance &amp; customer payments</a:t>
            </a:r>
          </a:p>
        </p:txBody>
      </p:sp>
      <p:sp>
        <p:nvSpPr>
          <p:cNvPr id="50" name="TextBox 49">
            <a:extLst>
              <a:ext uri="{FF2B5EF4-FFF2-40B4-BE49-F238E27FC236}">
                <a16:creationId xmlns:a16="http://schemas.microsoft.com/office/drawing/2014/main" id="{CF447C4B-EDA4-DD9A-EA3C-8617C2F739AB}"/>
              </a:ext>
            </a:extLst>
          </p:cNvPr>
          <p:cNvSpPr txBox="1"/>
          <p:nvPr/>
        </p:nvSpPr>
        <p:spPr>
          <a:xfrm>
            <a:off x="4758204" y="3797509"/>
            <a:ext cx="2156545" cy="253916"/>
          </a:xfrm>
          <a:prstGeom prst="rect">
            <a:avLst/>
          </a:prstGeom>
          <a:noFill/>
        </p:spPr>
        <p:txBody>
          <a:bodyPr wrap="square" rtlCol="0">
            <a:spAutoFit/>
          </a:bodyPr>
          <a:lstStyle/>
          <a:p>
            <a:r>
              <a:rPr lang="en-GB" sz="1050">
                <a:solidFill>
                  <a:schemeClr val="accent1">
                    <a:lumMod val="75000"/>
                  </a:schemeClr>
                </a:solidFill>
              </a:rPr>
              <a:t>connections@ssen.co.uk</a:t>
            </a:r>
          </a:p>
        </p:txBody>
      </p:sp>
      <p:pic>
        <p:nvPicPr>
          <p:cNvPr id="52" name="Picture 51">
            <a:extLst>
              <a:ext uri="{FF2B5EF4-FFF2-40B4-BE49-F238E27FC236}">
                <a16:creationId xmlns:a16="http://schemas.microsoft.com/office/drawing/2014/main" id="{C5F62B10-6E72-F638-FEC3-FF17ACEA66BE}"/>
              </a:ext>
            </a:extLst>
          </p:cNvPr>
          <p:cNvPicPr>
            <a:picLocks noChangeAspect="1"/>
          </p:cNvPicPr>
          <p:nvPr/>
        </p:nvPicPr>
        <p:blipFill>
          <a:blip r:embed="rId7"/>
          <a:stretch>
            <a:fillRect/>
          </a:stretch>
        </p:blipFill>
        <p:spPr>
          <a:xfrm>
            <a:off x="3621219" y="2787580"/>
            <a:ext cx="981212" cy="1114581"/>
          </a:xfrm>
          <a:prstGeom prst="rect">
            <a:avLst/>
          </a:prstGeom>
        </p:spPr>
      </p:pic>
    </p:spTree>
    <p:extLst>
      <p:ext uri="{BB962C8B-B14F-4D97-AF65-F5344CB8AC3E}">
        <p14:creationId xmlns:p14="http://schemas.microsoft.com/office/powerpoint/2010/main" val="128002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714829" y="6356349"/>
            <a:ext cx="4114800" cy="365125"/>
          </a:xfrm>
        </p:spPr>
        <p:txBody>
          <a:bodyPr/>
          <a:lstStyle/>
          <a:p>
            <a:r>
              <a:rPr lang="en-GB"/>
              <a:t>Connections Contact and Escalation guide – South (SEPD)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7</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62373" y="0"/>
            <a:ext cx="4858022"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237308" y="224637"/>
            <a:ext cx="7232468" cy="523220"/>
          </a:xfrm>
          <a:prstGeom prst="rect">
            <a:avLst/>
          </a:prstGeom>
          <a:noFill/>
        </p:spPr>
        <p:txBody>
          <a:bodyPr wrap="square">
            <a:spAutoFit/>
          </a:bodyPr>
          <a:lstStyle/>
          <a:p>
            <a:r>
              <a:rPr lang="en-GB" sz="2800" b="1">
                <a:solidFill>
                  <a:schemeClr val="accent1"/>
                </a:solidFill>
                <a:latin typeface="+mj-lt"/>
              </a:rPr>
              <a:t>Minor Customer Connections Managers</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74516"/>
            <a:ext cx="2963696" cy="461665"/>
          </a:xfrm>
          <a:prstGeom prst="rect">
            <a:avLst/>
          </a:prstGeom>
          <a:noFill/>
        </p:spPr>
        <p:txBody>
          <a:bodyPr wrap="none" rtlCol="0">
            <a:spAutoFit/>
          </a:bodyPr>
          <a:lstStyle/>
          <a:p>
            <a:r>
              <a:rPr lang="en-GB" sz="1200" dirty="0">
                <a:solidFill>
                  <a:schemeClr val="bg1"/>
                </a:solidFill>
              </a:rPr>
              <a:t>1</a:t>
            </a:r>
            <a:r>
              <a:rPr lang="en-GB" sz="1200" baseline="30000" dirty="0">
                <a:solidFill>
                  <a:schemeClr val="bg1"/>
                </a:solidFill>
              </a:rPr>
              <a:t>st</a:t>
            </a:r>
            <a:r>
              <a:rPr lang="en-GB" sz="1200" dirty="0">
                <a:solidFill>
                  <a:schemeClr val="bg1"/>
                </a:solidFill>
              </a:rPr>
              <a:t> point of escalation is </a:t>
            </a:r>
            <a:br>
              <a:rPr lang="en-GB" sz="1200" dirty="0">
                <a:solidFill>
                  <a:schemeClr val="bg1"/>
                </a:solidFill>
              </a:rPr>
            </a:br>
            <a:r>
              <a:rPr lang="en-GB" sz="1200" b="1" dirty="0">
                <a:solidFill>
                  <a:schemeClr val="bg1"/>
                </a:solidFill>
              </a:rPr>
              <a:t>Minor Customer Connections Managers</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1854995"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Hayley Joynson</a:t>
            </a:r>
          </a:p>
          <a:p>
            <a:r>
              <a:rPr lang="en-GB" sz="1100" dirty="0">
                <a:solidFill>
                  <a:schemeClr val="bg1"/>
                </a:solidFill>
              </a:rPr>
              <a:t>Head of Minor Connections</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941557"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28280" y="1444326"/>
            <a:ext cx="8463062" cy="338554"/>
          </a:xfrm>
          <a:prstGeom prst="rect">
            <a:avLst/>
          </a:prstGeom>
          <a:noFill/>
        </p:spPr>
        <p:txBody>
          <a:bodyPr wrap="square">
            <a:spAutoFit/>
          </a:bodyPr>
          <a:lstStyle/>
          <a:p>
            <a:r>
              <a:rPr lang="en-GB" sz="1600" b="1">
                <a:solidFill>
                  <a:schemeClr val="bg1"/>
                </a:solidFill>
              </a:rPr>
              <a:t>Responsible for   </a:t>
            </a:r>
          </a:p>
        </p:txBody>
      </p:sp>
      <p:pic>
        <p:nvPicPr>
          <p:cNvPr id="7" name="Picture 6">
            <a:extLst>
              <a:ext uri="{FF2B5EF4-FFF2-40B4-BE49-F238E27FC236}">
                <a16:creationId xmlns:a16="http://schemas.microsoft.com/office/drawing/2014/main" id="{49B5E59E-2651-DFEB-45CD-BF345CA3A81A}"/>
              </a:ext>
            </a:extLst>
          </p:cNvPr>
          <p:cNvPicPr>
            <a:picLocks noChangeAspect="1"/>
          </p:cNvPicPr>
          <p:nvPr/>
        </p:nvPicPr>
        <p:blipFill>
          <a:blip r:embed="rId3"/>
          <a:stretch>
            <a:fillRect/>
          </a:stretch>
        </p:blipFill>
        <p:spPr>
          <a:xfrm>
            <a:off x="9962804" y="20598"/>
            <a:ext cx="2156643" cy="1585767"/>
          </a:xfrm>
          <a:prstGeom prst="rect">
            <a:avLst/>
          </a:prstGeom>
        </p:spPr>
      </p:pic>
      <p:sp>
        <p:nvSpPr>
          <p:cNvPr id="29" name="TextBox 28">
            <a:extLst>
              <a:ext uri="{FF2B5EF4-FFF2-40B4-BE49-F238E27FC236}">
                <a16:creationId xmlns:a16="http://schemas.microsoft.com/office/drawing/2014/main" id="{23510E93-753C-B521-501D-3C6739C9A6B3}"/>
              </a:ext>
            </a:extLst>
          </p:cNvPr>
          <p:cNvSpPr txBox="1"/>
          <p:nvPr/>
        </p:nvSpPr>
        <p:spPr>
          <a:xfrm>
            <a:off x="7469776" y="1835232"/>
            <a:ext cx="4190035" cy="1938992"/>
          </a:xfrm>
          <a:prstGeom prst="rect">
            <a:avLst/>
          </a:prstGeom>
          <a:noFill/>
        </p:spPr>
        <p:txBody>
          <a:bodyPr wrap="square" rtlCol="0">
            <a:spAutoFit/>
          </a:bodyPr>
          <a:lstStyle/>
          <a:p>
            <a:pPr marL="285750" indent="-285750">
              <a:buFont typeface="Wingdings" panose="05000000000000000000" pitchFamily="2" charset="2"/>
              <a:buChar char="§"/>
            </a:pPr>
            <a:r>
              <a:rPr lang="en-GB" sz="1200">
                <a:solidFill>
                  <a:schemeClr val="bg1"/>
                </a:solidFill>
              </a:rPr>
              <a:t>Managing our Connections Service Centre for all customer applications   </a:t>
            </a:r>
          </a:p>
          <a:p>
            <a:pPr marL="285750" indent="-285750">
              <a:buFont typeface="Wingdings" panose="05000000000000000000" pitchFamily="2" charset="2"/>
              <a:buChar char="§"/>
            </a:pPr>
            <a:r>
              <a:rPr lang="en-GB" sz="1200">
                <a:solidFill>
                  <a:schemeClr val="bg1"/>
                </a:solidFill>
              </a:rPr>
              <a:t>Assists our Minor Connections Customers throughout their journey from application all the way through to the delivery of the project   </a:t>
            </a:r>
          </a:p>
          <a:p>
            <a:pPr marL="285750" indent="-285750">
              <a:buFont typeface="Wingdings" panose="05000000000000000000" pitchFamily="2" charset="2"/>
              <a:buChar char="§"/>
            </a:pPr>
            <a:r>
              <a:rPr lang="en-GB" sz="1200">
                <a:solidFill>
                  <a:schemeClr val="bg1"/>
                </a:solidFill>
              </a:rPr>
              <a:t>Process acceptances and payments for connections quotes   </a:t>
            </a:r>
          </a:p>
          <a:p>
            <a:pPr marL="285750" indent="-285750">
              <a:buFont typeface="Wingdings" panose="05000000000000000000" pitchFamily="2" charset="2"/>
              <a:buChar char="§"/>
            </a:pPr>
            <a:r>
              <a:rPr lang="en-GB" sz="1200">
                <a:solidFill>
                  <a:schemeClr val="bg1"/>
                </a:solidFill>
              </a:rPr>
              <a:t>Drives the development for self service and automation of quoting   </a:t>
            </a:r>
          </a:p>
          <a:p>
            <a:pPr marL="285750" indent="-285750">
              <a:buFont typeface="Wingdings" panose="05000000000000000000" pitchFamily="2" charset="2"/>
              <a:buChar char="§"/>
            </a:pPr>
            <a:r>
              <a:rPr lang="en-GB" sz="1200">
                <a:solidFill>
                  <a:schemeClr val="bg1"/>
                </a:solidFill>
              </a:rPr>
              <a:t>Manages the financial closure of projects</a:t>
            </a:r>
          </a:p>
        </p:txBody>
      </p:sp>
      <p:cxnSp>
        <p:nvCxnSpPr>
          <p:cNvPr id="2" name="Straight Connector 1">
            <a:extLst>
              <a:ext uri="{FF2B5EF4-FFF2-40B4-BE49-F238E27FC236}">
                <a16:creationId xmlns:a16="http://schemas.microsoft.com/office/drawing/2014/main" id="{295B010A-DFA8-3A96-B12F-CA8DCE76B781}"/>
              </a:ext>
            </a:extLst>
          </p:cNvPr>
          <p:cNvCxnSpPr>
            <a:cxnSpLocks/>
          </p:cNvCxnSpPr>
          <p:nvPr/>
        </p:nvCxnSpPr>
        <p:spPr>
          <a:xfrm>
            <a:off x="346333" y="2991705"/>
            <a:ext cx="2956902" cy="19413"/>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F04DED77-5C05-398A-F2BC-7AEACE44AFD2}"/>
              </a:ext>
            </a:extLst>
          </p:cNvPr>
          <p:cNvCxnSpPr>
            <a:cxnSpLocks/>
          </p:cNvCxnSpPr>
          <p:nvPr/>
        </p:nvCxnSpPr>
        <p:spPr>
          <a:xfrm>
            <a:off x="3622289" y="3011118"/>
            <a:ext cx="3070984"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3DA304B-A98B-5A33-A93B-6E4147F3E503}"/>
              </a:ext>
            </a:extLst>
          </p:cNvPr>
          <p:cNvSpPr txBox="1"/>
          <p:nvPr/>
        </p:nvSpPr>
        <p:spPr>
          <a:xfrm>
            <a:off x="1329130" y="1566299"/>
            <a:ext cx="1431417" cy="338554"/>
          </a:xfrm>
          <a:prstGeom prst="rect">
            <a:avLst/>
          </a:prstGeom>
          <a:noFill/>
        </p:spPr>
        <p:txBody>
          <a:bodyPr wrap="none" rtlCol="0">
            <a:spAutoFit/>
          </a:bodyPr>
          <a:lstStyle/>
          <a:p>
            <a:r>
              <a:rPr lang="en-GB" sz="1600" b="1"/>
              <a:t>Jacob Coates</a:t>
            </a:r>
          </a:p>
        </p:txBody>
      </p:sp>
      <p:sp>
        <p:nvSpPr>
          <p:cNvPr id="14" name="TextBox 13">
            <a:extLst>
              <a:ext uri="{FF2B5EF4-FFF2-40B4-BE49-F238E27FC236}">
                <a16:creationId xmlns:a16="http://schemas.microsoft.com/office/drawing/2014/main" id="{282D6D10-0343-DF05-8452-95B6E6926F62}"/>
              </a:ext>
            </a:extLst>
          </p:cNvPr>
          <p:cNvSpPr txBox="1"/>
          <p:nvPr/>
        </p:nvSpPr>
        <p:spPr>
          <a:xfrm>
            <a:off x="1329130" y="1814738"/>
            <a:ext cx="2170939" cy="646331"/>
          </a:xfrm>
          <a:prstGeom prst="rect">
            <a:avLst/>
          </a:prstGeom>
          <a:noFill/>
        </p:spPr>
        <p:txBody>
          <a:bodyPr wrap="square" rtlCol="0">
            <a:spAutoFit/>
          </a:bodyPr>
          <a:lstStyle/>
          <a:p>
            <a:r>
              <a:rPr lang="en-GB" sz="1200" b="1"/>
              <a:t>Decarbonisation Application and Workforce Planning Performance Manager</a:t>
            </a:r>
          </a:p>
        </p:txBody>
      </p:sp>
      <p:sp>
        <p:nvSpPr>
          <p:cNvPr id="21" name="TextBox 20">
            <a:extLst>
              <a:ext uri="{FF2B5EF4-FFF2-40B4-BE49-F238E27FC236}">
                <a16:creationId xmlns:a16="http://schemas.microsoft.com/office/drawing/2014/main" id="{E95B661C-B634-2066-8F5D-2BFC89D5D892}"/>
              </a:ext>
            </a:extLst>
          </p:cNvPr>
          <p:cNvSpPr txBox="1"/>
          <p:nvPr/>
        </p:nvSpPr>
        <p:spPr>
          <a:xfrm>
            <a:off x="1343525" y="2476641"/>
            <a:ext cx="2156545" cy="253916"/>
          </a:xfrm>
          <a:prstGeom prst="rect">
            <a:avLst/>
          </a:prstGeom>
          <a:noFill/>
        </p:spPr>
        <p:txBody>
          <a:bodyPr wrap="square" rtlCol="0">
            <a:spAutoFit/>
          </a:bodyPr>
          <a:lstStyle/>
          <a:p>
            <a:r>
              <a:rPr lang="en-GB" sz="1050">
                <a:solidFill>
                  <a:schemeClr val="accent1">
                    <a:lumMod val="75000"/>
                  </a:schemeClr>
                </a:solidFill>
              </a:rPr>
              <a:t>Jacob.coates@sse.com</a:t>
            </a:r>
          </a:p>
        </p:txBody>
      </p:sp>
      <p:sp>
        <p:nvSpPr>
          <p:cNvPr id="27" name="TextBox 26">
            <a:extLst>
              <a:ext uri="{FF2B5EF4-FFF2-40B4-BE49-F238E27FC236}">
                <a16:creationId xmlns:a16="http://schemas.microsoft.com/office/drawing/2014/main" id="{970372CB-785F-05AE-36A2-FF160894C645}"/>
              </a:ext>
            </a:extLst>
          </p:cNvPr>
          <p:cNvSpPr txBox="1"/>
          <p:nvPr/>
        </p:nvSpPr>
        <p:spPr>
          <a:xfrm>
            <a:off x="4744880" y="1566299"/>
            <a:ext cx="1952779" cy="338554"/>
          </a:xfrm>
          <a:prstGeom prst="rect">
            <a:avLst/>
          </a:prstGeom>
          <a:noFill/>
        </p:spPr>
        <p:txBody>
          <a:bodyPr wrap="none" rtlCol="0">
            <a:spAutoFit/>
          </a:bodyPr>
          <a:lstStyle/>
          <a:p>
            <a:r>
              <a:rPr lang="en-GB" sz="1600" b="1"/>
              <a:t>Michael Hammond</a:t>
            </a:r>
          </a:p>
        </p:txBody>
      </p:sp>
      <p:sp>
        <p:nvSpPr>
          <p:cNvPr id="28" name="TextBox 27">
            <a:extLst>
              <a:ext uri="{FF2B5EF4-FFF2-40B4-BE49-F238E27FC236}">
                <a16:creationId xmlns:a16="http://schemas.microsoft.com/office/drawing/2014/main" id="{BAF2F315-3B0A-193F-D7E3-8C943CABBF3F}"/>
              </a:ext>
            </a:extLst>
          </p:cNvPr>
          <p:cNvSpPr txBox="1"/>
          <p:nvPr/>
        </p:nvSpPr>
        <p:spPr>
          <a:xfrm>
            <a:off x="4744880" y="1814738"/>
            <a:ext cx="2373575" cy="461665"/>
          </a:xfrm>
          <a:prstGeom prst="rect">
            <a:avLst/>
          </a:prstGeom>
          <a:noFill/>
        </p:spPr>
        <p:txBody>
          <a:bodyPr wrap="square" rtlCol="0">
            <a:spAutoFit/>
          </a:bodyPr>
          <a:lstStyle/>
          <a:p>
            <a:r>
              <a:rPr lang="en-GB" sz="1200" b="1"/>
              <a:t>Minor Connections Design Manager</a:t>
            </a:r>
          </a:p>
        </p:txBody>
      </p:sp>
      <p:sp>
        <p:nvSpPr>
          <p:cNvPr id="31" name="TextBox 30">
            <a:extLst>
              <a:ext uri="{FF2B5EF4-FFF2-40B4-BE49-F238E27FC236}">
                <a16:creationId xmlns:a16="http://schemas.microsoft.com/office/drawing/2014/main" id="{DEE9E668-DF7E-DE21-35A6-804D34A133D2}"/>
              </a:ext>
            </a:extLst>
          </p:cNvPr>
          <p:cNvSpPr txBox="1"/>
          <p:nvPr/>
        </p:nvSpPr>
        <p:spPr>
          <a:xfrm>
            <a:off x="4759275" y="2476641"/>
            <a:ext cx="2156545" cy="253916"/>
          </a:xfrm>
          <a:prstGeom prst="rect">
            <a:avLst/>
          </a:prstGeom>
          <a:noFill/>
        </p:spPr>
        <p:txBody>
          <a:bodyPr wrap="square" rtlCol="0">
            <a:spAutoFit/>
          </a:bodyPr>
          <a:lstStyle/>
          <a:p>
            <a:r>
              <a:rPr lang="en-GB" sz="1050">
                <a:solidFill>
                  <a:schemeClr val="accent1">
                    <a:lumMod val="75000"/>
                  </a:schemeClr>
                </a:solidFill>
              </a:rPr>
              <a:t>michael.hammond@sse.com</a:t>
            </a:r>
          </a:p>
        </p:txBody>
      </p:sp>
      <p:sp>
        <p:nvSpPr>
          <p:cNvPr id="35" name="TextBox 34">
            <a:extLst>
              <a:ext uri="{FF2B5EF4-FFF2-40B4-BE49-F238E27FC236}">
                <a16:creationId xmlns:a16="http://schemas.microsoft.com/office/drawing/2014/main" id="{3FD612E0-7448-25C4-7708-F7831C92051F}"/>
              </a:ext>
            </a:extLst>
          </p:cNvPr>
          <p:cNvSpPr txBox="1"/>
          <p:nvPr/>
        </p:nvSpPr>
        <p:spPr>
          <a:xfrm>
            <a:off x="3553283" y="3122362"/>
            <a:ext cx="1635319" cy="338554"/>
          </a:xfrm>
          <a:prstGeom prst="rect">
            <a:avLst/>
          </a:prstGeom>
          <a:noFill/>
        </p:spPr>
        <p:txBody>
          <a:bodyPr wrap="none" rtlCol="0">
            <a:spAutoFit/>
          </a:bodyPr>
          <a:lstStyle/>
          <a:p>
            <a:r>
              <a:rPr lang="en-GB" sz="1600" b="1"/>
              <a:t>Gemma Overall</a:t>
            </a:r>
          </a:p>
        </p:txBody>
      </p:sp>
      <p:sp>
        <p:nvSpPr>
          <p:cNvPr id="36" name="TextBox 35">
            <a:extLst>
              <a:ext uri="{FF2B5EF4-FFF2-40B4-BE49-F238E27FC236}">
                <a16:creationId xmlns:a16="http://schemas.microsoft.com/office/drawing/2014/main" id="{EE09B0D9-B0EB-7F23-CF66-CB56F7C79D21}"/>
              </a:ext>
            </a:extLst>
          </p:cNvPr>
          <p:cNvSpPr txBox="1"/>
          <p:nvPr/>
        </p:nvSpPr>
        <p:spPr>
          <a:xfrm>
            <a:off x="3553283" y="3370801"/>
            <a:ext cx="2373575" cy="461665"/>
          </a:xfrm>
          <a:prstGeom prst="rect">
            <a:avLst/>
          </a:prstGeom>
          <a:noFill/>
        </p:spPr>
        <p:txBody>
          <a:bodyPr wrap="square" rtlCol="0">
            <a:spAutoFit/>
          </a:bodyPr>
          <a:lstStyle/>
          <a:p>
            <a:r>
              <a:rPr lang="en-GB" sz="1200" b="1"/>
              <a:t>Minor Connections Financial Reconciliation Manager</a:t>
            </a:r>
          </a:p>
        </p:txBody>
      </p:sp>
      <p:sp>
        <p:nvSpPr>
          <p:cNvPr id="37" name="TextBox 36">
            <a:extLst>
              <a:ext uri="{FF2B5EF4-FFF2-40B4-BE49-F238E27FC236}">
                <a16:creationId xmlns:a16="http://schemas.microsoft.com/office/drawing/2014/main" id="{D79E5ED2-163A-CF5F-4A4A-329E9A49AF3E}"/>
              </a:ext>
            </a:extLst>
          </p:cNvPr>
          <p:cNvSpPr txBox="1"/>
          <p:nvPr/>
        </p:nvSpPr>
        <p:spPr>
          <a:xfrm>
            <a:off x="3567678" y="4032704"/>
            <a:ext cx="2156545" cy="253916"/>
          </a:xfrm>
          <a:prstGeom prst="rect">
            <a:avLst/>
          </a:prstGeom>
          <a:noFill/>
        </p:spPr>
        <p:txBody>
          <a:bodyPr wrap="square" rtlCol="0">
            <a:spAutoFit/>
          </a:bodyPr>
          <a:lstStyle/>
          <a:p>
            <a:r>
              <a:rPr lang="en-GB" sz="1050">
                <a:solidFill>
                  <a:schemeClr val="accent1">
                    <a:lumMod val="75000"/>
                  </a:schemeClr>
                </a:solidFill>
              </a:rPr>
              <a:t>gemma.overall@sse.com</a:t>
            </a:r>
          </a:p>
        </p:txBody>
      </p:sp>
      <p:cxnSp>
        <p:nvCxnSpPr>
          <p:cNvPr id="41" name="Straight Connector 40">
            <a:extLst>
              <a:ext uri="{FF2B5EF4-FFF2-40B4-BE49-F238E27FC236}">
                <a16:creationId xmlns:a16="http://schemas.microsoft.com/office/drawing/2014/main" id="{C7CAB279-F446-F7A0-83F8-B0EE240A7CD0}"/>
              </a:ext>
            </a:extLst>
          </p:cNvPr>
          <p:cNvCxnSpPr>
            <a:cxnSpLocks/>
          </p:cNvCxnSpPr>
          <p:nvPr/>
        </p:nvCxnSpPr>
        <p:spPr>
          <a:xfrm>
            <a:off x="2520395" y="4556349"/>
            <a:ext cx="2956902" cy="19413"/>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8CCB599-238A-693B-F0DD-5180724A49B3}"/>
              </a:ext>
            </a:extLst>
          </p:cNvPr>
          <p:cNvSpPr txBox="1"/>
          <p:nvPr/>
        </p:nvSpPr>
        <p:spPr>
          <a:xfrm>
            <a:off x="4765055" y="2680911"/>
            <a:ext cx="1987062" cy="261610"/>
          </a:xfrm>
          <a:prstGeom prst="rect">
            <a:avLst/>
          </a:prstGeom>
          <a:noFill/>
        </p:spPr>
        <p:txBody>
          <a:bodyPr wrap="square" rtlCol="0">
            <a:spAutoFit/>
          </a:bodyPr>
          <a:lstStyle/>
          <a:p>
            <a:r>
              <a:rPr lang="en-GB" sz="1100">
                <a:solidFill>
                  <a:schemeClr val="accent1">
                    <a:lumMod val="75000"/>
                  </a:schemeClr>
                </a:solidFill>
              </a:rPr>
              <a:t>07443 183350</a:t>
            </a:r>
          </a:p>
        </p:txBody>
      </p:sp>
      <p:pic>
        <p:nvPicPr>
          <p:cNvPr id="44" name="Picture 43">
            <a:extLst>
              <a:ext uri="{FF2B5EF4-FFF2-40B4-BE49-F238E27FC236}">
                <a16:creationId xmlns:a16="http://schemas.microsoft.com/office/drawing/2014/main" id="{7697DCC5-5A35-96A7-DB2E-A52B89204F3B}"/>
              </a:ext>
            </a:extLst>
          </p:cNvPr>
          <p:cNvPicPr>
            <a:picLocks noChangeAspect="1"/>
          </p:cNvPicPr>
          <p:nvPr/>
        </p:nvPicPr>
        <p:blipFill>
          <a:blip r:embed="rId4"/>
          <a:stretch>
            <a:fillRect/>
          </a:stretch>
        </p:blipFill>
        <p:spPr>
          <a:xfrm>
            <a:off x="3730715" y="1662479"/>
            <a:ext cx="981212" cy="1200318"/>
          </a:xfrm>
          <a:prstGeom prst="rect">
            <a:avLst/>
          </a:prstGeom>
        </p:spPr>
      </p:pic>
      <p:sp>
        <p:nvSpPr>
          <p:cNvPr id="45" name="TextBox 44">
            <a:extLst>
              <a:ext uri="{FF2B5EF4-FFF2-40B4-BE49-F238E27FC236}">
                <a16:creationId xmlns:a16="http://schemas.microsoft.com/office/drawing/2014/main" id="{809B2697-EA38-6C7E-A017-E1AFAA0E65D7}"/>
              </a:ext>
            </a:extLst>
          </p:cNvPr>
          <p:cNvSpPr txBox="1"/>
          <p:nvPr/>
        </p:nvSpPr>
        <p:spPr>
          <a:xfrm>
            <a:off x="3577259" y="4229548"/>
            <a:ext cx="1987062" cy="261610"/>
          </a:xfrm>
          <a:prstGeom prst="rect">
            <a:avLst/>
          </a:prstGeom>
          <a:noFill/>
        </p:spPr>
        <p:txBody>
          <a:bodyPr wrap="square" rtlCol="0">
            <a:spAutoFit/>
          </a:bodyPr>
          <a:lstStyle/>
          <a:p>
            <a:r>
              <a:rPr lang="en-GB" sz="1100">
                <a:solidFill>
                  <a:schemeClr val="accent1">
                    <a:lumMod val="75000"/>
                  </a:schemeClr>
                </a:solidFill>
              </a:rPr>
              <a:t>07721 505094</a:t>
            </a:r>
          </a:p>
        </p:txBody>
      </p:sp>
      <p:pic>
        <p:nvPicPr>
          <p:cNvPr id="47" name="Picture 46">
            <a:extLst>
              <a:ext uri="{FF2B5EF4-FFF2-40B4-BE49-F238E27FC236}">
                <a16:creationId xmlns:a16="http://schemas.microsoft.com/office/drawing/2014/main" id="{E4630952-9EDD-BD6B-E74D-5EF60A966226}"/>
              </a:ext>
            </a:extLst>
          </p:cNvPr>
          <p:cNvPicPr>
            <a:picLocks noChangeAspect="1"/>
          </p:cNvPicPr>
          <p:nvPr/>
        </p:nvPicPr>
        <p:blipFill>
          <a:blip r:embed="rId5"/>
          <a:stretch>
            <a:fillRect/>
          </a:stretch>
        </p:blipFill>
        <p:spPr>
          <a:xfrm>
            <a:off x="2502093" y="3232307"/>
            <a:ext cx="981212" cy="1200318"/>
          </a:xfrm>
          <a:prstGeom prst="rect">
            <a:avLst/>
          </a:prstGeom>
        </p:spPr>
      </p:pic>
      <p:pic>
        <p:nvPicPr>
          <p:cNvPr id="16" name="Picture 15">
            <a:extLst>
              <a:ext uri="{FF2B5EF4-FFF2-40B4-BE49-F238E27FC236}">
                <a16:creationId xmlns:a16="http://schemas.microsoft.com/office/drawing/2014/main" id="{62761EDC-937A-6A12-E921-0EF40AA75C23}"/>
              </a:ext>
            </a:extLst>
          </p:cNvPr>
          <p:cNvPicPr>
            <a:picLocks noChangeAspect="1"/>
          </p:cNvPicPr>
          <p:nvPr/>
        </p:nvPicPr>
        <p:blipFill>
          <a:blip r:embed="rId6"/>
          <a:stretch>
            <a:fillRect/>
          </a:stretch>
        </p:blipFill>
        <p:spPr>
          <a:xfrm>
            <a:off x="333093" y="1655432"/>
            <a:ext cx="1037308" cy="1214411"/>
          </a:xfrm>
          <a:prstGeom prst="rect">
            <a:avLst/>
          </a:prstGeom>
        </p:spPr>
      </p:pic>
    </p:spTree>
    <p:extLst>
      <p:ext uri="{BB962C8B-B14F-4D97-AF65-F5344CB8AC3E}">
        <p14:creationId xmlns:p14="http://schemas.microsoft.com/office/powerpoint/2010/main" val="299764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721E0D-5D2D-04B2-2DBF-39F635B52908}"/>
              </a:ext>
            </a:extLst>
          </p:cNvPr>
          <p:cNvSpPr>
            <a:spLocks noGrp="1"/>
          </p:cNvSpPr>
          <p:nvPr>
            <p:ph type="ftr" sz="quarter" idx="11"/>
          </p:nvPr>
        </p:nvSpPr>
        <p:spPr>
          <a:xfrm>
            <a:off x="133671" y="6492019"/>
            <a:ext cx="5062676" cy="332982"/>
          </a:xfrm>
        </p:spPr>
        <p:txBody>
          <a:bodyPr/>
          <a:lstStyle/>
          <a:p>
            <a:r>
              <a:rPr lang="en-GB" dirty="0"/>
              <a:t>Connections Contact and Escalation guide – North – (SHEPD)</a:t>
            </a:r>
          </a:p>
        </p:txBody>
      </p:sp>
      <p:sp>
        <p:nvSpPr>
          <p:cNvPr id="5" name="Slide Number Placeholder 4">
            <a:extLst>
              <a:ext uri="{FF2B5EF4-FFF2-40B4-BE49-F238E27FC236}">
                <a16:creationId xmlns:a16="http://schemas.microsoft.com/office/drawing/2014/main" id="{2D77918A-1425-026E-9884-92E6ABAA0E1F}"/>
              </a:ext>
            </a:extLst>
          </p:cNvPr>
          <p:cNvSpPr>
            <a:spLocks noGrp="1"/>
          </p:cNvSpPr>
          <p:nvPr>
            <p:ph type="sldNum" sz="quarter" idx="12"/>
          </p:nvPr>
        </p:nvSpPr>
        <p:spPr>
          <a:xfrm>
            <a:off x="-2278461" y="6425119"/>
            <a:ext cx="2743200" cy="365125"/>
          </a:xfrm>
        </p:spPr>
        <p:txBody>
          <a:bodyPr/>
          <a:lstStyle/>
          <a:p>
            <a:fld id="{F4BD0E93-1066-4646-AD4C-8C9E524FF531}" type="slidenum">
              <a:rPr lang="en-GB" smtClean="0"/>
              <a:t>8</a:t>
            </a:fld>
            <a:endParaRPr lang="en-GB"/>
          </a:p>
        </p:txBody>
      </p:sp>
      <p:sp>
        <p:nvSpPr>
          <p:cNvPr id="6" name="Rectangle 5">
            <a:extLst>
              <a:ext uri="{FF2B5EF4-FFF2-40B4-BE49-F238E27FC236}">
                <a16:creationId xmlns:a16="http://schemas.microsoft.com/office/drawing/2014/main" id="{FB80C437-2089-EA0D-7C3A-9F4E52AEFB0C}"/>
              </a:ext>
            </a:extLst>
          </p:cNvPr>
          <p:cNvSpPr/>
          <p:nvPr/>
        </p:nvSpPr>
        <p:spPr>
          <a:xfrm>
            <a:off x="7318749" y="0"/>
            <a:ext cx="4901646"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DF76473B-962D-36D8-6F87-F643D65AB80F}"/>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0659C05-C4D9-246E-E7C6-6889A0B235AF}"/>
              </a:ext>
            </a:extLst>
          </p:cNvPr>
          <p:cNvSpPr txBox="1"/>
          <p:nvPr/>
        </p:nvSpPr>
        <p:spPr>
          <a:xfrm>
            <a:off x="50836" y="114886"/>
            <a:ext cx="7232468" cy="523220"/>
          </a:xfrm>
          <a:prstGeom prst="rect">
            <a:avLst/>
          </a:prstGeom>
          <a:noFill/>
        </p:spPr>
        <p:txBody>
          <a:bodyPr wrap="square">
            <a:spAutoFit/>
          </a:bodyPr>
          <a:lstStyle/>
          <a:p>
            <a:r>
              <a:rPr lang="en-GB" sz="2800" b="1" dirty="0">
                <a:solidFill>
                  <a:schemeClr val="accent1"/>
                </a:solidFill>
                <a:latin typeface="+mj-lt"/>
              </a:rPr>
              <a:t>System Planning              Design </a:t>
            </a:r>
          </a:p>
        </p:txBody>
      </p:sp>
      <p:sp>
        <p:nvSpPr>
          <p:cNvPr id="10" name="TextBox 9">
            <a:extLst>
              <a:ext uri="{FF2B5EF4-FFF2-40B4-BE49-F238E27FC236}">
                <a16:creationId xmlns:a16="http://schemas.microsoft.com/office/drawing/2014/main" id="{9A2541FD-0111-E0F5-DBAF-14A5B76AD8B7}"/>
              </a:ext>
            </a:extLst>
          </p:cNvPr>
          <p:cNvSpPr txBox="1"/>
          <p:nvPr/>
        </p:nvSpPr>
        <p:spPr>
          <a:xfrm>
            <a:off x="7407339" y="4317997"/>
            <a:ext cx="7232514" cy="338554"/>
          </a:xfrm>
          <a:prstGeom prst="rect">
            <a:avLst/>
          </a:prstGeom>
          <a:noFill/>
        </p:spPr>
        <p:txBody>
          <a:bodyPr wrap="square">
            <a:spAutoFit/>
          </a:bodyPr>
          <a:lstStyle/>
          <a:p>
            <a:r>
              <a:rPr lang="en-GB" sz="1600" b="1">
                <a:solidFill>
                  <a:schemeClr val="bg1"/>
                </a:solidFill>
              </a:rPr>
              <a:t>Points of escalation   </a:t>
            </a:r>
          </a:p>
        </p:txBody>
      </p:sp>
      <p:sp>
        <p:nvSpPr>
          <p:cNvPr id="12" name="Rectangle: Diagonal Corners Rounded 11">
            <a:extLst>
              <a:ext uri="{FF2B5EF4-FFF2-40B4-BE49-F238E27FC236}">
                <a16:creationId xmlns:a16="http://schemas.microsoft.com/office/drawing/2014/main" id="{A1961197-5962-C806-C4CB-E2352821B23A}"/>
              </a:ext>
            </a:extLst>
          </p:cNvPr>
          <p:cNvSpPr/>
          <p:nvPr/>
        </p:nvSpPr>
        <p:spPr>
          <a:xfrm>
            <a:off x="7502106" y="478996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95F289E3-18F4-7E93-8DBF-BF67DE2BC716}"/>
              </a:ext>
            </a:extLst>
          </p:cNvPr>
          <p:cNvSpPr/>
          <p:nvPr/>
        </p:nvSpPr>
        <p:spPr>
          <a:xfrm>
            <a:off x="7496260" y="5448845"/>
            <a:ext cx="4432177" cy="559142"/>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43B5090-FC94-B56D-32E7-22A5C3D5D796}"/>
              </a:ext>
            </a:extLst>
          </p:cNvPr>
          <p:cNvSpPr/>
          <p:nvPr/>
        </p:nvSpPr>
        <p:spPr>
          <a:xfrm>
            <a:off x="7502106" y="6105046"/>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59C1F272-8F75-1AFF-D294-38C2B77CEAEF}"/>
              </a:ext>
            </a:extLst>
          </p:cNvPr>
          <p:cNvSpPr/>
          <p:nvPr/>
        </p:nvSpPr>
        <p:spPr>
          <a:xfrm>
            <a:off x="11005198" y="4715109"/>
            <a:ext cx="476464" cy="1824283"/>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3760159-BF6A-190F-E128-90A02FDCBA9C}"/>
              </a:ext>
            </a:extLst>
          </p:cNvPr>
          <p:cNvSpPr txBox="1"/>
          <p:nvPr/>
        </p:nvSpPr>
        <p:spPr>
          <a:xfrm>
            <a:off x="7521347" y="4774516"/>
            <a:ext cx="2875531" cy="461665"/>
          </a:xfrm>
          <a:prstGeom prst="rect">
            <a:avLst/>
          </a:prstGeom>
          <a:noFill/>
        </p:spPr>
        <p:txBody>
          <a:bodyPr wrap="none" rtlCol="0">
            <a:spAutoFit/>
          </a:bodyPr>
          <a:lstStyle/>
          <a:p>
            <a:r>
              <a:rPr lang="en-GB" sz="1200" dirty="0">
                <a:solidFill>
                  <a:schemeClr val="bg1"/>
                </a:solidFill>
              </a:rPr>
              <a:t>1</a:t>
            </a:r>
            <a:r>
              <a:rPr lang="en-GB" sz="1200" baseline="30000" dirty="0">
                <a:solidFill>
                  <a:schemeClr val="bg1"/>
                </a:solidFill>
              </a:rPr>
              <a:t>st</a:t>
            </a:r>
            <a:r>
              <a:rPr lang="en-GB" sz="1200" dirty="0">
                <a:solidFill>
                  <a:schemeClr val="bg1"/>
                </a:solidFill>
              </a:rPr>
              <a:t> point of escalation is </a:t>
            </a:r>
            <a:br>
              <a:rPr lang="en-GB" sz="1200" dirty="0">
                <a:solidFill>
                  <a:schemeClr val="bg1"/>
                </a:solidFill>
              </a:rPr>
            </a:br>
            <a:r>
              <a:rPr lang="en-GB" sz="1200" b="1" dirty="0">
                <a:solidFill>
                  <a:schemeClr val="bg1"/>
                </a:solidFill>
              </a:rPr>
              <a:t>Design Managers and System Planning</a:t>
            </a:r>
          </a:p>
        </p:txBody>
      </p:sp>
      <p:sp>
        <p:nvSpPr>
          <p:cNvPr id="25" name="TextBox 24">
            <a:extLst>
              <a:ext uri="{FF2B5EF4-FFF2-40B4-BE49-F238E27FC236}">
                <a16:creationId xmlns:a16="http://schemas.microsoft.com/office/drawing/2014/main" id="{2FDE008A-65DC-1AB2-A0C3-D79FB265E26B}"/>
              </a:ext>
            </a:extLst>
          </p:cNvPr>
          <p:cNvSpPr txBox="1"/>
          <p:nvPr/>
        </p:nvSpPr>
        <p:spPr>
          <a:xfrm>
            <a:off x="7485464" y="5441607"/>
            <a:ext cx="3195105"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Barry Will</a:t>
            </a:r>
          </a:p>
          <a:p>
            <a:r>
              <a:rPr lang="en-GB" sz="1100" dirty="0">
                <a:solidFill>
                  <a:schemeClr val="bg1"/>
                </a:solidFill>
              </a:rPr>
              <a:t>Head of Connections, Design &amp; Quotation SHEPD</a:t>
            </a:r>
          </a:p>
        </p:txBody>
      </p:sp>
      <p:sp>
        <p:nvSpPr>
          <p:cNvPr id="26" name="TextBox 25">
            <a:extLst>
              <a:ext uri="{FF2B5EF4-FFF2-40B4-BE49-F238E27FC236}">
                <a16:creationId xmlns:a16="http://schemas.microsoft.com/office/drawing/2014/main" id="{C7C529E5-20A3-5CB9-882F-D9C2124EC8B2}"/>
              </a:ext>
            </a:extLst>
          </p:cNvPr>
          <p:cNvSpPr txBox="1"/>
          <p:nvPr/>
        </p:nvSpPr>
        <p:spPr>
          <a:xfrm>
            <a:off x="7521347" y="6089468"/>
            <a:ext cx="1941557" cy="600164"/>
          </a:xfrm>
          <a:prstGeom prst="rect">
            <a:avLst/>
          </a:prstGeom>
          <a:noFill/>
        </p:spPr>
        <p:txBody>
          <a:bodyPr wrap="none" rtlCol="0">
            <a:spAutoFit/>
          </a:bodyPr>
          <a:lstStyle/>
          <a:p>
            <a:r>
              <a:rPr lang="en-GB" sz="1100">
                <a:solidFill>
                  <a:schemeClr val="bg1"/>
                </a:solidFill>
              </a:rPr>
              <a:t>3rd point of escalation is </a:t>
            </a:r>
            <a:br>
              <a:rPr lang="en-GB" sz="1100">
                <a:solidFill>
                  <a:schemeClr val="bg1"/>
                </a:solidFill>
              </a:rPr>
            </a:br>
            <a:r>
              <a:rPr lang="en-GB" sz="1100" b="1">
                <a:solidFill>
                  <a:schemeClr val="bg1"/>
                </a:solidFill>
              </a:rPr>
              <a:t>Andrew Scott</a:t>
            </a:r>
          </a:p>
          <a:p>
            <a:r>
              <a:rPr lang="en-GB" sz="1100">
                <a:solidFill>
                  <a:schemeClr val="bg1"/>
                </a:solidFill>
              </a:rPr>
              <a:t>Director of Customer Service</a:t>
            </a:r>
          </a:p>
        </p:txBody>
      </p:sp>
      <p:sp>
        <p:nvSpPr>
          <p:cNvPr id="30" name="TextBox 29">
            <a:extLst>
              <a:ext uri="{FF2B5EF4-FFF2-40B4-BE49-F238E27FC236}">
                <a16:creationId xmlns:a16="http://schemas.microsoft.com/office/drawing/2014/main" id="{F20A0F6F-39AA-B6B1-006C-7AAD7434811D}"/>
              </a:ext>
            </a:extLst>
          </p:cNvPr>
          <p:cNvSpPr txBox="1"/>
          <p:nvPr/>
        </p:nvSpPr>
        <p:spPr>
          <a:xfrm>
            <a:off x="7407339" y="331016"/>
            <a:ext cx="8463062" cy="338554"/>
          </a:xfrm>
          <a:prstGeom prst="rect">
            <a:avLst/>
          </a:prstGeom>
          <a:noFill/>
        </p:spPr>
        <p:txBody>
          <a:bodyPr wrap="square">
            <a:spAutoFit/>
          </a:bodyPr>
          <a:lstStyle/>
          <a:p>
            <a:r>
              <a:rPr lang="en-GB" sz="1600" b="1" dirty="0">
                <a:solidFill>
                  <a:schemeClr val="bg1"/>
                </a:solidFill>
              </a:rPr>
              <a:t>Design - Responsible for   </a:t>
            </a:r>
          </a:p>
        </p:txBody>
      </p:sp>
      <p:sp>
        <p:nvSpPr>
          <p:cNvPr id="29" name="TextBox 28">
            <a:extLst>
              <a:ext uri="{FF2B5EF4-FFF2-40B4-BE49-F238E27FC236}">
                <a16:creationId xmlns:a16="http://schemas.microsoft.com/office/drawing/2014/main" id="{23510E93-753C-B521-501D-3C6739C9A6B3}"/>
              </a:ext>
            </a:extLst>
          </p:cNvPr>
          <p:cNvSpPr txBox="1"/>
          <p:nvPr/>
        </p:nvSpPr>
        <p:spPr>
          <a:xfrm>
            <a:off x="7437135" y="802987"/>
            <a:ext cx="4190035" cy="830997"/>
          </a:xfrm>
          <a:prstGeom prst="rect">
            <a:avLst/>
          </a:prstGeom>
          <a:noFill/>
        </p:spPr>
        <p:txBody>
          <a:bodyPr wrap="square" rtlCol="0">
            <a:spAutoFit/>
          </a:bodyPr>
          <a:lstStyle/>
          <a:p>
            <a:pPr marL="285750" indent="-285750">
              <a:buFont typeface="Wingdings" panose="05000000000000000000" pitchFamily="2" charset="2"/>
              <a:buChar char="§"/>
            </a:pPr>
            <a:r>
              <a:rPr lang="en-GB" sz="1200" dirty="0">
                <a:solidFill>
                  <a:schemeClr val="bg1"/>
                </a:solidFill>
              </a:rPr>
              <a:t>Designing &amp; quoting required works for your connection  </a:t>
            </a:r>
          </a:p>
          <a:p>
            <a:pPr marL="285750" indent="-285750">
              <a:buFont typeface="Wingdings" panose="05000000000000000000" pitchFamily="2" charset="2"/>
              <a:buChar char="§"/>
            </a:pPr>
            <a:r>
              <a:rPr lang="en-GB" sz="1200" dirty="0">
                <a:solidFill>
                  <a:schemeClr val="bg1"/>
                </a:solidFill>
              </a:rPr>
              <a:t>Providing guidance on design and quotation processes   </a:t>
            </a:r>
          </a:p>
          <a:p>
            <a:pPr marL="285750" indent="-285750">
              <a:buFont typeface="Wingdings" panose="05000000000000000000" pitchFamily="2" charset="2"/>
              <a:buChar char="§"/>
            </a:pPr>
            <a:r>
              <a:rPr lang="en-GB" sz="1200" dirty="0">
                <a:solidFill>
                  <a:schemeClr val="bg1"/>
                </a:solidFill>
              </a:rPr>
              <a:t>Assessment of the network to ensure everything is within the allowances</a:t>
            </a:r>
          </a:p>
        </p:txBody>
      </p:sp>
      <p:sp>
        <p:nvSpPr>
          <p:cNvPr id="9" name="TextBox 8">
            <a:extLst>
              <a:ext uri="{FF2B5EF4-FFF2-40B4-BE49-F238E27FC236}">
                <a16:creationId xmlns:a16="http://schemas.microsoft.com/office/drawing/2014/main" id="{4B058FA8-EA88-896F-CBCC-AD44BF841CF4}"/>
              </a:ext>
            </a:extLst>
          </p:cNvPr>
          <p:cNvSpPr txBox="1"/>
          <p:nvPr/>
        </p:nvSpPr>
        <p:spPr>
          <a:xfrm>
            <a:off x="7416877" y="1849843"/>
            <a:ext cx="4266128" cy="2123658"/>
          </a:xfrm>
          <a:prstGeom prst="rect">
            <a:avLst/>
          </a:prstGeom>
          <a:noFill/>
        </p:spPr>
        <p:txBody>
          <a:bodyPr wrap="square" rtlCol="0">
            <a:spAutoFit/>
          </a:bodyPr>
          <a:lstStyle/>
          <a:p>
            <a:r>
              <a:rPr lang="en-GB" sz="1200" dirty="0">
                <a:solidFill>
                  <a:schemeClr val="bg1"/>
                </a:solidFill>
              </a:rPr>
              <a:t>Our Design team are happy to provide help and advice on the design and quotation process via phone or email If you would like to book a meeting regarding one or more prospective project(s), please contact </a:t>
            </a:r>
            <a:endParaRPr lang="en-GB" sz="400" dirty="0">
              <a:solidFill>
                <a:schemeClr val="bg1"/>
              </a:solidFill>
            </a:endParaRPr>
          </a:p>
          <a:p>
            <a:endParaRPr lang="en-GB" sz="400" dirty="0">
              <a:solidFill>
                <a:schemeClr val="bg1"/>
              </a:solidFill>
            </a:endParaRPr>
          </a:p>
          <a:p>
            <a:r>
              <a:rPr lang="en-GB" sz="1200" b="1" dirty="0">
                <a:solidFill>
                  <a:schemeClr val="bg1"/>
                </a:solidFill>
                <a:hlinkClick r:id="rId3">
                  <a:extLst>
                    <a:ext uri="{A12FA001-AC4F-418D-AE19-62706E023703}">
                      <ahyp:hlinkClr xmlns:ahyp="http://schemas.microsoft.com/office/drawing/2018/hyperlinkcolor" val="tx"/>
                    </a:ext>
                  </a:extLst>
                </a:hlinkClick>
              </a:rPr>
              <a:t>businessrelationships@sse.com</a:t>
            </a:r>
            <a:endParaRPr lang="en-GB" sz="1200" b="1" dirty="0">
              <a:solidFill>
                <a:schemeClr val="bg1"/>
              </a:solidFill>
            </a:endParaRPr>
          </a:p>
          <a:p>
            <a:endParaRPr lang="en-GB" sz="1200" b="1" dirty="0">
              <a:solidFill>
                <a:schemeClr val="bg1"/>
              </a:solidFill>
            </a:endParaRPr>
          </a:p>
          <a:p>
            <a:endParaRPr lang="en-GB" sz="400" b="1" dirty="0">
              <a:solidFill>
                <a:schemeClr val="bg1"/>
              </a:solidFill>
            </a:endParaRPr>
          </a:p>
          <a:p>
            <a:r>
              <a:rPr lang="en-GB" sz="1200" dirty="0">
                <a:solidFill>
                  <a:schemeClr val="bg1"/>
                </a:solidFill>
              </a:rPr>
              <a:t>If you would like to book a meeting regarding one or more projects already in progress, please sign up to attend one of our monthly Connections Surgeries here:</a:t>
            </a:r>
          </a:p>
          <a:p>
            <a:endParaRPr lang="en-GB" sz="400" b="1" dirty="0">
              <a:solidFill>
                <a:schemeClr val="bg1"/>
              </a:solidFill>
            </a:endParaRPr>
          </a:p>
          <a:p>
            <a:r>
              <a:rPr lang="en-GB" sz="1200" b="1" dirty="0">
                <a:solidFill>
                  <a:schemeClr val="bg1"/>
                </a:solidFill>
              </a:rPr>
              <a:t>www.ssen.co.uk/stakeholderevent/basicsearch/</a:t>
            </a:r>
          </a:p>
        </p:txBody>
      </p:sp>
      <p:cxnSp>
        <p:nvCxnSpPr>
          <p:cNvPr id="51" name="Straight Connector 50">
            <a:extLst>
              <a:ext uri="{FF2B5EF4-FFF2-40B4-BE49-F238E27FC236}">
                <a16:creationId xmlns:a16="http://schemas.microsoft.com/office/drawing/2014/main" id="{4691BBE1-F228-8D00-B634-342861E306BE}"/>
              </a:ext>
            </a:extLst>
          </p:cNvPr>
          <p:cNvCxnSpPr>
            <a:cxnSpLocks/>
          </p:cNvCxnSpPr>
          <p:nvPr/>
        </p:nvCxnSpPr>
        <p:spPr>
          <a:xfrm>
            <a:off x="3599887" y="2095165"/>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8617707-F76C-38D6-CFA3-2FDEE80F9EEE}"/>
              </a:ext>
            </a:extLst>
          </p:cNvPr>
          <p:cNvCxnSpPr>
            <a:cxnSpLocks/>
          </p:cNvCxnSpPr>
          <p:nvPr/>
        </p:nvCxnSpPr>
        <p:spPr>
          <a:xfrm>
            <a:off x="3599886" y="3605768"/>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9FD046E-E731-972F-0AA4-D6F86F41D2B0}"/>
              </a:ext>
            </a:extLst>
          </p:cNvPr>
          <p:cNvCxnSpPr>
            <a:cxnSpLocks/>
          </p:cNvCxnSpPr>
          <p:nvPr/>
        </p:nvCxnSpPr>
        <p:spPr>
          <a:xfrm>
            <a:off x="3599885" y="5077017"/>
            <a:ext cx="3192919"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D5EF6DB-3D7E-6257-2D58-8E42741CE0AD}"/>
              </a:ext>
            </a:extLst>
          </p:cNvPr>
          <p:cNvPicPr>
            <a:picLocks noChangeAspect="1"/>
          </p:cNvPicPr>
          <p:nvPr/>
        </p:nvPicPr>
        <p:blipFill>
          <a:blip r:embed="rId4"/>
          <a:stretch>
            <a:fillRect/>
          </a:stretch>
        </p:blipFill>
        <p:spPr>
          <a:xfrm>
            <a:off x="3652608" y="2302571"/>
            <a:ext cx="923925" cy="1085850"/>
          </a:xfrm>
          <a:prstGeom prst="rect">
            <a:avLst/>
          </a:prstGeom>
        </p:spPr>
      </p:pic>
      <p:pic>
        <p:nvPicPr>
          <p:cNvPr id="16" name="Picture 15">
            <a:extLst>
              <a:ext uri="{FF2B5EF4-FFF2-40B4-BE49-F238E27FC236}">
                <a16:creationId xmlns:a16="http://schemas.microsoft.com/office/drawing/2014/main" id="{488908F0-FA47-621F-46B6-13D22B347078}"/>
              </a:ext>
            </a:extLst>
          </p:cNvPr>
          <p:cNvPicPr>
            <a:picLocks noChangeAspect="1"/>
          </p:cNvPicPr>
          <p:nvPr/>
        </p:nvPicPr>
        <p:blipFill>
          <a:blip r:embed="rId5"/>
          <a:stretch>
            <a:fillRect/>
          </a:stretch>
        </p:blipFill>
        <p:spPr>
          <a:xfrm>
            <a:off x="3667070" y="3742260"/>
            <a:ext cx="962025" cy="1114425"/>
          </a:xfrm>
          <a:prstGeom prst="rect">
            <a:avLst/>
          </a:prstGeom>
        </p:spPr>
      </p:pic>
      <p:pic>
        <p:nvPicPr>
          <p:cNvPr id="19" name="Picture 18">
            <a:extLst>
              <a:ext uri="{FF2B5EF4-FFF2-40B4-BE49-F238E27FC236}">
                <a16:creationId xmlns:a16="http://schemas.microsoft.com/office/drawing/2014/main" id="{F20560FF-AB96-A52F-2F17-0E4F7E0DBACB}"/>
              </a:ext>
            </a:extLst>
          </p:cNvPr>
          <p:cNvPicPr>
            <a:picLocks noChangeAspect="1"/>
          </p:cNvPicPr>
          <p:nvPr/>
        </p:nvPicPr>
        <p:blipFill>
          <a:blip r:embed="rId6"/>
          <a:stretch>
            <a:fillRect/>
          </a:stretch>
        </p:blipFill>
        <p:spPr>
          <a:xfrm>
            <a:off x="3630400" y="5198764"/>
            <a:ext cx="952500" cy="1085850"/>
          </a:xfrm>
          <a:prstGeom prst="rect">
            <a:avLst/>
          </a:prstGeom>
        </p:spPr>
      </p:pic>
      <p:pic>
        <p:nvPicPr>
          <p:cNvPr id="34" name="Picture 33">
            <a:extLst>
              <a:ext uri="{FF2B5EF4-FFF2-40B4-BE49-F238E27FC236}">
                <a16:creationId xmlns:a16="http://schemas.microsoft.com/office/drawing/2014/main" id="{9022F79F-BEEA-DE7C-0184-B98ABF82B708}"/>
              </a:ext>
            </a:extLst>
          </p:cNvPr>
          <p:cNvPicPr>
            <a:picLocks noChangeAspect="1"/>
          </p:cNvPicPr>
          <p:nvPr/>
        </p:nvPicPr>
        <p:blipFill>
          <a:blip r:embed="rId7"/>
          <a:stretch>
            <a:fillRect/>
          </a:stretch>
        </p:blipFill>
        <p:spPr>
          <a:xfrm>
            <a:off x="3650062" y="719422"/>
            <a:ext cx="962025" cy="1114425"/>
          </a:xfrm>
          <a:prstGeom prst="rect">
            <a:avLst/>
          </a:prstGeom>
        </p:spPr>
      </p:pic>
      <p:pic>
        <p:nvPicPr>
          <p:cNvPr id="48" name="Picture 47">
            <a:extLst>
              <a:ext uri="{FF2B5EF4-FFF2-40B4-BE49-F238E27FC236}">
                <a16:creationId xmlns:a16="http://schemas.microsoft.com/office/drawing/2014/main" id="{57F4F9B3-B14A-C3D0-3161-82A3A4BE4E87}"/>
              </a:ext>
            </a:extLst>
          </p:cNvPr>
          <p:cNvPicPr>
            <a:picLocks noChangeAspect="1"/>
          </p:cNvPicPr>
          <p:nvPr/>
        </p:nvPicPr>
        <p:blipFill>
          <a:blip r:embed="rId8"/>
          <a:stretch>
            <a:fillRect/>
          </a:stretch>
        </p:blipFill>
        <p:spPr>
          <a:xfrm>
            <a:off x="208879" y="1513763"/>
            <a:ext cx="971550" cy="1076325"/>
          </a:xfrm>
          <a:prstGeom prst="rect">
            <a:avLst/>
          </a:prstGeom>
        </p:spPr>
      </p:pic>
      <p:sp>
        <p:nvSpPr>
          <p:cNvPr id="52" name="TextBox 51">
            <a:extLst>
              <a:ext uri="{FF2B5EF4-FFF2-40B4-BE49-F238E27FC236}">
                <a16:creationId xmlns:a16="http://schemas.microsoft.com/office/drawing/2014/main" id="{6DCEB69C-E05A-966A-A797-1F2A1F32952B}"/>
              </a:ext>
            </a:extLst>
          </p:cNvPr>
          <p:cNvSpPr txBox="1"/>
          <p:nvPr/>
        </p:nvSpPr>
        <p:spPr>
          <a:xfrm>
            <a:off x="85970" y="2762515"/>
            <a:ext cx="2519899" cy="2308324"/>
          </a:xfrm>
          <a:prstGeom prst="rect">
            <a:avLst/>
          </a:prstGeom>
          <a:noFill/>
        </p:spPr>
        <p:txBody>
          <a:bodyPr wrap="square" rtlCol="0">
            <a:spAutoFit/>
          </a:bodyPr>
          <a:lstStyle/>
          <a:p>
            <a:r>
              <a:rPr lang="en-GB" sz="1200" dirty="0">
                <a:solidFill>
                  <a:srgbClr val="002060"/>
                </a:solidFill>
              </a:rPr>
              <a:t>System Planners are responsible for assessing and designing improvements to our existing equipment and ensuring compliance with legal requirements. </a:t>
            </a:r>
          </a:p>
          <a:p>
            <a:r>
              <a:rPr lang="en-GB" sz="1200" dirty="0">
                <a:solidFill>
                  <a:srgbClr val="002060"/>
                </a:solidFill>
              </a:rPr>
              <a:t>They play a crucial part in enhancing the safety, security, and reliability of our electricity network and also help to find innovative solutions to support both current and future power demands .</a:t>
            </a:r>
          </a:p>
        </p:txBody>
      </p:sp>
      <p:pic>
        <p:nvPicPr>
          <p:cNvPr id="54" name="Picture 53">
            <a:extLst>
              <a:ext uri="{FF2B5EF4-FFF2-40B4-BE49-F238E27FC236}">
                <a16:creationId xmlns:a16="http://schemas.microsoft.com/office/drawing/2014/main" id="{F01FA8B4-ECE0-2FC3-0219-1C455A4A65DA}"/>
              </a:ext>
            </a:extLst>
          </p:cNvPr>
          <p:cNvPicPr>
            <a:picLocks noChangeAspect="1"/>
          </p:cNvPicPr>
          <p:nvPr/>
        </p:nvPicPr>
        <p:blipFill>
          <a:blip r:embed="rId9"/>
          <a:stretch>
            <a:fillRect/>
          </a:stretch>
        </p:blipFill>
        <p:spPr>
          <a:xfrm>
            <a:off x="1211383" y="1490075"/>
            <a:ext cx="2009775" cy="485775"/>
          </a:xfrm>
          <a:prstGeom prst="rect">
            <a:avLst/>
          </a:prstGeom>
        </p:spPr>
      </p:pic>
      <p:sp>
        <p:nvSpPr>
          <p:cNvPr id="55" name="TextBox 54">
            <a:extLst>
              <a:ext uri="{FF2B5EF4-FFF2-40B4-BE49-F238E27FC236}">
                <a16:creationId xmlns:a16="http://schemas.microsoft.com/office/drawing/2014/main" id="{0EF067FE-7768-5A7F-7987-499241A09AD4}"/>
              </a:ext>
            </a:extLst>
          </p:cNvPr>
          <p:cNvSpPr txBox="1"/>
          <p:nvPr/>
        </p:nvSpPr>
        <p:spPr>
          <a:xfrm>
            <a:off x="1189521" y="2396222"/>
            <a:ext cx="1747091" cy="261610"/>
          </a:xfrm>
          <a:prstGeom prst="rect">
            <a:avLst/>
          </a:prstGeom>
          <a:noFill/>
        </p:spPr>
        <p:txBody>
          <a:bodyPr wrap="square" rtlCol="0">
            <a:spAutoFit/>
          </a:bodyPr>
          <a:lstStyle/>
          <a:p>
            <a:r>
              <a:rPr lang="en-GB" sz="1100" dirty="0">
                <a:solidFill>
                  <a:srgbClr val="002060"/>
                </a:solidFill>
              </a:rPr>
              <a:t>07919 924463</a:t>
            </a:r>
          </a:p>
        </p:txBody>
      </p:sp>
      <p:sp>
        <p:nvSpPr>
          <p:cNvPr id="56" name="TextBox 55">
            <a:extLst>
              <a:ext uri="{FF2B5EF4-FFF2-40B4-BE49-F238E27FC236}">
                <a16:creationId xmlns:a16="http://schemas.microsoft.com/office/drawing/2014/main" id="{E3439ACA-EEDD-369E-1AD1-2A2107B95369}"/>
              </a:ext>
            </a:extLst>
          </p:cNvPr>
          <p:cNvSpPr txBox="1"/>
          <p:nvPr/>
        </p:nvSpPr>
        <p:spPr>
          <a:xfrm>
            <a:off x="1180429" y="2041252"/>
            <a:ext cx="4382137" cy="430887"/>
          </a:xfrm>
          <a:prstGeom prst="rect">
            <a:avLst/>
          </a:prstGeom>
          <a:noFill/>
        </p:spPr>
        <p:txBody>
          <a:bodyPr wrap="square" rtlCol="0">
            <a:spAutoFit/>
          </a:bodyPr>
          <a:lstStyle/>
          <a:p>
            <a:r>
              <a:rPr lang="fr-FR" sz="1100" dirty="0">
                <a:solidFill>
                  <a:srgbClr val="002060"/>
                </a:solidFill>
                <a:hlinkClick r:id="rId10"/>
              </a:rPr>
              <a:t>dimitris.konstantinidis@sse.com</a:t>
            </a:r>
            <a:endParaRPr lang="fr-FR" sz="1100" dirty="0">
              <a:solidFill>
                <a:srgbClr val="002060"/>
              </a:solidFill>
            </a:endParaRPr>
          </a:p>
          <a:p>
            <a:endParaRPr lang="en-GB" sz="1100" dirty="0">
              <a:solidFill>
                <a:srgbClr val="002060"/>
              </a:solidFill>
            </a:endParaRPr>
          </a:p>
        </p:txBody>
      </p:sp>
      <p:pic>
        <p:nvPicPr>
          <p:cNvPr id="59" name="Picture 58">
            <a:extLst>
              <a:ext uri="{FF2B5EF4-FFF2-40B4-BE49-F238E27FC236}">
                <a16:creationId xmlns:a16="http://schemas.microsoft.com/office/drawing/2014/main" id="{A15894E2-1C36-A4BB-D383-E4C0B1F2EBFF}"/>
              </a:ext>
            </a:extLst>
          </p:cNvPr>
          <p:cNvPicPr>
            <a:picLocks noChangeAspect="1"/>
          </p:cNvPicPr>
          <p:nvPr/>
        </p:nvPicPr>
        <p:blipFill>
          <a:blip r:embed="rId11"/>
          <a:stretch>
            <a:fillRect/>
          </a:stretch>
        </p:blipFill>
        <p:spPr>
          <a:xfrm>
            <a:off x="4824072" y="2266661"/>
            <a:ext cx="1800225" cy="676275"/>
          </a:xfrm>
          <a:prstGeom prst="rect">
            <a:avLst/>
          </a:prstGeom>
        </p:spPr>
      </p:pic>
      <p:sp>
        <p:nvSpPr>
          <p:cNvPr id="60" name="TextBox 59">
            <a:extLst>
              <a:ext uri="{FF2B5EF4-FFF2-40B4-BE49-F238E27FC236}">
                <a16:creationId xmlns:a16="http://schemas.microsoft.com/office/drawing/2014/main" id="{544012CF-C788-BC03-5D6F-9F01FBB6E7B5}"/>
              </a:ext>
            </a:extLst>
          </p:cNvPr>
          <p:cNvSpPr txBox="1"/>
          <p:nvPr/>
        </p:nvSpPr>
        <p:spPr>
          <a:xfrm>
            <a:off x="4794946" y="2889917"/>
            <a:ext cx="2716361" cy="261610"/>
          </a:xfrm>
          <a:prstGeom prst="rect">
            <a:avLst/>
          </a:prstGeom>
          <a:noFill/>
        </p:spPr>
        <p:txBody>
          <a:bodyPr wrap="square" rtlCol="0">
            <a:spAutoFit/>
          </a:bodyPr>
          <a:lstStyle/>
          <a:p>
            <a:r>
              <a:rPr lang="en-GB" sz="1100" dirty="0">
                <a:solidFill>
                  <a:srgbClr val="002060"/>
                </a:solidFill>
              </a:rPr>
              <a:t>simon.horne@sse.com</a:t>
            </a:r>
          </a:p>
        </p:txBody>
      </p:sp>
      <p:sp>
        <p:nvSpPr>
          <p:cNvPr id="62" name="TextBox 61">
            <a:extLst>
              <a:ext uri="{FF2B5EF4-FFF2-40B4-BE49-F238E27FC236}">
                <a16:creationId xmlns:a16="http://schemas.microsoft.com/office/drawing/2014/main" id="{3E882E5E-00C2-E7F6-93A3-6102C4A47323}"/>
              </a:ext>
            </a:extLst>
          </p:cNvPr>
          <p:cNvSpPr txBox="1"/>
          <p:nvPr/>
        </p:nvSpPr>
        <p:spPr>
          <a:xfrm>
            <a:off x="4813712" y="3192970"/>
            <a:ext cx="9077898" cy="261610"/>
          </a:xfrm>
          <a:prstGeom prst="rect">
            <a:avLst/>
          </a:prstGeom>
          <a:noFill/>
        </p:spPr>
        <p:txBody>
          <a:bodyPr wrap="square">
            <a:spAutoFit/>
          </a:bodyPr>
          <a:lstStyle/>
          <a:p>
            <a:r>
              <a:rPr lang="en-GB" sz="1100" dirty="0">
                <a:solidFill>
                  <a:srgbClr val="002060"/>
                </a:solidFill>
              </a:rPr>
              <a:t>07767 852868</a:t>
            </a:r>
          </a:p>
        </p:txBody>
      </p:sp>
      <p:pic>
        <p:nvPicPr>
          <p:cNvPr id="77" name="Picture 76">
            <a:extLst>
              <a:ext uri="{FF2B5EF4-FFF2-40B4-BE49-F238E27FC236}">
                <a16:creationId xmlns:a16="http://schemas.microsoft.com/office/drawing/2014/main" id="{AF179CE0-6E33-CBDB-129F-8D8858D10139}"/>
              </a:ext>
            </a:extLst>
          </p:cNvPr>
          <p:cNvPicPr>
            <a:picLocks noChangeAspect="1"/>
          </p:cNvPicPr>
          <p:nvPr/>
        </p:nvPicPr>
        <p:blipFill>
          <a:blip r:embed="rId12"/>
          <a:stretch>
            <a:fillRect/>
          </a:stretch>
        </p:blipFill>
        <p:spPr>
          <a:xfrm>
            <a:off x="4794946" y="3721712"/>
            <a:ext cx="1790700" cy="733425"/>
          </a:xfrm>
          <a:prstGeom prst="rect">
            <a:avLst/>
          </a:prstGeom>
        </p:spPr>
      </p:pic>
      <p:pic>
        <p:nvPicPr>
          <p:cNvPr id="102" name="Picture 101">
            <a:extLst>
              <a:ext uri="{FF2B5EF4-FFF2-40B4-BE49-F238E27FC236}">
                <a16:creationId xmlns:a16="http://schemas.microsoft.com/office/drawing/2014/main" id="{AA3F11AB-9F38-AFF9-DF74-4667C5A4A323}"/>
              </a:ext>
            </a:extLst>
          </p:cNvPr>
          <p:cNvPicPr>
            <a:picLocks noChangeAspect="1"/>
          </p:cNvPicPr>
          <p:nvPr/>
        </p:nvPicPr>
        <p:blipFill>
          <a:blip r:embed="rId13"/>
          <a:stretch>
            <a:fillRect/>
          </a:stretch>
        </p:blipFill>
        <p:spPr>
          <a:xfrm>
            <a:off x="4884902" y="631843"/>
            <a:ext cx="1905000" cy="857250"/>
          </a:xfrm>
          <a:prstGeom prst="rect">
            <a:avLst/>
          </a:prstGeom>
        </p:spPr>
      </p:pic>
      <p:pic>
        <p:nvPicPr>
          <p:cNvPr id="106" name="Picture 105">
            <a:extLst>
              <a:ext uri="{FF2B5EF4-FFF2-40B4-BE49-F238E27FC236}">
                <a16:creationId xmlns:a16="http://schemas.microsoft.com/office/drawing/2014/main" id="{2D0043EF-EE8F-AF7B-D15D-124A0A5B21E6}"/>
              </a:ext>
            </a:extLst>
          </p:cNvPr>
          <p:cNvPicPr>
            <a:picLocks noChangeAspect="1"/>
          </p:cNvPicPr>
          <p:nvPr/>
        </p:nvPicPr>
        <p:blipFill>
          <a:blip r:embed="rId14"/>
          <a:stretch>
            <a:fillRect/>
          </a:stretch>
        </p:blipFill>
        <p:spPr>
          <a:xfrm>
            <a:off x="4800482" y="5143918"/>
            <a:ext cx="1733550" cy="752475"/>
          </a:xfrm>
          <a:prstGeom prst="rect">
            <a:avLst/>
          </a:prstGeom>
        </p:spPr>
      </p:pic>
      <p:sp>
        <p:nvSpPr>
          <p:cNvPr id="107" name="TextBox 106">
            <a:extLst>
              <a:ext uri="{FF2B5EF4-FFF2-40B4-BE49-F238E27FC236}">
                <a16:creationId xmlns:a16="http://schemas.microsoft.com/office/drawing/2014/main" id="{3D8C2C74-57D3-B167-4606-B1A074C0B7CB}"/>
              </a:ext>
            </a:extLst>
          </p:cNvPr>
          <p:cNvSpPr txBox="1"/>
          <p:nvPr/>
        </p:nvSpPr>
        <p:spPr>
          <a:xfrm>
            <a:off x="4884902" y="1719661"/>
            <a:ext cx="1697043" cy="261610"/>
          </a:xfrm>
          <a:prstGeom prst="rect">
            <a:avLst/>
          </a:prstGeom>
          <a:noFill/>
        </p:spPr>
        <p:txBody>
          <a:bodyPr wrap="square" rtlCol="0">
            <a:spAutoFit/>
          </a:bodyPr>
          <a:lstStyle/>
          <a:p>
            <a:r>
              <a:rPr lang="en-GB" sz="1100" dirty="0">
                <a:solidFill>
                  <a:srgbClr val="002060"/>
                </a:solidFill>
              </a:rPr>
              <a:t>07767 850982</a:t>
            </a:r>
          </a:p>
        </p:txBody>
      </p:sp>
      <p:sp>
        <p:nvSpPr>
          <p:cNvPr id="108" name="TextBox 107">
            <a:extLst>
              <a:ext uri="{FF2B5EF4-FFF2-40B4-BE49-F238E27FC236}">
                <a16:creationId xmlns:a16="http://schemas.microsoft.com/office/drawing/2014/main" id="{5564C5CA-16B0-0D01-77DA-134B94FB9D76}"/>
              </a:ext>
            </a:extLst>
          </p:cNvPr>
          <p:cNvSpPr txBox="1"/>
          <p:nvPr/>
        </p:nvSpPr>
        <p:spPr>
          <a:xfrm>
            <a:off x="4854401" y="1453723"/>
            <a:ext cx="2890683" cy="430887"/>
          </a:xfrm>
          <a:prstGeom prst="rect">
            <a:avLst/>
          </a:prstGeom>
          <a:noFill/>
        </p:spPr>
        <p:txBody>
          <a:bodyPr wrap="square" rtlCol="0">
            <a:spAutoFit/>
          </a:bodyPr>
          <a:lstStyle/>
          <a:p>
            <a:r>
              <a:rPr lang="en-GB" sz="1100" dirty="0">
                <a:solidFill>
                  <a:srgbClr val="002060"/>
                </a:solidFill>
                <a:hlinkClick r:id="rId15"/>
              </a:rPr>
              <a:t>david.ross@sse.com</a:t>
            </a:r>
            <a:endParaRPr lang="en-GB" sz="1100" dirty="0">
              <a:solidFill>
                <a:srgbClr val="002060"/>
              </a:solidFill>
            </a:endParaRPr>
          </a:p>
          <a:p>
            <a:endParaRPr lang="en-GB" sz="1100" dirty="0">
              <a:solidFill>
                <a:srgbClr val="002060"/>
              </a:solidFill>
            </a:endParaRPr>
          </a:p>
        </p:txBody>
      </p:sp>
      <p:sp>
        <p:nvSpPr>
          <p:cNvPr id="110" name="TextBox 109">
            <a:extLst>
              <a:ext uri="{FF2B5EF4-FFF2-40B4-BE49-F238E27FC236}">
                <a16:creationId xmlns:a16="http://schemas.microsoft.com/office/drawing/2014/main" id="{A7883FE4-F983-CE21-CEA7-E3FC6180D974}"/>
              </a:ext>
            </a:extLst>
          </p:cNvPr>
          <p:cNvSpPr txBox="1"/>
          <p:nvPr/>
        </p:nvSpPr>
        <p:spPr>
          <a:xfrm>
            <a:off x="4775124" y="4655544"/>
            <a:ext cx="9077898" cy="261610"/>
          </a:xfrm>
          <a:prstGeom prst="rect">
            <a:avLst/>
          </a:prstGeom>
          <a:noFill/>
        </p:spPr>
        <p:txBody>
          <a:bodyPr wrap="square">
            <a:spAutoFit/>
          </a:bodyPr>
          <a:lstStyle/>
          <a:p>
            <a:r>
              <a:rPr lang="en-GB" sz="1100" dirty="0">
                <a:solidFill>
                  <a:srgbClr val="002060"/>
                </a:solidFill>
              </a:rPr>
              <a:t>07584 313825</a:t>
            </a:r>
          </a:p>
        </p:txBody>
      </p:sp>
      <p:sp>
        <p:nvSpPr>
          <p:cNvPr id="111" name="TextBox 110">
            <a:extLst>
              <a:ext uri="{FF2B5EF4-FFF2-40B4-BE49-F238E27FC236}">
                <a16:creationId xmlns:a16="http://schemas.microsoft.com/office/drawing/2014/main" id="{8483662D-FBDF-D340-0459-26C0343201DA}"/>
              </a:ext>
            </a:extLst>
          </p:cNvPr>
          <p:cNvSpPr txBox="1"/>
          <p:nvPr/>
        </p:nvSpPr>
        <p:spPr>
          <a:xfrm>
            <a:off x="4775124" y="4376118"/>
            <a:ext cx="2988671" cy="261610"/>
          </a:xfrm>
          <a:prstGeom prst="rect">
            <a:avLst/>
          </a:prstGeom>
          <a:noFill/>
        </p:spPr>
        <p:txBody>
          <a:bodyPr wrap="square" rtlCol="0">
            <a:spAutoFit/>
          </a:bodyPr>
          <a:lstStyle/>
          <a:p>
            <a:r>
              <a:rPr lang="en-GB" sz="1100" dirty="0">
                <a:solidFill>
                  <a:srgbClr val="002060"/>
                </a:solidFill>
              </a:rPr>
              <a:t>euan.davidson@sse.com</a:t>
            </a:r>
          </a:p>
        </p:txBody>
      </p:sp>
      <p:sp>
        <p:nvSpPr>
          <p:cNvPr id="113" name="TextBox 112">
            <a:extLst>
              <a:ext uri="{FF2B5EF4-FFF2-40B4-BE49-F238E27FC236}">
                <a16:creationId xmlns:a16="http://schemas.microsoft.com/office/drawing/2014/main" id="{DEDE2E8E-0F3E-A5A5-9A3B-FB9AEE483F37}"/>
              </a:ext>
            </a:extLst>
          </p:cNvPr>
          <p:cNvSpPr txBox="1"/>
          <p:nvPr/>
        </p:nvSpPr>
        <p:spPr>
          <a:xfrm>
            <a:off x="4794946" y="6075756"/>
            <a:ext cx="9077898" cy="261610"/>
          </a:xfrm>
          <a:prstGeom prst="rect">
            <a:avLst/>
          </a:prstGeom>
          <a:noFill/>
        </p:spPr>
        <p:txBody>
          <a:bodyPr wrap="square">
            <a:spAutoFit/>
          </a:bodyPr>
          <a:lstStyle/>
          <a:p>
            <a:r>
              <a:rPr lang="en-GB" sz="1100" dirty="0">
                <a:solidFill>
                  <a:srgbClr val="002060"/>
                </a:solidFill>
              </a:rPr>
              <a:t>07384 454411</a:t>
            </a:r>
          </a:p>
        </p:txBody>
      </p:sp>
      <p:sp>
        <p:nvSpPr>
          <p:cNvPr id="114" name="TextBox 113">
            <a:extLst>
              <a:ext uri="{FF2B5EF4-FFF2-40B4-BE49-F238E27FC236}">
                <a16:creationId xmlns:a16="http://schemas.microsoft.com/office/drawing/2014/main" id="{4542FCF0-46F6-1D0F-F2A7-D75EE7B1128F}"/>
              </a:ext>
            </a:extLst>
          </p:cNvPr>
          <p:cNvSpPr txBox="1"/>
          <p:nvPr/>
        </p:nvSpPr>
        <p:spPr>
          <a:xfrm>
            <a:off x="4813712" y="5824635"/>
            <a:ext cx="3536466" cy="261610"/>
          </a:xfrm>
          <a:prstGeom prst="rect">
            <a:avLst/>
          </a:prstGeom>
          <a:noFill/>
        </p:spPr>
        <p:txBody>
          <a:bodyPr wrap="square" rtlCol="0">
            <a:spAutoFit/>
          </a:bodyPr>
          <a:lstStyle/>
          <a:p>
            <a:r>
              <a:rPr lang="en-GB" sz="1100" dirty="0">
                <a:solidFill>
                  <a:srgbClr val="002060"/>
                </a:solidFill>
              </a:rPr>
              <a:t>james.mcneish@sse.com</a:t>
            </a:r>
          </a:p>
        </p:txBody>
      </p:sp>
    </p:spTree>
    <p:extLst>
      <p:ext uri="{BB962C8B-B14F-4D97-AF65-F5344CB8AC3E}">
        <p14:creationId xmlns:p14="http://schemas.microsoft.com/office/powerpoint/2010/main" val="317908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D0F06-244E-6595-3BBE-7BF6C8779DC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DE49B6-9A6F-5FE3-6A53-C656AC640898}"/>
              </a:ext>
            </a:extLst>
          </p:cNvPr>
          <p:cNvSpPr>
            <a:spLocks noGrp="1"/>
          </p:cNvSpPr>
          <p:nvPr>
            <p:ph type="ftr" sz="quarter" idx="11"/>
          </p:nvPr>
        </p:nvSpPr>
        <p:spPr>
          <a:xfrm>
            <a:off x="714829" y="6356349"/>
            <a:ext cx="4114800" cy="365125"/>
          </a:xfrm>
        </p:spPr>
        <p:txBody>
          <a:bodyPr/>
          <a:lstStyle/>
          <a:p>
            <a:r>
              <a:rPr lang="en-GB"/>
              <a:t>Connections Contact and Escalation guide – North (SHEPD)</a:t>
            </a:r>
          </a:p>
        </p:txBody>
      </p:sp>
      <p:sp>
        <p:nvSpPr>
          <p:cNvPr id="5" name="Slide Number Placeholder 4">
            <a:extLst>
              <a:ext uri="{FF2B5EF4-FFF2-40B4-BE49-F238E27FC236}">
                <a16:creationId xmlns:a16="http://schemas.microsoft.com/office/drawing/2014/main" id="{EC42E892-12B6-1285-38E4-FF7E4A090C5A}"/>
              </a:ext>
            </a:extLst>
          </p:cNvPr>
          <p:cNvSpPr>
            <a:spLocks noGrp="1"/>
          </p:cNvSpPr>
          <p:nvPr>
            <p:ph type="sldNum" sz="quarter" idx="12"/>
          </p:nvPr>
        </p:nvSpPr>
        <p:spPr>
          <a:xfrm>
            <a:off x="-2276475" y="6356350"/>
            <a:ext cx="2743200" cy="365125"/>
          </a:xfrm>
        </p:spPr>
        <p:txBody>
          <a:bodyPr/>
          <a:lstStyle/>
          <a:p>
            <a:fld id="{F4BD0E93-1066-4646-AD4C-8C9E524FF531}" type="slidenum">
              <a:rPr lang="en-GB" smtClean="0"/>
              <a:t>9</a:t>
            </a:fld>
            <a:endParaRPr lang="en-GB"/>
          </a:p>
        </p:txBody>
      </p:sp>
      <p:sp>
        <p:nvSpPr>
          <p:cNvPr id="6" name="Rectangle 5">
            <a:extLst>
              <a:ext uri="{FF2B5EF4-FFF2-40B4-BE49-F238E27FC236}">
                <a16:creationId xmlns:a16="http://schemas.microsoft.com/office/drawing/2014/main" id="{1AC627BF-4C14-8ACC-22C4-08115D29C1AB}"/>
              </a:ext>
            </a:extLst>
          </p:cNvPr>
          <p:cNvSpPr/>
          <p:nvPr/>
        </p:nvSpPr>
        <p:spPr>
          <a:xfrm>
            <a:off x="7333396" y="0"/>
            <a:ext cx="4858604" cy="6858000"/>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1" name="Rectangle 10">
            <a:extLst>
              <a:ext uri="{FF2B5EF4-FFF2-40B4-BE49-F238E27FC236}">
                <a16:creationId xmlns:a16="http://schemas.microsoft.com/office/drawing/2014/main" id="{73974E94-981F-3F6D-FE3F-17F1D5165C44}"/>
              </a:ext>
            </a:extLst>
          </p:cNvPr>
          <p:cNvSpPr/>
          <p:nvPr/>
        </p:nvSpPr>
        <p:spPr>
          <a:xfrm>
            <a:off x="9993729" y="1465268"/>
            <a:ext cx="600892" cy="101031"/>
          </a:xfrm>
          <a:prstGeom prst="rect">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59CC3E5-9F11-5FAB-A91A-10B80FEBAF05}"/>
              </a:ext>
            </a:extLst>
          </p:cNvPr>
          <p:cNvSpPr txBox="1"/>
          <p:nvPr/>
        </p:nvSpPr>
        <p:spPr>
          <a:xfrm>
            <a:off x="237308" y="224637"/>
            <a:ext cx="7232468" cy="523220"/>
          </a:xfrm>
          <a:prstGeom prst="rect">
            <a:avLst/>
          </a:prstGeom>
          <a:noFill/>
        </p:spPr>
        <p:txBody>
          <a:bodyPr wrap="square">
            <a:spAutoFit/>
          </a:bodyPr>
          <a:lstStyle/>
          <a:p>
            <a:r>
              <a:rPr lang="en-GB" sz="2800" b="1" dirty="0">
                <a:solidFill>
                  <a:schemeClr val="accent1"/>
                </a:solidFill>
                <a:latin typeface="+mj-lt"/>
              </a:rPr>
              <a:t>Large Capital Delivery - Caledonia</a:t>
            </a:r>
          </a:p>
        </p:txBody>
      </p:sp>
      <p:sp>
        <p:nvSpPr>
          <p:cNvPr id="10" name="TextBox 9">
            <a:extLst>
              <a:ext uri="{FF2B5EF4-FFF2-40B4-BE49-F238E27FC236}">
                <a16:creationId xmlns:a16="http://schemas.microsoft.com/office/drawing/2014/main" id="{C42CDCFB-15B4-E439-3AA3-F6841261FE2D}"/>
              </a:ext>
            </a:extLst>
          </p:cNvPr>
          <p:cNvSpPr txBox="1"/>
          <p:nvPr/>
        </p:nvSpPr>
        <p:spPr>
          <a:xfrm>
            <a:off x="7357509" y="3892856"/>
            <a:ext cx="7232514" cy="338554"/>
          </a:xfrm>
          <a:prstGeom prst="rect">
            <a:avLst/>
          </a:prstGeom>
          <a:noFill/>
        </p:spPr>
        <p:txBody>
          <a:bodyPr wrap="square">
            <a:spAutoFit/>
          </a:bodyPr>
          <a:lstStyle/>
          <a:p>
            <a:r>
              <a:rPr lang="en-GB" sz="1600" b="1">
                <a:solidFill>
                  <a:schemeClr val="bg1"/>
                </a:solidFill>
              </a:rPr>
              <a:t>Points of escalation   </a:t>
            </a:r>
          </a:p>
        </p:txBody>
      </p:sp>
      <p:sp>
        <p:nvSpPr>
          <p:cNvPr id="30" name="TextBox 29">
            <a:extLst>
              <a:ext uri="{FF2B5EF4-FFF2-40B4-BE49-F238E27FC236}">
                <a16:creationId xmlns:a16="http://schemas.microsoft.com/office/drawing/2014/main" id="{8A5DF456-C103-D32F-DDA1-0F2CFA7397E0}"/>
              </a:ext>
            </a:extLst>
          </p:cNvPr>
          <p:cNvSpPr txBox="1"/>
          <p:nvPr/>
        </p:nvSpPr>
        <p:spPr>
          <a:xfrm>
            <a:off x="7436536" y="186953"/>
            <a:ext cx="8463062" cy="338554"/>
          </a:xfrm>
          <a:prstGeom prst="rect">
            <a:avLst/>
          </a:prstGeom>
          <a:noFill/>
        </p:spPr>
        <p:txBody>
          <a:bodyPr wrap="square">
            <a:spAutoFit/>
          </a:bodyPr>
          <a:lstStyle/>
          <a:p>
            <a:r>
              <a:rPr lang="en-GB" sz="1600" b="1" dirty="0">
                <a:solidFill>
                  <a:schemeClr val="bg1"/>
                </a:solidFill>
              </a:rPr>
              <a:t>Responsible for   </a:t>
            </a:r>
          </a:p>
        </p:txBody>
      </p:sp>
      <p:sp>
        <p:nvSpPr>
          <p:cNvPr id="3" name="TextBox 2">
            <a:extLst>
              <a:ext uri="{FF2B5EF4-FFF2-40B4-BE49-F238E27FC236}">
                <a16:creationId xmlns:a16="http://schemas.microsoft.com/office/drawing/2014/main" id="{99762E5E-5131-7EFC-92A6-A1793F80ED5A}"/>
              </a:ext>
            </a:extLst>
          </p:cNvPr>
          <p:cNvSpPr txBox="1"/>
          <p:nvPr/>
        </p:nvSpPr>
        <p:spPr>
          <a:xfrm>
            <a:off x="246017" y="764194"/>
            <a:ext cx="6252060" cy="369332"/>
          </a:xfrm>
          <a:prstGeom prst="rect">
            <a:avLst/>
          </a:prstGeom>
          <a:noFill/>
        </p:spPr>
        <p:txBody>
          <a:bodyPr wrap="square" rtlCol="0">
            <a:spAutoFit/>
          </a:bodyPr>
          <a:lstStyle/>
          <a:p>
            <a:r>
              <a:rPr lang="en-GB">
                <a:solidFill>
                  <a:schemeClr val="accent1"/>
                </a:solidFill>
                <a:latin typeface="+mj-lt"/>
              </a:rPr>
              <a:t>Major Projects and Large connections requiring 33/132kV works</a:t>
            </a:r>
          </a:p>
        </p:txBody>
      </p:sp>
      <p:sp>
        <p:nvSpPr>
          <p:cNvPr id="8" name="Rectangle: Diagonal Corners Rounded 7">
            <a:extLst>
              <a:ext uri="{FF2B5EF4-FFF2-40B4-BE49-F238E27FC236}">
                <a16:creationId xmlns:a16="http://schemas.microsoft.com/office/drawing/2014/main" id="{3D8C4880-079A-E3C5-E448-BA4F2AF97B0B}"/>
              </a:ext>
            </a:extLst>
          </p:cNvPr>
          <p:cNvSpPr/>
          <p:nvPr/>
        </p:nvSpPr>
        <p:spPr>
          <a:xfrm>
            <a:off x="7450459" y="4580948"/>
            <a:ext cx="4432177" cy="559142"/>
          </a:xfrm>
          <a:prstGeom prst="round2DiagRect">
            <a:avLst/>
          </a:prstGeom>
          <a:solidFill>
            <a:srgbClr val="8CB0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Diagonal Corners Rounded 8">
            <a:extLst>
              <a:ext uri="{FF2B5EF4-FFF2-40B4-BE49-F238E27FC236}">
                <a16:creationId xmlns:a16="http://schemas.microsoft.com/office/drawing/2014/main" id="{8152D461-67C3-C3AE-8D83-E7381758CE48}"/>
              </a:ext>
            </a:extLst>
          </p:cNvPr>
          <p:cNvSpPr/>
          <p:nvPr/>
        </p:nvSpPr>
        <p:spPr>
          <a:xfrm>
            <a:off x="7417450" y="5288264"/>
            <a:ext cx="4432177" cy="656201"/>
          </a:xfrm>
          <a:prstGeom prst="round2DiagRect">
            <a:avLst/>
          </a:prstGeom>
          <a:solidFill>
            <a:srgbClr val="668B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3">
            <a:extLst>
              <a:ext uri="{FF2B5EF4-FFF2-40B4-BE49-F238E27FC236}">
                <a16:creationId xmlns:a16="http://schemas.microsoft.com/office/drawing/2014/main" id="{4F212583-9E4A-54CA-7B4B-1F6E6867661C}"/>
              </a:ext>
            </a:extLst>
          </p:cNvPr>
          <p:cNvSpPr/>
          <p:nvPr/>
        </p:nvSpPr>
        <p:spPr>
          <a:xfrm>
            <a:off x="7436536" y="6084574"/>
            <a:ext cx="4432177" cy="559142"/>
          </a:xfrm>
          <a:prstGeom prst="round2DiagRect">
            <a:avLst/>
          </a:prstGeom>
          <a:solidFill>
            <a:srgbClr val="406E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C2EF908-DF43-46A2-3033-6EEA2A49A12C}"/>
              </a:ext>
            </a:extLst>
          </p:cNvPr>
          <p:cNvSpPr txBox="1"/>
          <p:nvPr/>
        </p:nvSpPr>
        <p:spPr>
          <a:xfrm>
            <a:off x="7491566" y="4632169"/>
            <a:ext cx="1659429" cy="430887"/>
          </a:xfrm>
          <a:prstGeom prst="rect">
            <a:avLst/>
          </a:prstGeom>
          <a:noFill/>
        </p:spPr>
        <p:txBody>
          <a:bodyPr wrap="none" rtlCol="0">
            <a:spAutoFit/>
          </a:bodyPr>
          <a:lstStyle/>
          <a:p>
            <a:r>
              <a:rPr lang="en-GB" sz="1100" dirty="0">
                <a:solidFill>
                  <a:schemeClr val="bg1"/>
                </a:solidFill>
              </a:rPr>
              <a:t>1</a:t>
            </a:r>
            <a:r>
              <a:rPr lang="en-GB" sz="1100" baseline="30000" dirty="0">
                <a:solidFill>
                  <a:schemeClr val="bg1"/>
                </a:solidFill>
              </a:rPr>
              <a:t>st</a:t>
            </a:r>
            <a:r>
              <a:rPr lang="en-GB" sz="1100" dirty="0">
                <a:solidFill>
                  <a:schemeClr val="bg1"/>
                </a:solidFill>
              </a:rPr>
              <a:t> point of escalation is </a:t>
            </a:r>
            <a:br>
              <a:rPr lang="en-GB" sz="1100" dirty="0">
                <a:solidFill>
                  <a:schemeClr val="bg1"/>
                </a:solidFill>
              </a:rPr>
            </a:br>
            <a:r>
              <a:rPr lang="en-GB" sz="1100" b="1" dirty="0">
                <a:solidFill>
                  <a:schemeClr val="bg1"/>
                </a:solidFill>
              </a:rPr>
              <a:t>Managers (as over)</a:t>
            </a:r>
          </a:p>
        </p:txBody>
      </p:sp>
      <p:sp>
        <p:nvSpPr>
          <p:cNvPr id="22" name="TextBox 21">
            <a:extLst>
              <a:ext uri="{FF2B5EF4-FFF2-40B4-BE49-F238E27FC236}">
                <a16:creationId xmlns:a16="http://schemas.microsoft.com/office/drawing/2014/main" id="{1C682B9B-D73F-25FD-FD30-6282E5DD563E}"/>
              </a:ext>
            </a:extLst>
          </p:cNvPr>
          <p:cNvSpPr txBox="1"/>
          <p:nvPr/>
        </p:nvSpPr>
        <p:spPr>
          <a:xfrm>
            <a:off x="7485786" y="5321761"/>
            <a:ext cx="2297424" cy="600164"/>
          </a:xfrm>
          <a:prstGeom prst="rect">
            <a:avLst/>
          </a:prstGeom>
          <a:noFill/>
        </p:spPr>
        <p:txBody>
          <a:bodyPr wrap="none" rtlCol="0">
            <a:spAutoFit/>
          </a:bodyPr>
          <a:lstStyle/>
          <a:p>
            <a:r>
              <a:rPr lang="en-GB" sz="1100" dirty="0">
                <a:solidFill>
                  <a:schemeClr val="bg1"/>
                </a:solidFill>
              </a:rPr>
              <a:t>2</a:t>
            </a:r>
            <a:r>
              <a:rPr lang="en-GB" sz="1100" baseline="30000" dirty="0">
                <a:solidFill>
                  <a:schemeClr val="bg1"/>
                </a:solidFill>
              </a:rPr>
              <a:t>nd</a:t>
            </a:r>
            <a:r>
              <a:rPr lang="en-GB" sz="1100" dirty="0">
                <a:solidFill>
                  <a:schemeClr val="bg1"/>
                </a:solidFill>
              </a:rPr>
              <a:t> point of escalation is </a:t>
            </a:r>
            <a:br>
              <a:rPr lang="en-GB" sz="1100" dirty="0">
                <a:solidFill>
                  <a:schemeClr val="bg1"/>
                </a:solidFill>
              </a:rPr>
            </a:br>
            <a:r>
              <a:rPr lang="en-GB" sz="1100" b="1" dirty="0">
                <a:solidFill>
                  <a:schemeClr val="bg1"/>
                </a:solidFill>
              </a:rPr>
              <a:t>Keith Forbes</a:t>
            </a:r>
          </a:p>
          <a:p>
            <a:r>
              <a:rPr lang="en-GB" sz="1100" dirty="0">
                <a:solidFill>
                  <a:schemeClr val="bg1"/>
                </a:solidFill>
              </a:rPr>
              <a:t>Head of Programme </a:t>
            </a:r>
            <a:r>
              <a:rPr lang="en-GB" sz="1100">
                <a:solidFill>
                  <a:schemeClr val="bg1"/>
                </a:solidFill>
              </a:rPr>
              <a:t>Delivery North</a:t>
            </a:r>
            <a:endParaRPr lang="en-GB" sz="1100" dirty="0">
              <a:solidFill>
                <a:schemeClr val="bg1"/>
              </a:solidFill>
            </a:endParaRPr>
          </a:p>
        </p:txBody>
      </p:sp>
      <p:sp>
        <p:nvSpPr>
          <p:cNvPr id="25" name="TextBox 24">
            <a:extLst>
              <a:ext uri="{FF2B5EF4-FFF2-40B4-BE49-F238E27FC236}">
                <a16:creationId xmlns:a16="http://schemas.microsoft.com/office/drawing/2014/main" id="{D9131286-6774-9906-0533-4868513B7C01}"/>
              </a:ext>
            </a:extLst>
          </p:cNvPr>
          <p:cNvSpPr txBox="1"/>
          <p:nvPr/>
        </p:nvSpPr>
        <p:spPr>
          <a:xfrm>
            <a:off x="7477438" y="6060094"/>
            <a:ext cx="2182008" cy="600164"/>
          </a:xfrm>
          <a:prstGeom prst="rect">
            <a:avLst/>
          </a:prstGeom>
          <a:noFill/>
        </p:spPr>
        <p:txBody>
          <a:bodyPr wrap="none" rtlCol="0">
            <a:spAutoFit/>
          </a:bodyPr>
          <a:lstStyle/>
          <a:p>
            <a:r>
              <a:rPr lang="en-GB" sz="1100" dirty="0">
                <a:solidFill>
                  <a:schemeClr val="bg1"/>
                </a:solidFill>
              </a:rPr>
              <a:t>3rd point of escalation is </a:t>
            </a:r>
            <a:br>
              <a:rPr lang="en-GB" sz="1100" dirty="0">
                <a:solidFill>
                  <a:schemeClr val="bg1"/>
                </a:solidFill>
              </a:rPr>
            </a:br>
            <a:r>
              <a:rPr lang="en-GB" sz="1100" b="1" dirty="0">
                <a:solidFill>
                  <a:schemeClr val="bg1"/>
                </a:solidFill>
              </a:rPr>
              <a:t>Fraser Hood</a:t>
            </a:r>
          </a:p>
          <a:p>
            <a:r>
              <a:rPr lang="en-GB" sz="1100" dirty="0">
                <a:solidFill>
                  <a:schemeClr val="bg1"/>
                </a:solidFill>
              </a:rPr>
              <a:t>Director of Large Capital Delivery</a:t>
            </a:r>
          </a:p>
        </p:txBody>
      </p:sp>
      <p:sp>
        <p:nvSpPr>
          <p:cNvPr id="26" name="Arrow: Down 25">
            <a:extLst>
              <a:ext uri="{FF2B5EF4-FFF2-40B4-BE49-F238E27FC236}">
                <a16:creationId xmlns:a16="http://schemas.microsoft.com/office/drawing/2014/main" id="{ADAAA8F1-7A20-E931-B58C-F2C56AB1BAB3}"/>
              </a:ext>
            </a:extLst>
          </p:cNvPr>
          <p:cNvSpPr/>
          <p:nvPr/>
        </p:nvSpPr>
        <p:spPr>
          <a:xfrm>
            <a:off x="10947125" y="4281277"/>
            <a:ext cx="476464" cy="2389432"/>
          </a:xfrm>
          <a:prstGeom prst="downArrow">
            <a:avLst/>
          </a:prstGeom>
          <a:solidFill>
            <a:srgbClr val="003C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824531C-A7D4-0B60-063F-9794EB08525B}"/>
              </a:ext>
            </a:extLst>
          </p:cNvPr>
          <p:cNvSpPr txBox="1"/>
          <p:nvPr/>
        </p:nvSpPr>
        <p:spPr>
          <a:xfrm>
            <a:off x="7398692" y="749544"/>
            <a:ext cx="4666591" cy="2123658"/>
          </a:xfrm>
          <a:prstGeom prst="rect">
            <a:avLst/>
          </a:prstGeom>
          <a:noFill/>
        </p:spPr>
        <p:txBody>
          <a:bodyPr wrap="square" rtlCol="0">
            <a:spAutoFit/>
          </a:bodyPr>
          <a:lstStyle/>
          <a:p>
            <a:pPr marL="171450" indent="-171450">
              <a:buFont typeface="Wingdings" panose="05000000000000000000" pitchFamily="2" charset="2"/>
              <a:buChar char="§"/>
            </a:pPr>
            <a:r>
              <a:rPr lang="en-GB" sz="1200" dirty="0">
                <a:solidFill>
                  <a:schemeClr val="bg1"/>
                </a:solidFill>
              </a:rPr>
              <a:t>Major Projects and Large connections requiring 33/132kV works   </a:t>
            </a:r>
          </a:p>
          <a:p>
            <a:pPr marL="171450" indent="-171450">
              <a:buFont typeface="Wingdings" panose="05000000000000000000" pitchFamily="2" charset="2"/>
              <a:buChar char="§"/>
            </a:pPr>
            <a:r>
              <a:rPr lang="en-GB" sz="1200" dirty="0">
                <a:solidFill>
                  <a:schemeClr val="bg1"/>
                </a:solidFill>
              </a:rPr>
              <a:t>Large Capital Delivery is responsible for all large capital and customer connection projects   </a:t>
            </a:r>
          </a:p>
          <a:p>
            <a:pPr marL="171450" indent="-171450">
              <a:buFont typeface="Wingdings" panose="05000000000000000000" pitchFamily="2" charset="2"/>
              <a:buChar char="§"/>
            </a:pPr>
            <a:r>
              <a:rPr lang="en-GB" sz="1200" dirty="0">
                <a:solidFill>
                  <a:schemeClr val="bg1"/>
                </a:solidFill>
              </a:rPr>
              <a:t>Delivery Groups are structured around grid supply points;  </a:t>
            </a:r>
          </a:p>
          <a:p>
            <a:pPr marL="171450" indent="-171450">
              <a:buFont typeface="Wingdings" panose="05000000000000000000" pitchFamily="2" charset="2"/>
              <a:buChar char="§"/>
            </a:pPr>
            <a:r>
              <a:rPr lang="en-GB" sz="1200" dirty="0">
                <a:solidFill>
                  <a:schemeClr val="bg1"/>
                </a:solidFill>
              </a:rPr>
              <a:t>Each Delivery Group will be headed by a Project Director with senior project managers having responsibility for managing all projects within individual Grid Supply Points   </a:t>
            </a:r>
          </a:p>
          <a:p>
            <a:pPr marL="171450" indent="-171450">
              <a:buFont typeface="Wingdings" panose="05000000000000000000" pitchFamily="2" charset="2"/>
              <a:buChar char="§"/>
            </a:pPr>
            <a:r>
              <a:rPr lang="en-GB" sz="1200" dirty="0">
                <a:solidFill>
                  <a:schemeClr val="bg1"/>
                </a:solidFill>
              </a:rPr>
              <a:t>Project managers have responsibility for delivery of individual projects.   </a:t>
            </a:r>
          </a:p>
          <a:p>
            <a:pPr marL="171450" indent="-171450">
              <a:buFont typeface="Wingdings" panose="05000000000000000000" pitchFamily="2" charset="2"/>
              <a:buChar char="§"/>
            </a:pPr>
            <a:r>
              <a:rPr lang="en-GB" sz="1200" dirty="0">
                <a:solidFill>
                  <a:schemeClr val="bg1"/>
                </a:solidFill>
              </a:rPr>
              <a:t>Delivery Contract Partners will be appointed to each Delivery Group (tender currently in progress)</a:t>
            </a:r>
          </a:p>
        </p:txBody>
      </p:sp>
      <p:pic>
        <p:nvPicPr>
          <p:cNvPr id="34" name="Picture 33">
            <a:extLst>
              <a:ext uri="{FF2B5EF4-FFF2-40B4-BE49-F238E27FC236}">
                <a16:creationId xmlns:a16="http://schemas.microsoft.com/office/drawing/2014/main" id="{5B0914A6-6A7C-9560-68A5-474DFBB3127B}"/>
              </a:ext>
            </a:extLst>
          </p:cNvPr>
          <p:cNvPicPr>
            <a:picLocks noChangeAspect="1"/>
          </p:cNvPicPr>
          <p:nvPr/>
        </p:nvPicPr>
        <p:blipFill>
          <a:blip r:embed="rId3"/>
          <a:stretch>
            <a:fillRect/>
          </a:stretch>
        </p:blipFill>
        <p:spPr>
          <a:xfrm>
            <a:off x="-79435" y="1287768"/>
            <a:ext cx="7258050" cy="5210175"/>
          </a:xfrm>
          <a:prstGeom prst="rect">
            <a:avLst/>
          </a:prstGeom>
        </p:spPr>
      </p:pic>
    </p:spTree>
    <p:extLst>
      <p:ext uri="{BB962C8B-B14F-4D97-AF65-F5344CB8AC3E}">
        <p14:creationId xmlns:p14="http://schemas.microsoft.com/office/powerpoint/2010/main" val="166432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02C51A4272FD428D119A0DD424F03D" ma:contentTypeVersion="4" ma:contentTypeDescription="Create a new document." ma:contentTypeScope="" ma:versionID="9d0e825308677a7106a5f55dfda394af">
  <xsd:schema xmlns:xsd="http://www.w3.org/2001/XMLSchema" xmlns:xs="http://www.w3.org/2001/XMLSchema" xmlns:p="http://schemas.microsoft.com/office/2006/metadata/properties" xmlns:ns2="be01d0be-3849-4c49-b0e5-5d071b216238" targetNamespace="http://schemas.microsoft.com/office/2006/metadata/properties" ma:root="true" ma:fieldsID="ea4e837522ecd8de12c0140d059f378e" ns2:_="">
    <xsd:import namespace="be01d0be-3849-4c49-b0e5-5d071b2162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1d0be-3849-4c49-b0e5-5d071b2162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34008-6839-45F9-BF8E-A84A1F593A07}">
  <ds:schemaRefs>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http://purl.org/dc/elements/1.1/"/>
    <ds:schemaRef ds:uri="be01d0be-3849-4c49-b0e5-5d071b216238"/>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AD0D0596-3D91-4689-9F68-2BF592DA4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1d0be-3849-4c49-b0e5-5d071b216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7B0046-19EF-455C-8DB5-2FBB3A07E8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6975</TotalTime>
  <Words>2982</Words>
  <Application>Microsoft Office PowerPoint</Application>
  <PresentationFormat>Widescreen</PresentationFormat>
  <Paragraphs>467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SSE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 Hollie (Distribution)</dc:creator>
  <cp:lastModifiedBy>Cloke, Debbie (Distribution)</cp:lastModifiedBy>
  <cp:revision>6</cp:revision>
  <dcterms:created xsi:type="dcterms:W3CDTF">2024-11-27T13:41:53Z</dcterms:created>
  <dcterms:modified xsi:type="dcterms:W3CDTF">2025-08-19T13:13:39Z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bbdab50-b622-4a89-b2f3-2dc9b27fe77a_Enabled">
    <vt:lpwstr>true</vt:lpwstr>
  </property>
  <property fmtid="{D5CDD505-2E9C-101B-9397-08002B2CF9AE}" pid="3" name="MSIP_Label_4bbdab50-b622-4a89-b2f3-2dc9b27fe77a_SetDate">
    <vt:lpwstr>2024-11-27T16:05:06Z</vt:lpwstr>
  </property>
  <property fmtid="{D5CDD505-2E9C-101B-9397-08002B2CF9AE}" pid="4" name="MSIP_Label_4bbdab50-b622-4a89-b2f3-2dc9b27fe77a_Method">
    <vt:lpwstr>Privileged</vt:lpwstr>
  </property>
  <property fmtid="{D5CDD505-2E9C-101B-9397-08002B2CF9AE}" pid="5" name="MSIP_Label_4bbdab50-b622-4a89-b2f3-2dc9b27fe77a_Name">
    <vt:lpwstr>4bbdab50-b622-4a89-b2f3-2dc9b27fe77a</vt:lpwstr>
  </property>
  <property fmtid="{D5CDD505-2E9C-101B-9397-08002B2CF9AE}" pid="6" name="MSIP_Label_4bbdab50-b622-4a89-b2f3-2dc9b27fe77a_SiteId">
    <vt:lpwstr>953b0f83-1ce6-45c3-82c9-1d847e372339</vt:lpwstr>
  </property>
  <property fmtid="{D5CDD505-2E9C-101B-9397-08002B2CF9AE}" pid="7" name="MSIP_Label_4bbdab50-b622-4a89-b2f3-2dc9b27fe77a_ActionId">
    <vt:lpwstr>1d318bea-e38d-4234-bd42-5ca4d5b1cc2b</vt:lpwstr>
  </property>
  <property fmtid="{D5CDD505-2E9C-101B-9397-08002B2CF9AE}" pid="8" name="MSIP_Label_4bbdab50-b622-4a89-b2f3-2dc9b27fe77a_ContentBits">
    <vt:lpwstr>0</vt:lpwstr>
  </property>
  <property fmtid="{D5CDD505-2E9C-101B-9397-08002B2CF9AE}" pid="9" name="ContentTypeId">
    <vt:lpwstr>0x0101002902C51A4272FD428D119A0DD424F03D</vt:lpwstr>
  </property>
</Properties>
</file>